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25"/>
  </p:notesMasterIdLst>
  <p:sldIdLst>
    <p:sldId id="256" r:id="rId3"/>
    <p:sldId id="502" r:id="rId4"/>
    <p:sldId id="514" r:id="rId5"/>
    <p:sldId id="516" r:id="rId6"/>
    <p:sldId id="538" r:id="rId7"/>
    <p:sldId id="539" r:id="rId8"/>
    <p:sldId id="540" r:id="rId9"/>
    <p:sldId id="537" r:id="rId10"/>
    <p:sldId id="519" r:id="rId11"/>
    <p:sldId id="534" r:id="rId12"/>
    <p:sldId id="541" r:id="rId13"/>
    <p:sldId id="542" r:id="rId14"/>
    <p:sldId id="543" r:id="rId15"/>
    <p:sldId id="544" r:id="rId16"/>
    <p:sldId id="545" r:id="rId17"/>
    <p:sldId id="518" r:id="rId18"/>
    <p:sldId id="527" r:id="rId19"/>
    <p:sldId id="526" r:id="rId20"/>
    <p:sldId id="521" r:id="rId21"/>
    <p:sldId id="522" r:id="rId22"/>
    <p:sldId id="523" r:id="rId23"/>
    <p:sldId id="532" r:id="rId24"/>
  </p:sldIdLst>
  <p:sldSz cx="13004800" cy="9753600"/>
  <p:notesSz cx="7315200" cy="96012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AE7"/>
    <a:srgbClr val="F6F00A"/>
    <a:srgbClr val="F8F44E"/>
    <a:srgbClr val="F0F012"/>
    <a:srgbClr val="DBDF23"/>
    <a:srgbClr val="C8C539"/>
    <a:srgbClr val="D76F6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7" autoAdjust="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1460" y="6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pPr lvl="0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843774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1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9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9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559910" y="2857500"/>
            <a:ext cx="4020292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3"/>
          <p:cNvSpPr/>
          <p:nvPr userDrawn="1"/>
        </p:nvSpPr>
        <p:spPr>
          <a:xfrm>
            <a:off x="4585538" y="5193876"/>
            <a:ext cx="388087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lang="en-US" sz="1800" b="1" dirty="0" smtClea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Jon Kolko</a:t>
            </a:r>
            <a:endParaRPr sz="1800" b="1" dirty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  <a:sym typeface="Helvetica"/>
            </a:endParaRPr>
          </a:p>
          <a:p>
            <a:pPr algn="l">
              <a:defRPr sz="1800"/>
            </a:pPr>
            <a:r>
              <a:rPr sz="1800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Professor, Austin Center for </a:t>
            </a:r>
            <a:r>
              <a:rPr sz="1800" dirty="0" smtClea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endParaRPr sz="1800" dirty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hape 44"/>
          <p:cNvSpPr/>
          <p:nvPr userDrawn="1"/>
        </p:nvSpPr>
        <p:spPr>
          <a:xfrm>
            <a:off x="4585538" y="5993547"/>
            <a:ext cx="198451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lang="en-US" sz="1800" dirty="0" smtClea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jkolko@ac4d.com</a:t>
            </a:r>
            <a:endParaRPr lang="en-US" sz="1800" dirty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defRPr sz="1800"/>
            </a:pPr>
            <a:r>
              <a:rPr sz="1800" dirty="0" smtClea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1800" dirty="0" err="1" smtClea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jkolko</a:t>
            </a:r>
            <a:endParaRPr lang="en-US" sz="1800" dirty="0" smtClean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33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8"/>
          <a:stretch/>
        </p:blipFill>
        <p:spPr>
          <a:xfrm>
            <a:off x="384048" y="9144000"/>
            <a:ext cx="658368" cy="32004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36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solidFill>
          <a:srgbClr val="6FC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15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 Head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58"/>
          <a:stretch/>
        </p:blipFill>
        <p:spPr>
          <a:xfrm>
            <a:off x="384048" y="9144000"/>
            <a:ext cx="658368" cy="32004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00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0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5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solidFill>
          <a:srgbClr val="6FC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" y="9146860"/>
            <a:ext cx="661131" cy="31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49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64" r:id="rId4"/>
    <p:sldLayoutId id="2147483661" r:id="rId5"/>
    <p:sldLayoutId id="2147483663" r:id="rId6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"/>
          <p:cNvSpPr>
            <a:spLocks noGrp="1"/>
          </p:cNvSpPr>
          <p:nvPr>
            <p:ph type="sldNum" sz="quarter" idx="4"/>
          </p:nvPr>
        </p:nvSpPr>
        <p:spPr>
          <a:xfrm>
            <a:off x="12407398" y="9129530"/>
            <a:ext cx="463775" cy="2769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60769" y="8607516"/>
            <a:ext cx="526265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Vignettes and Requirements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Professor Jon Kolko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ea typeface="Open Sans" panose="020B0606030504020204" pitchFamily="34" charset="0"/>
              <a:cs typeface="Open Sans"/>
            </a:endParaRPr>
          </a:p>
        </p:txBody>
      </p:sp>
      <p:pic>
        <p:nvPicPr>
          <p:cNvPr id="45" name="pasted-image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325" y="8672745"/>
            <a:ext cx="1051462" cy="64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4" descr="http://cbssacramento.files.wordpress.com/2013/10/fortune-teller.jpg%3Fw%3D15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55"/>
          <a:stretch/>
        </p:blipFill>
        <p:spPr bwMode="auto">
          <a:xfrm>
            <a:off x="0" y="-4670"/>
            <a:ext cx="13004800" cy="786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1023" y="2774815"/>
            <a:ext cx="11128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Story Vignettes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Like scenarios,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our goal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is to craft a breadth of manifestation options.  These options are used to inform the product vision.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Our goal is still divergence: breadth. 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ounded Rectangle 32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717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1023" y="2774815"/>
            <a:ext cx="11128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Story Vignettes as Flows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Visualize the vignettes over time, to understand how people use a product to achieve a goal. 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ounded Rectangle 32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0687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13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94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38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1023" y="2774815"/>
            <a:ext cx="11128361" cy="623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Product Definition – Vision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Once the team has crafted a collection of scenarios and vignettes (product pieces), they can begin evaluating and refining a subset of these components into a single cohesive system or service.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457200" lvl="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>
                    <a:lumMod val="95000"/>
                  </a:srgbClr>
                </a:solidFill>
                <a:latin typeface="Open Sans Light"/>
              </a:rPr>
              <a:t>Focus on the ideal state rather than what can </a:t>
            </a:r>
            <a:r>
              <a:rPr lang="en-US" sz="2400" dirty="0" smtClean="0">
                <a:solidFill>
                  <a:srgbClr val="000000">
                    <a:lumMod val="95000"/>
                  </a:srgbClr>
                </a:solidFill>
                <a:latin typeface="Open Sans Light"/>
              </a:rPr>
              <a:t>technically or organizationally be </a:t>
            </a:r>
            <a:r>
              <a:rPr lang="en-US" sz="2400" dirty="0">
                <a:solidFill>
                  <a:srgbClr val="000000">
                    <a:lumMod val="95000"/>
                  </a:srgbClr>
                </a:solidFill>
                <a:latin typeface="Open Sans Light"/>
              </a:rPr>
              <a:t>done today. This will help you craft a product / service roadmap that can be broken into manageable chunks later on</a:t>
            </a:r>
            <a:r>
              <a:rPr lang="en-US" sz="2400" dirty="0" smtClean="0">
                <a:solidFill>
                  <a:srgbClr val="000000">
                    <a:lumMod val="95000"/>
                  </a:srgbClr>
                </a:solidFill>
                <a:latin typeface="Open Sans Light"/>
              </a:rPr>
              <a:t>.</a:t>
            </a:r>
            <a:endParaRPr lang="en-US" sz="2400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Compare each concept / component against the value promise and key experience principals before introducing business or organizational goals. 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0000">
                    <a:lumMod val="95000"/>
                  </a:srgbClr>
                </a:solidFill>
                <a:latin typeface="Open Sans Light"/>
              </a:rPr>
              <a:t>Use the “existing state” customer journey map as a guide post (scope, priority, intercept point in the problem, etc..)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Consider bringing stakeholders to the table as these conversations typically have implications for the business and organization that supports it.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610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1023" y="2774815"/>
            <a:ext cx="111283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Product Definition – Vision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The selected components can be articulated as a product vision.  This narrative describes the components of the system and how they are utilized to achieve a goal; they describe how we will deliver the value promise to the users.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The vision statement is typically accompanied by a storyboard, a frame-by-frame illustration of the product used to achieve the primary goal, and ideal state customer journey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map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Note: each component continuously evolves from </a:t>
            </a:r>
            <a:r>
              <a:rPr lang="en-US" sz="2400" i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its </a:t>
            </a:r>
            <a:r>
              <a:rPr lang="en-US" sz="2400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original scenario and vignette. </a:t>
            </a:r>
            <a:r>
              <a:rPr lang="en-US" sz="2400" i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There </a:t>
            </a:r>
            <a:r>
              <a:rPr lang="en-US" sz="2400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is generally some combination and continued ideation of product components during this step.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936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57027"/>
            <a:ext cx="130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PT Serif"/>
              </a:rPr>
              <a:t>Job Genie is a fun, non-threatening way </a:t>
            </a:r>
            <a:br>
              <a:rPr lang="en-US" b="1" i="1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PT Serif"/>
              </a:rPr>
            </a:b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PT Serif"/>
              </a:rPr>
              <a:t>to explore potential career paths.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4143" y="4928506"/>
            <a:ext cx="11039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i="1" dirty="0">
                <a:latin typeface="+mj-lt"/>
                <a:cs typeface="PT Serif"/>
              </a:rPr>
              <a:t>With Job Genie, students can browse career options in an easy, approachable way, and can view videos from practitioners that paint a realistic picture of the day to day activities at a job. </a:t>
            </a:r>
            <a:endParaRPr lang="en-US" sz="3000" i="1" dirty="0" smtClean="0">
              <a:solidFill>
                <a:schemeClr val="tx1">
                  <a:lumMod val="95000"/>
                </a:schemeClr>
              </a:solidFill>
              <a:latin typeface="+mj-lt"/>
              <a:cs typeface="PT Serif"/>
            </a:endParaRPr>
          </a:p>
        </p:txBody>
      </p:sp>
      <p:sp>
        <p:nvSpPr>
          <p:cNvPr id="6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For example…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47396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1024" y="2774815"/>
            <a:ext cx="1191637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Product Requirements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An articulation of the vision, value promise, and key features or capabilities for each component within the product, system, or service.  Product requirements maintain a focus how system components deliver the value promise over features or individual capabilities.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 product requirement contains the following: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 vignette – A medium to high quality illustration of the component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Value statement – A concise statement that describes the intent of the  component as they supports the user’s goal. Includes a list of any secondary   emotional or behavioral outcomes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Capability &amp; feature breakdown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034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Prototyping</a:t>
            </a:r>
            <a:endParaRPr sz="40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Rounded Rectangle 24"/>
          <p:cNvSpPr>
            <a:spLocks noChangeArrowheads="1"/>
          </p:cNvSpPr>
          <p:nvPr/>
        </p:nvSpPr>
        <p:spPr bwMode="auto">
          <a:xfrm>
            <a:off x="8761312" y="2532581"/>
            <a:ext cx="4047568" cy="1956138"/>
          </a:xfrm>
          <a:prstGeom prst="roundRect">
            <a:avLst>
              <a:gd name="adj" fmla="val 5051"/>
            </a:avLst>
          </a:prstGeom>
          <a:solidFill>
            <a:srgbClr val="6FC2D7">
              <a:alpha val="58000"/>
            </a:srgbClr>
          </a:solidFill>
          <a:ln w="38100" algn="ctr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r>
              <a:rPr lang="en-US" sz="1800" dirty="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Prototyping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5937" y="4817401"/>
            <a:ext cx="36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>
                    <a:lumMod val="95000"/>
                  </a:srgb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Hypothesis validation through generative, form-giving activities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9334" y="4817401"/>
            <a:ext cx="36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>
                    <a:lumMod val="95000"/>
                  </a:srgb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Making meaning through inference and reframing</a:t>
            </a:r>
            <a:endParaRPr lang="en-US" sz="1800" dirty="0">
              <a:solidFill>
                <a:srgbClr val="000000">
                  <a:lumMod val="95000"/>
                </a:srgb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4817401"/>
            <a:ext cx="36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Immersion in the cultural context of a wicked problem</a:t>
            </a:r>
            <a:endParaRPr lang="en-US" sz="1800" dirty="0">
              <a:solidFill>
                <a:schemeClr val="tx1">
                  <a:lumMod val="9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Rounded Rectangle 24"/>
          <p:cNvSpPr>
            <a:spLocks noChangeArrowheads="1"/>
          </p:cNvSpPr>
          <p:nvPr/>
        </p:nvSpPr>
        <p:spPr bwMode="auto">
          <a:xfrm>
            <a:off x="228600" y="2545460"/>
            <a:ext cx="4047568" cy="1956138"/>
          </a:xfrm>
          <a:prstGeom prst="roundRect">
            <a:avLst>
              <a:gd name="adj" fmla="val 5051"/>
            </a:avLst>
          </a:prstGeom>
          <a:solidFill>
            <a:srgbClr val="F6BB00"/>
          </a:solidFill>
          <a:ln w="38100" algn="ctr">
            <a:noFill/>
            <a:round/>
            <a:headEnd/>
            <a:tailEnd/>
          </a:ln>
        </p:spPr>
        <p:txBody>
          <a:bodyPr anchor="ctr" anchorCtr="0"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r>
              <a:rPr lang="en-US" sz="1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Ethnography</a:t>
            </a:r>
          </a:p>
        </p:txBody>
      </p:sp>
      <p:sp>
        <p:nvSpPr>
          <p:cNvPr id="34" name="Rounded Rectangle 24"/>
          <p:cNvSpPr>
            <a:spLocks noChangeArrowheads="1"/>
          </p:cNvSpPr>
          <p:nvPr/>
        </p:nvSpPr>
        <p:spPr bwMode="auto">
          <a:xfrm>
            <a:off x="4494251" y="2545460"/>
            <a:ext cx="4047568" cy="1956138"/>
          </a:xfrm>
          <a:prstGeom prst="roundRect">
            <a:avLst>
              <a:gd name="adj" fmla="val 5051"/>
            </a:avLst>
          </a:prstGeom>
          <a:solidFill>
            <a:srgbClr val="F6BB00"/>
          </a:solidFill>
          <a:ln w="38100" algn="ctr">
            <a:noFill/>
            <a:round/>
            <a:headEnd/>
            <a:tailEnd/>
          </a:ln>
        </p:spPr>
        <p:txBody>
          <a:bodyPr anchor="ctr" anchorCtr="0"/>
          <a:lstStyle/>
          <a:p>
            <a:pPr defTabSz="457200">
              <a:buClr>
                <a:srgbClr val="808080"/>
              </a:buClr>
              <a:buSzPct val="100000"/>
              <a:buFont typeface="Arial" pitchFamily="34" charset="0"/>
              <a:buNone/>
            </a:pPr>
            <a:r>
              <a:rPr lang="en-US" sz="1800" dirty="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Synthesis</a:t>
            </a:r>
            <a:endParaRPr lang="en-U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4144496"/>
            <a:ext cx="4344188" cy="3581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6738" indent="-2190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65200" indent="-217488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7950" indent="-2317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-2317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Open Sans Light"/>
              </a:rPr>
              <a:t>Learn about different career paths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Open Sans Light"/>
              </a:rPr>
              <a:t>Find schools and courses relevant to a selected vocation or career choice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Open Sans Light"/>
              </a:rPr>
              <a:t>Connect with celebrities, alumni, employers, and other students in a particular career area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Open Sans Light"/>
              </a:rPr>
              <a:t>Minimize anxiety around career selection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Open Sans Light"/>
              </a:rPr>
              <a:t>Make empowered, considered choices about the future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" y="1781168"/>
            <a:ext cx="6502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>
                    <a:lumMod val="95000"/>
                  </a:srgbClr>
                </a:solidFill>
                <a:latin typeface="+mj-lt"/>
              </a:rPr>
              <a:t>Promotes light hearted, emotionally rich interactions between a student and the qualitative data points they use to “imagine” themselves in a given career path.</a:t>
            </a:r>
            <a:endParaRPr lang="en-US" sz="2400" dirty="0">
              <a:solidFill>
                <a:srgbClr val="000000">
                  <a:lumMod val="95000"/>
                </a:srgbClr>
              </a:solidFill>
              <a:latin typeface="+mj-lt"/>
            </a:endParaRPr>
          </a:p>
        </p:txBody>
      </p:sp>
      <p:pic>
        <p:nvPicPr>
          <p:cNvPr id="8" name="Picture 7" descr="ImageSlideA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74" y="3991918"/>
            <a:ext cx="6465912" cy="4369058"/>
          </a:xfrm>
          <a:prstGeom prst="rect">
            <a:avLst/>
          </a:prstGeom>
        </p:spPr>
      </p:pic>
      <p:pic>
        <p:nvPicPr>
          <p:cNvPr id="9" name="Picture 8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08">
            <a:off x="8951253" y="1963852"/>
            <a:ext cx="3450029" cy="2775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7042" y="1398554"/>
            <a:ext cx="6502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Value Statement</a:t>
            </a:r>
            <a:endParaRPr lang="en-US" sz="18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7042" y="3695784"/>
            <a:ext cx="6502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Emotional &amp; Behavioral Outcomes</a:t>
            </a:r>
            <a:endParaRPr lang="en-US" sz="18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12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Career Explorer: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Product Requirements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noFill/>
          <a:ln w="76200" cap="flat">
            <a:solidFill>
              <a:srgbClr val="A9DAE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2492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pic>
        <p:nvPicPr>
          <p:cNvPr id="4" name="Picture 3" descr="ImageSlideA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74" y="3991918"/>
            <a:ext cx="6465912" cy="4369058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08">
            <a:off x="8951253" y="1963852"/>
            <a:ext cx="3450029" cy="277554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198" y="2409365"/>
            <a:ext cx="5130306" cy="3581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6738" indent="-2190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65200" indent="-217488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7950" indent="-2317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-23177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Enter or select a human quality, and explore career paths related to that quality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Pivot between potential career paths using related human qualities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View short, candid videos about a given career path (vine / </a:t>
            </a:r>
            <a:r>
              <a:rPr lang="en-US" sz="2000" dirty="0" err="1">
                <a:latin typeface="+mj-lt"/>
                <a:cs typeface="Open Sans Light"/>
              </a:rPr>
              <a:t>instagram</a:t>
            </a:r>
            <a:r>
              <a:rPr lang="en-US" sz="2000" dirty="0">
                <a:latin typeface="+mj-lt"/>
                <a:cs typeface="Open Sans Light"/>
              </a:rPr>
              <a:t> style)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View salary information about a given career path in a context that makes sense to a student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View degrees that can help the student achieve a given career path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View actionable activities that aid in the process of selecting a given career path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Open Sans Light"/>
              </a:rPr>
              <a:t>Save, print, or share career path options for future reference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" y="1598907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>
                    <a:lumMod val="95000"/>
                  </a:srgbClr>
                </a:solidFill>
                <a:latin typeface="+mj-lt"/>
              </a:rPr>
              <a:t>V1 Capabilities:</a:t>
            </a:r>
            <a:endParaRPr lang="en-US" sz="2400" dirty="0">
              <a:solidFill>
                <a:srgbClr val="000000">
                  <a:lumMod val="95000"/>
                </a:srgbClr>
              </a:solidFill>
              <a:latin typeface="+mj-lt"/>
            </a:endParaRPr>
          </a:p>
        </p:txBody>
      </p:sp>
      <p:sp>
        <p:nvSpPr>
          <p:cNvPr id="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Career Explorer: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Product Requirements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noFill/>
          <a:ln w="76200" cap="flat">
            <a:solidFill>
              <a:srgbClr val="A9DAE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5070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Moving Toward Product Requirements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8648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42618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709063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Transcription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848764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27586" y="1487256"/>
            <a:ext cx="1139701" cy="6502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Utterances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4267287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46109" y="1487256"/>
            <a:ext cx="1139701" cy="650240"/>
          </a:xfrm>
          <a:prstGeom prst="roundRect">
            <a:avLst/>
          </a:prstGeom>
          <a:noFill/>
          <a:ln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Patterns &amp; Anomalies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56858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964633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Interpretation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04335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383156" y="1487256"/>
            <a:ext cx="1139701" cy="650240"/>
          </a:xfrm>
          <a:prstGeom prst="roundRect">
            <a:avLst/>
          </a:prstGeom>
          <a:noFill/>
          <a:ln w="12700" cmpd="sng">
            <a:solidFill>
              <a:srgbClr val="A9D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8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Insights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513188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931710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1340563" y="1812376"/>
            <a:ext cx="226964" cy="0"/>
          </a:xfrm>
          <a:prstGeom prst="straightConnector1">
            <a:avLst/>
          </a:prstGeom>
          <a:ln>
            <a:solidFill>
              <a:srgbClr val="A9DA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1023" y="2774815"/>
            <a:ext cx="11128361" cy="586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Story Vignettes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 single-page illustration of a concept that emphasizes the core attributes or “Magic Moments” of a product, system or a service. 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Distills the “forest and the trees” into something that is rapidly digestible.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Is descriptive enough to capture intention, but vague enough to allow for additional iterations by the viewer. Low fidelity is effective -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y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our audience will fill in missing details.</a:t>
            </a:r>
          </a:p>
          <a:p>
            <a:pPr marL="457200" indent="-457200" algn="l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Can include but is not limited to:</a:t>
            </a:r>
          </a:p>
          <a:p>
            <a:pPr lvl="2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	- Users &amp; their interactions or emotional state</a:t>
            </a:r>
          </a:p>
          <a:p>
            <a:pPr lvl="8" indent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	- Context of use (where, when, frequency, etc..)</a:t>
            </a:r>
          </a:p>
          <a:p>
            <a:pPr lvl="8" indent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	- Primary use case</a:t>
            </a:r>
          </a:p>
          <a:p>
            <a:pPr lvl="8" indent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	- Evolution over time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48906" y="3644721"/>
            <a:ext cx="12210179" cy="0"/>
          </a:xfrm>
          <a:prstGeom prst="line">
            <a:avLst/>
          </a:prstGeom>
          <a:noFill/>
          <a:ln w="635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ounded Rectangle 32"/>
          <p:cNvSpPr/>
          <p:nvPr/>
        </p:nvSpPr>
        <p:spPr>
          <a:xfrm>
            <a:off x="8792009" y="1487256"/>
            <a:ext cx="1139701" cy="650240"/>
          </a:xfrm>
          <a:prstGeom prst="roundRect">
            <a:avLst/>
          </a:prstGeom>
          <a:solidFill>
            <a:srgbClr val="A9DAE7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Principles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210530" y="1487256"/>
            <a:ext cx="1139701" cy="650240"/>
          </a:xfrm>
          <a:prstGeom prst="roundRect">
            <a:avLst/>
          </a:prstGeom>
          <a:solidFill>
            <a:srgbClr val="A9DA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Value </a:t>
            </a:r>
          </a:p>
          <a:p>
            <a:pPr algn="ctr"/>
            <a:r>
              <a:rPr lang="en-US" sz="1280" dirty="0" smtClean="0">
                <a:solidFill>
                  <a:schemeClr val="tx1"/>
                </a:solidFill>
                <a:latin typeface="+mj-lt"/>
              </a:rPr>
              <a:t>Promise</a:t>
            </a:r>
            <a:endParaRPr lang="en-US" sz="12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619384" y="1487256"/>
            <a:ext cx="1139701" cy="650240"/>
          </a:xfrm>
          <a:prstGeom prst="roundRect">
            <a:avLst/>
          </a:prstGeom>
          <a:solidFill>
            <a:srgbClr val="A9DAE7"/>
          </a:solidFill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80" dirty="0" smtClean="0">
                <a:solidFill>
                  <a:srgbClr val="000000"/>
                </a:solidFill>
                <a:latin typeface="+mj-lt"/>
              </a:rPr>
              <a:t>Stories</a:t>
            </a:r>
            <a:endParaRPr lang="en-US" sz="128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874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88" cy="877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8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7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7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7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ImageSlideA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28" y="2419357"/>
            <a:ext cx="9828083" cy="6640897"/>
          </a:xfrm>
          <a:prstGeom prst="rect">
            <a:avLst/>
          </a:prstGeom>
        </p:spPr>
      </p:pic>
      <p:pic>
        <p:nvPicPr>
          <p:cNvPr id="7" name="Picture 6" descr="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08">
            <a:off x="7126186" y="1610079"/>
            <a:ext cx="3869152" cy="3112727"/>
          </a:xfrm>
          <a:prstGeom prst="rect">
            <a:avLst/>
          </a:prstGeom>
        </p:spPr>
      </p:pic>
      <p:sp>
        <p:nvSpPr>
          <p:cNvPr id="8" name="Shape 248"/>
          <p:cNvSpPr/>
          <p:nvPr/>
        </p:nvSpPr>
        <p:spPr>
          <a:xfrm>
            <a:off x="491024" y="463739"/>
            <a:ext cx="115824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Career Explorer: Vignette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11878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r>
              <a:rPr lang="en-US" dirty="0" err="1" smtClean="0"/>
              <a:t>vv</a:t>
            </a:r>
            <a:endParaRPr lang="en-US" dirty="0"/>
          </a:p>
        </p:txBody>
      </p:sp>
      <p:pic>
        <p:nvPicPr>
          <p:cNvPr id="2" name="Picture 1" descr="IMG_90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105" y="-92512"/>
            <a:ext cx="14877010" cy="99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7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AC4D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FC2D7"/>
      </a:accent1>
      <a:accent2>
        <a:srgbClr val="4DB5B8"/>
      </a:accent2>
      <a:accent3>
        <a:srgbClr val="AAD04C"/>
      </a:accent3>
      <a:accent4>
        <a:srgbClr val="0091D7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Custom 1">
      <a:majorFont>
        <a:latin typeface="Open Sans Light"/>
        <a:ea typeface="Helvetica Light"/>
        <a:cs typeface="Helvetica Light"/>
      </a:majorFont>
      <a:minorFont>
        <a:latin typeface="Open Sans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AC4D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FC2D7"/>
      </a:accent1>
      <a:accent2>
        <a:srgbClr val="4DB5B8"/>
      </a:accent2>
      <a:accent3>
        <a:srgbClr val="AAD04C"/>
      </a:accent3>
      <a:accent4>
        <a:srgbClr val="0091D7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Custom 1">
      <a:majorFont>
        <a:latin typeface="Open Sans Light"/>
        <a:ea typeface="Helvetica Light"/>
        <a:cs typeface="Helvetica Light"/>
      </a:majorFont>
      <a:minorFont>
        <a:latin typeface="Open Sans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</TotalTime>
  <Words>883</Words>
  <Application>Microsoft Office PowerPoint</Application>
  <PresentationFormat>Custom</PresentationFormat>
  <Paragraphs>172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Helvetica</vt:lpstr>
      <vt:lpstr>Helvetica Light</vt:lpstr>
      <vt:lpstr>Helvetica Neue</vt:lpstr>
      <vt:lpstr>Open Sans</vt:lpstr>
      <vt:lpstr>Open Sans bold</vt:lpstr>
      <vt:lpstr>Open Sans Light</vt:lpstr>
      <vt:lpstr>PT Serif</vt:lpstr>
      <vt:lpstr>Segoe UI</vt:lpstr>
      <vt:lpstr>White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Kolko</dc:creator>
  <cp:lastModifiedBy>Jon</cp:lastModifiedBy>
  <cp:revision>370</cp:revision>
  <cp:lastPrinted>2015-03-27T19:25:25Z</cp:lastPrinted>
  <dcterms:modified xsi:type="dcterms:W3CDTF">2015-11-22T19:52:22Z</dcterms:modified>
</cp:coreProperties>
</file>