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98" r:id="rId2"/>
    <p:sldId id="468" r:id="rId3"/>
    <p:sldId id="472" r:id="rId4"/>
    <p:sldId id="473" r:id="rId5"/>
    <p:sldId id="474" r:id="rId6"/>
    <p:sldId id="501" r:id="rId7"/>
    <p:sldId id="475" r:id="rId8"/>
    <p:sldId id="476" r:id="rId9"/>
    <p:sldId id="477" r:id="rId10"/>
    <p:sldId id="478" r:id="rId11"/>
    <p:sldId id="498" r:id="rId12"/>
    <p:sldId id="479" r:id="rId13"/>
    <p:sldId id="480" r:id="rId14"/>
    <p:sldId id="481" r:id="rId15"/>
    <p:sldId id="482" r:id="rId16"/>
    <p:sldId id="484" r:id="rId17"/>
    <p:sldId id="485" r:id="rId18"/>
    <p:sldId id="486" r:id="rId19"/>
    <p:sldId id="487" r:id="rId20"/>
    <p:sldId id="488" r:id="rId21"/>
    <p:sldId id="489" r:id="rId22"/>
    <p:sldId id="490" r:id="rId23"/>
    <p:sldId id="499" r:id="rId24"/>
    <p:sldId id="491" r:id="rId25"/>
    <p:sldId id="493" r:id="rId26"/>
    <p:sldId id="494" r:id="rId27"/>
    <p:sldId id="495" r:id="rId28"/>
    <p:sldId id="496" r:id="rId29"/>
    <p:sldId id="500" r:id="rId30"/>
    <p:sldId id="492" r:id="rId31"/>
    <p:sldId id="497" r:id="rId32"/>
    <p:sldId id="467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athan Berkowitz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00"/>
    <a:srgbClr val="5FB5CD"/>
    <a:srgbClr val="B0DAE6"/>
    <a:srgbClr val="D3EBF1"/>
    <a:srgbClr val="000000"/>
    <a:srgbClr val="0070C0"/>
    <a:srgbClr val="93CDDD"/>
    <a:srgbClr val="BFE2EB"/>
    <a:srgbClr val="0D0D0D"/>
    <a:srgbClr val="3E7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9" autoAdjust="0"/>
    <p:restoredTop sz="98347" autoAdjust="0"/>
  </p:normalViewPr>
  <p:slideViewPr>
    <p:cSldViewPr>
      <p:cViewPr varScale="1">
        <p:scale>
          <a:sx n="68" d="100"/>
          <a:sy n="68" d="100"/>
        </p:scale>
        <p:origin x="147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80391"/>
          </a:xfrm>
          <a:prstGeom prst="rect">
            <a:avLst/>
          </a:prstGeom>
        </p:spPr>
        <p:txBody>
          <a:bodyPr vert="horz" lIns="95674" tIns="47837" rIns="95674" bIns="47837" rtlCol="0"/>
          <a:lstStyle>
            <a:lvl1pPr algn="l">
              <a:defRPr sz="130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271" y="0"/>
            <a:ext cx="3170255" cy="480391"/>
          </a:xfrm>
          <a:prstGeom prst="rect">
            <a:avLst/>
          </a:prstGeom>
        </p:spPr>
        <p:txBody>
          <a:bodyPr vert="horz" lIns="95674" tIns="47837" rIns="95674" bIns="47837" rtlCol="0"/>
          <a:lstStyle>
            <a:lvl1pPr algn="r">
              <a:defRPr sz="1300">
                <a:latin typeface="Open Sans Light" panose="020B0306030504020204" pitchFamily="34" charset="0"/>
              </a:defRPr>
            </a:lvl1pPr>
          </a:lstStyle>
          <a:p>
            <a:fld id="{F10A19CE-6EE8-4BDB-A44D-30E9E9E6DC99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4" tIns="47837" rIns="95674" bIns="478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6" y="4561232"/>
            <a:ext cx="5851490" cy="4320209"/>
          </a:xfrm>
          <a:prstGeom prst="rect">
            <a:avLst/>
          </a:prstGeom>
        </p:spPr>
        <p:txBody>
          <a:bodyPr vert="horz" lIns="95674" tIns="47837" rIns="95674" bIns="4783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59"/>
            <a:ext cx="3170255" cy="480391"/>
          </a:xfrm>
          <a:prstGeom prst="rect">
            <a:avLst/>
          </a:prstGeom>
        </p:spPr>
        <p:txBody>
          <a:bodyPr vert="horz" lIns="95674" tIns="47837" rIns="95674" bIns="47837" rtlCol="0" anchor="b"/>
          <a:lstStyle>
            <a:lvl1pPr algn="l">
              <a:defRPr sz="130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271" y="9119159"/>
            <a:ext cx="3170255" cy="480391"/>
          </a:xfrm>
          <a:prstGeom prst="rect">
            <a:avLst/>
          </a:prstGeom>
        </p:spPr>
        <p:txBody>
          <a:bodyPr vert="horz" lIns="95674" tIns="47837" rIns="95674" bIns="47837" rtlCol="0" anchor="b"/>
          <a:lstStyle>
            <a:lvl1pPr algn="r">
              <a:defRPr sz="1300">
                <a:latin typeface="Open Sans Light" panose="020B0306030504020204" pitchFamily="34" charset="0"/>
              </a:defRPr>
            </a:lvl1pPr>
          </a:lstStyle>
          <a:p>
            <a:fld id="{F96A5088-7373-4757-B571-116800228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573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6D6F03-B87F-459C-95A9-D92AF9E43223}" type="slidenum">
              <a:rPr lang="en-US">
                <a:solidFill>
                  <a:srgbClr val="FFFFFF"/>
                </a:solidFill>
              </a:rPr>
              <a:pPr/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9267" name="Text Box 1"/>
          <p:cNvSpPr txBox="1">
            <a:spLocks noChangeArrowheads="1"/>
          </p:cNvSpPr>
          <p:nvPr/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137" tIns="49471" rIns="95137" bIns="49471" anchor="b"/>
          <a:lstStyle/>
          <a:p>
            <a:pPr algn="r"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  <a:tabLst>
                <a:tab pos="0" algn="l"/>
                <a:tab pos="966591" algn="l"/>
                <a:tab pos="1933183" algn="l"/>
                <a:tab pos="2899773" algn="l"/>
                <a:tab pos="3866364" algn="l"/>
                <a:tab pos="4832956" algn="l"/>
                <a:tab pos="5799547" algn="l"/>
                <a:tab pos="6766138" algn="l"/>
                <a:tab pos="7732729" algn="l"/>
                <a:tab pos="8699320" algn="l"/>
                <a:tab pos="9665911" algn="l"/>
                <a:tab pos="10632503" algn="l"/>
              </a:tabLst>
            </a:pPr>
            <a:fld id="{57CCA139-A3DB-445E-99D4-D659424798E4}" type="slidenum">
              <a:rPr lang="en-US" sz="1300">
                <a:solidFill>
                  <a:srgbClr val="808080"/>
                </a:solidFill>
                <a:latin typeface="Open Sans Light" panose="020B0306030504020204" pitchFamily="34" charset="0"/>
                <a:ea typeface="ＭＳ Ｐゴシック"/>
              </a:rPr>
              <a:pPr algn="r" defTabSz="483295" fontAlgn="base">
                <a:spcBef>
                  <a:spcPct val="0"/>
                </a:spcBef>
                <a:spcAft>
                  <a:spcPct val="0"/>
                </a:spcAft>
                <a:buClr>
                  <a:srgbClr val="808080"/>
                </a:buClr>
                <a:buSzPct val="100000"/>
                <a:tabLst>
                  <a:tab pos="0" algn="l"/>
                  <a:tab pos="966591" algn="l"/>
                  <a:tab pos="1933183" algn="l"/>
                  <a:tab pos="2899773" algn="l"/>
                  <a:tab pos="3866364" algn="l"/>
                  <a:tab pos="4832956" algn="l"/>
                  <a:tab pos="5799547" algn="l"/>
                  <a:tab pos="6766138" algn="l"/>
                  <a:tab pos="7732729" algn="l"/>
                  <a:tab pos="8699320" algn="l"/>
                  <a:tab pos="9665911" algn="l"/>
                  <a:tab pos="10632503" algn="l"/>
                </a:tabLst>
              </a:pPr>
              <a:t>2</a:t>
            </a:fld>
            <a:endParaRPr lang="en-US" sz="1300" dirty="0">
              <a:solidFill>
                <a:srgbClr val="808080"/>
              </a:solidFill>
              <a:latin typeface="Open Sans Light" panose="020B0306030504020204" pitchFamily="34" charset="0"/>
              <a:ea typeface="ＭＳ Ｐゴシック"/>
            </a:endParaRPr>
          </a:p>
        </p:txBody>
      </p:sp>
      <p:sp>
        <p:nvSpPr>
          <p:cNvPr id="139268" name="Text Box 2"/>
          <p:cNvSpPr txBox="1">
            <a:spLocks noChangeArrowheads="1"/>
          </p:cNvSpPr>
          <p:nvPr/>
        </p:nvSpPr>
        <p:spPr bwMode="auto">
          <a:xfrm>
            <a:off x="1219200" y="720089"/>
            <a:ext cx="4876800" cy="3600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pPr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</a:pPr>
            <a:endParaRPr lang="en-US" dirty="0" smtClean="0">
              <a:solidFill>
                <a:srgbClr val="FFFFFF"/>
              </a:solidFill>
              <a:latin typeface="Open Sans Light" panose="020B0306030504020204" pitchFamily="34" charset="0"/>
              <a:ea typeface="ＭＳ Ｐゴシック"/>
            </a:endParaRPr>
          </a:p>
        </p:txBody>
      </p:sp>
      <p:sp>
        <p:nvSpPr>
          <p:cNvPr id="139269" name="Text Box 3"/>
          <p:cNvSpPr>
            <a:spLocks noGrp="1" noChangeArrowheads="1"/>
          </p:cNvSpPr>
          <p:nvPr>
            <p:ph type="body"/>
          </p:nvPr>
        </p:nvSpPr>
        <p:spPr>
          <a:xfrm>
            <a:off x="731520" y="4560571"/>
            <a:ext cx="5852160" cy="432054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023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6D6F03-B87F-459C-95A9-D92AF9E43223}" type="slidenum">
              <a:rPr lang="en-US">
                <a:solidFill>
                  <a:srgbClr val="FFFFFF"/>
                </a:solidFill>
              </a:rPr>
              <a:pPr/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9267" name="Text Box 1"/>
          <p:cNvSpPr txBox="1">
            <a:spLocks noChangeArrowheads="1"/>
          </p:cNvSpPr>
          <p:nvPr/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137" tIns="49471" rIns="95137" bIns="49471" anchor="b"/>
          <a:lstStyle/>
          <a:p>
            <a:pPr algn="r"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  <a:tabLst>
                <a:tab pos="0" algn="l"/>
                <a:tab pos="966591" algn="l"/>
                <a:tab pos="1933183" algn="l"/>
                <a:tab pos="2899773" algn="l"/>
                <a:tab pos="3866364" algn="l"/>
                <a:tab pos="4832956" algn="l"/>
                <a:tab pos="5799547" algn="l"/>
                <a:tab pos="6766138" algn="l"/>
                <a:tab pos="7732729" algn="l"/>
                <a:tab pos="8699320" algn="l"/>
                <a:tab pos="9665911" algn="l"/>
                <a:tab pos="10632503" algn="l"/>
              </a:tabLst>
            </a:pPr>
            <a:fld id="{57CCA139-A3DB-445E-99D4-D659424798E4}" type="slidenum">
              <a:rPr lang="en-US" sz="1300">
                <a:solidFill>
                  <a:srgbClr val="808080"/>
                </a:solidFill>
                <a:latin typeface="Open Sans Light" panose="020B0306030504020204" pitchFamily="34" charset="0"/>
                <a:ea typeface="ＭＳ Ｐゴシック"/>
              </a:rPr>
              <a:pPr algn="r" defTabSz="483295" fontAlgn="base">
                <a:spcBef>
                  <a:spcPct val="0"/>
                </a:spcBef>
                <a:spcAft>
                  <a:spcPct val="0"/>
                </a:spcAft>
                <a:buClr>
                  <a:srgbClr val="808080"/>
                </a:buClr>
                <a:buSzPct val="100000"/>
                <a:tabLst>
                  <a:tab pos="0" algn="l"/>
                  <a:tab pos="966591" algn="l"/>
                  <a:tab pos="1933183" algn="l"/>
                  <a:tab pos="2899773" algn="l"/>
                  <a:tab pos="3866364" algn="l"/>
                  <a:tab pos="4832956" algn="l"/>
                  <a:tab pos="5799547" algn="l"/>
                  <a:tab pos="6766138" algn="l"/>
                  <a:tab pos="7732729" algn="l"/>
                  <a:tab pos="8699320" algn="l"/>
                  <a:tab pos="9665911" algn="l"/>
                  <a:tab pos="10632503" algn="l"/>
                </a:tabLst>
              </a:pPr>
              <a:t>3</a:t>
            </a:fld>
            <a:endParaRPr lang="en-US" sz="1300" dirty="0">
              <a:solidFill>
                <a:srgbClr val="808080"/>
              </a:solidFill>
              <a:latin typeface="Open Sans Light" panose="020B0306030504020204" pitchFamily="34" charset="0"/>
              <a:ea typeface="ＭＳ Ｐゴシック"/>
            </a:endParaRPr>
          </a:p>
        </p:txBody>
      </p:sp>
      <p:sp>
        <p:nvSpPr>
          <p:cNvPr id="139268" name="Text Box 2"/>
          <p:cNvSpPr txBox="1">
            <a:spLocks noChangeArrowheads="1"/>
          </p:cNvSpPr>
          <p:nvPr/>
        </p:nvSpPr>
        <p:spPr bwMode="auto">
          <a:xfrm>
            <a:off x="1219200" y="720089"/>
            <a:ext cx="4876800" cy="3600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pPr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</a:pPr>
            <a:endParaRPr lang="en-US" dirty="0" smtClean="0">
              <a:solidFill>
                <a:srgbClr val="FFFFFF"/>
              </a:solidFill>
              <a:latin typeface="Open Sans Light" panose="020B0306030504020204" pitchFamily="34" charset="0"/>
              <a:ea typeface="ＭＳ Ｐゴシック"/>
            </a:endParaRPr>
          </a:p>
        </p:txBody>
      </p:sp>
      <p:sp>
        <p:nvSpPr>
          <p:cNvPr id="139269" name="Text Box 3"/>
          <p:cNvSpPr>
            <a:spLocks noGrp="1" noChangeArrowheads="1"/>
          </p:cNvSpPr>
          <p:nvPr>
            <p:ph type="body"/>
          </p:nvPr>
        </p:nvSpPr>
        <p:spPr>
          <a:xfrm>
            <a:off x="731520" y="4560571"/>
            <a:ext cx="5852160" cy="432054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5258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6D6F03-B87F-459C-95A9-D92AF9E43223}" type="slidenum">
              <a:rPr lang="en-US">
                <a:solidFill>
                  <a:srgbClr val="FFFFFF"/>
                </a:solidFill>
              </a:rPr>
              <a:pPr/>
              <a:t>30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9267" name="Text Box 1"/>
          <p:cNvSpPr txBox="1">
            <a:spLocks noChangeArrowheads="1"/>
          </p:cNvSpPr>
          <p:nvPr/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137" tIns="49471" rIns="95137" bIns="49471" anchor="b"/>
          <a:lstStyle/>
          <a:p>
            <a:pPr algn="r"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  <a:tabLst>
                <a:tab pos="0" algn="l"/>
                <a:tab pos="966591" algn="l"/>
                <a:tab pos="1933183" algn="l"/>
                <a:tab pos="2899773" algn="l"/>
                <a:tab pos="3866364" algn="l"/>
                <a:tab pos="4832956" algn="l"/>
                <a:tab pos="5799547" algn="l"/>
                <a:tab pos="6766138" algn="l"/>
                <a:tab pos="7732729" algn="l"/>
                <a:tab pos="8699320" algn="l"/>
                <a:tab pos="9665911" algn="l"/>
                <a:tab pos="10632503" algn="l"/>
              </a:tabLst>
            </a:pPr>
            <a:fld id="{57CCA139-A3DB-445E-99D4-D659424798E4}" type="slidenum">
              <a:rPr lang="en-US" sz="1300">
                <a:solidFill>
                  <a:srgbClr val="808080"/>
                </a:solidFill>
                <a:latin typeface="Open Sans Light" panose="020B0306030504020204" pitchFamily="34" charset="0"/>
                <a:ea typeface="ＭＳ Ｐゴシック"/>
              </a:rPr>
              <a:pPr algn="r" defTabSz="483295" fontAlgn="base">
                <a:spcBef>
                  <a:spcPct val="0"/>
                </a:spcBef>
                <a:spcAft>
                  <a:spcPct val="0"/>
                </a:spcAft>
                <a:buClr>
                  <a:srgbClr val="808080"/>
                </a:buClr>
                <a:buSzPct val="100000"/>
                <a:tabLst>
                  <a:tab pos="0" algn="l"/>
                  <a:tab pos="966591" algn="l"/>
                  <a:tab pos="1933183" algn="l"/>
                  <a:tab pos="2899773" algn="l"/>
                  <a:tab pos="3866364" algn="l"/>
                  <a:tab pos="4832956" algn="l"/>
                  <a:tab pos="5799547" algn="l"/>
                  <a:tab pos="6766138" algn="l"/>
                  <a:tab pos="7732729" algn="l"/>
                  <a:tab pos="8699320" algn="l"/>
                  <a:tab pos="9665911" algn="l"/>
                  <a:tab pos="10632503" algn="l"/>
                </a:tabLst>
              </a:pPr>
              <a:t>30</a:t>
            </a:fld>
            <a:endParaRPr lang="en-US" sz="1300" dirty="0">
              <a:solidFill>
                <a:srgbClr val="808080"/>
              </a:solidFill>
              <a:latin typeface="Open Sans Light" panose="020B0306030504020204" pitchFamily="34" charset="0"/>
              <a:ea typeface="ＭＳ Ｐゴシック"/>
            </a:endParaRPr>
          </a:p>
        </p:txBody>
      </p:sp>
      <p:sp>
        <p:nvSpPr>
          <p:cNvPr id="139268" name="Text Box 2"/>
          <p:cNvSpPr txBox="1">
            <a:spLocks noChangeArrowheads="1"/>
          </p:cNvSpPr>
          <p:nvPr/>
        </p:nvSpPr>
        <p:spPr bwMode="auto">
          <a:xfrm>
            <a:off x="1219200" y="720089"/>
            <a:ext cx="4876800" cy="3600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pPr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</a:pPr>
            <a:endParaRPr lang="en-US" dirty="0" smtClean="0">
              <a:solidFill>
                <a:srgbClr val="FFFFFF"/>
              </a:solidFill>
              <a:latin typeface="Open Sans Light" panose="020B0306030504020204" pitchFamily="34" charset="0"/>
              <a:ea typeface="ＭＳ Ｐゴシック"/>
            </a:endParaRPr>
          </a:p>
        </p:txBody>
      </p:sp>
      <p:sp>
        <p:nvSpPr>
          <p:cNvPr id="139269" name="Text Box 3"/>
          <p:cNvSpPr>
            <a:spLocks noGrp="1" noChangeArrowheads="1"/>
          </p:cNvSpPr>
          <p:nvPr>
            <p:ph type="body"/>
          </p:nvPr>
        </p:nvSpPr>
        <p:spPr>
          <a:xfrm>
            <a:off x="731520" y="4560571"/>
            <a:ext cx="5852160" cy="432054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622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6032" y="304800"/>
            <a:ext cx="8659368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b="0">
                <a:latin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</a:defRPr>
            </a:lvl1pPr>
          </a:lstStyle>
          <a:p>
            <a:fld id="{4EDFF840-9474-449C-83EF-EE307FABEF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4" descr="C:\Users\Jon\Dropbox\designschool\logo\ac4d_large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01"/>
          <a:stretch/>
        </p:blipFill>
        <p:spPr bwMode="auto">
          <a:xfrm>
            <a:off x="256032" y="6324600"/>
            <a:ext cx="658368" cy="3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56032" y="1447800"/>
            <a:ext cx="8659368" cy="472440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800">
                <a:latin typeface="Open Sans Light" panose="020B0306030504020204" pitchFamily="34" charset="0"/>
              </a:defRPr>
            </a:lvl1pPr>
            <a:lvl2pPr>
              <a:lnSpc>
                <a:spcPct val="150000"/>
              </a:lnSpc>
              <a:defRPr sz="1800">
                <a:latin typeface="Open Sans Light" panose="020B0306030504020204" pitchFamily="34" charset="0"/>
              </a:defRPr>
            </a:lvl2pPr>
            <a:lvl3pPr>
              <a:lnSpc>
                <a:spcPct val="150000"/>
              </a:lnSpc>
              <a:defRPr sz="1800">
                <a:latin typeface="Open Sans Light" panose="020B0306030504020204" pitchFamily="34" charset="0"/>
              </a:defRPr>
            </a:lvl3pPr>
            <a:lvl4pPr>
              <a:lnSpc>
                <a:spcPct val="150000"/>
              </a:lnSpc>
              <a:defRPr sz="1800">
                <a:latin typeface="Open Sans Light" panose="020B0306030504020204" pitchFamily="34" charset="0"/>
              </a:defRPr>
            </a:lvl4pPr>
            <a:lvl5pPr>
              <a:lnSpc>
                <a:spcPct val="150000"/>
              </a:lnSpc>
              <a:defRPr sz="1800">
                <a:latin typeface="Open Sans Light" panose="020B03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08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lack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Open Sans Light" panose="020B0306030504020204" pitchFamily="34" charset="0"/>
              </a:defRPr>
            </a:lvl1pPr>
          </a:lstStyle>
          <a:p>
            <a:fld id="{4EDFF840-9474-449C-83EF-EE307FABEF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 descr="C:\Users\Jon\Dropbox\designschool\logo\ac4d_white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18"/>
          <a:stretch/>
        </p:blipFill>
        <p:spPr bwMode="auto">
          <a:xfrm>
            <a:off x="256947" y="6300216"/>
            <a:ext cx="657453" cy="32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3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6032" y="304800"/>
            <a:ext cx="8659368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b="0">
                <a:solidFill>
                  <a:schemeClr val="tx1"/>
                </a:solidFill>
                <a:latin typeface="Open Sans Light" panose="020B03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</a:defRPr>
            </a:lvl1pPr>
          </a:lstStyle>
          <a:p>
            <a:fld id="{4EDFF840-9474-449C-83EF-EE307FABEF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4" descr="C:\Users\Jon\Dropbox\designschool\logo\ac4d_large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01"/>
          <a:stretch/>
        </p:blipFill>
        <p:spPr bwMode="auto">
          <a:xfrm>
            <a:off x="256032" y="6324600"/>
            <a:ext cx="658368" cy="3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7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oint 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Open Sans Light" panose="020B0306030504020204" pitchFamily="34" charset="0"/>
              </a:defRPr>
            </a:lvl1pPr>
          </a:lstStyle>
          <a:p>
            <a:fld id="{4EDFF840-9474-449C-83EF-EE307FABEF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 descr="C:\Users\Jon\Dropbox\designschool\logo\ac4d_white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18"/>
          <a:stretch/>
        </p:blipFill>
        <p:spPr bwMode="auto">
          <a:xfrm>
            <a:off x="256947" y="6300216"/>
            <a:ext cx="657453" cy="32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228600" y="228600"/>
            <a:ext cx="8763000" cy="56388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lang="en-US" sz="4800" kern="1200" smtClean="0">
                <a:solidFill>
                  <a:schemeClr val="bg1"/>
                </a:solidFill>
                <a:latin typeface="Open Sans Light" panose="020B0306030504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4800"/>
            </a:lvl2pPr>
            <a:lvl3pPr marL="914400" indent="0" algn="ctr">
              <a:buNone/>
              <a:defRPr sz="4800"/>
            </a:lvl3pPr>
            <a:lvl4pPr marL="1371600" indent="0" algn="ctr">
              <a:buNone/>
              <a:defRPr sz="4800"/>
            </a:lvl4pPr>
            <a:lvl5pPr marL="1828800" indent="0" algn="ctr">
              <a:buNone/>
              <a:defRPr sz="4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8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2286000" y="3490977"/>
            <a:ext cx="266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endParaRPr lang="en-US" sz="1200" dirty="0" smtClean="0">
              <a:solidFill>
                <a:srgbClr val="C0C0C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eaLnBrk="0" hangingPunct="0"/>
            <a:r>
              <a:rPr lang="en-US" sz="1200" b="1" dirty="0" smtClean="0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Jon </a:t>
            </a:r>
            <a:r>
              <a:rPr lang="en-US" sz="1200" b="1" dirty="0" err="1" smtClean="0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Kolko</a:t>
            </a:r>
            <a:endParaRPr lang="en-US" sz="1200" b="1" dirty="0" smtClean="0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eaLnBrk="0" hangingPunct="0"/>
            <a:r>
              <a:rPr lang="en-US" sz="1200" dirty="0" smtClean="0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Director, Austin Center for Design</a:t>
            </a:r>
          </a:p>
          <a:p>
            <a:pPr eaLnBrk="0" hangingPunct="0"/>
            <a:r>
              <a:rPr lang="en-US" sz="1200" dirty="0" smtClean="0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jkolko@ac4d.com</a:t>
            </a:r>
          </a:p>
          <a:p>
            <a:pPr eaLnBrk="0" hangingPunct="0"/>
            <a:endParaRPr lang="en-US" sz="1200" dirty="0" smtClean="0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5" name="Picture 2" descr="C:\Users\Jon\Dropbox\designschool\logo\ac4d_white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9"/>
          <a:stretch/>
        </p:blipFill>
        <p:spPr bwMode="auto">
          <a:xfrm>
            <a:off x="2190750" y="1195322"/>
            <a:ext cx="4762500" cy="229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16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ext Headl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on\Dropbox\designschool\logo\ac4d_white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32"/>
          <a:stretch/>
        </p:blipFill>
        <p:spPr bwMode="auto">
          <a:xfrm>
            <a:off x="8534400" y="6421740"/>
            <a:ext cx="384048" cy="18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467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727" r:id="rId2"/>
    <p:sldLayoutId id="2147483730" r:id="rId3"/>
    <p:sldLayoutId id="2147483728" r:id="rId4"/>
    <p:sldLayoutId id="2147483729" r:id="rId5"/>
    <p:sldLayoutId id="2147483731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MetaOT-Book" pitchFamily="50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lueleadership.com/wp-content/uploads/2011/11/neurons5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9" t="6945" r="11039" b="32144"/>
          <a:stretch/>
        </p:blipFill>
        <p:spPr bwMode="auto">
          <a:xfrm>
            <a:off x="0" y="0"/>
            <a:ext cx="9144000" cy="536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361563"/>
            <a:ext cx="9144000" cy="1496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306858" y="5473874"/>
            <a:ext cx="8760942" cy="133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MetaSerifOT-Bold" pitchFamily="50" charset="0"/>
                <a:ea typeface="Verdana" pitchFamily="34" charset="0"/>
                <a:cs typeface="Verdana" pitchFamily="34" charset="0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MetaSerifOT-Book" pitchFamily="50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>
                <a:solidFill>
                  <a:schemeClr val="bg1"/>
                </a:solidFill>
                <a:latin typeface="Open Sans Light" panose="020B0306030504020204" pitchFamily="34" charset="0"/>
              </a:rPr>
              <a:t>Think Aloud User Testing</a:t>
            </a:r>
          </a:p>
          <a:p>
            <a:pPr lvl="1"/>
            <a:endParaRPr lang="en-US" sz="1200" dirty="0" smtClean="0">
              <a:solidFill>
                <a:schemeClr val="bg1"/>
              </a:solidFill>
              <a:latin typeface="Open Sans Light" panose="020B0306030504020204" pitchFamily="34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Open Sans Light" panose="020B0306030504020204" pitchFamily="34" charset="0"/>
              </a:rPr>
              <a:t>Jon </a:t>
            </a:r>
            <a:r>
              <a:rPr lang="en-US" sz="1200" dirty="0" err="1" smtClean="0">
                <a:solidFill>
                  <a:schemeClr val="bg1"/>
                </a:solidFill>
                <a:latin typeface="Open Sans Light" panose="020B0306030504020204" pitchFamily="34" charset="0"/>
              </a:rPr>
              <a:t>Kolko</a:t>
            </a:r>
            <a:r>
              <a:rPr lang="en-US" sz="1200" dirty="0" smtClean="0">
                <a:solidFill>
                  <a:schemeClr val="bg1"/>
                </a:solidFill>
                <a:latin typeface="Open Sans Light" panose="020B0306030504020204" pitchFamily="34" charset="0"/>
              </a:rPr>
              <a:t/>
            </a:r>
            <a:br>
              <a:rPr lang="en-US" sz="1200" dirty="0" smtClean="0">
                <a:solidFill>
                  <a:schemeClr val="bg1"/>
                </a:solidFill>
                <a:latin typeface="Open Sans Light" panose="020B0306030504020204" pitchFamily="34" charset="0"/>
              </a:rPr>
            </a:br>
            <a:r>
              <a:rPr lang="en-US" sz="1200" dirty="0" smtClean="0">
                <a:solidFill>
                  <a:schemeClr val="bg1"/>
                </a:solidFill>
                <a:latin typeface="Open Sans Light" panose="020B0306030504020204" pitchFamily="34" charset="0"/>
              </a:rPr>
              <a:t>Professor, Austin Center for Design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0" y="5361563"/>
            <a:ext cx="9144000" cy="0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947" name="Picture 3" descr="C:\Users\Jon\Dropbox\designschool\logo\ac4d_whit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47"/>
          <a:stretch/>
        </p:blipFill>
        <p:spPr bwMode="auto">
          <a:xfrm>
            <a:off x="7830762" y="6019799"/>
            <a:ext cx="999779" cy="49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900249" y="5029200"/>
            <a:ext cx="214513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</a:rPr>
              <a:t>http://www.blueleadership.com/tag/brain/</a:t>
            </a:r>
          </a:p>
        </p:txBody>
      </p:sp>
    </p:spTree>
    <p:extLst>
      <p:ext uri="{BB962C8B-B14F-4D97-AF65-F5344CB8AC3E}">
        <p14:creationId xmlns:p14="http://schemas.microsoft.com/office/powerpoint/2010/main" val="42293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Why it 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10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When the information is not linguistic (</a:t>
            </a:r>
            <a:r>
              <a:rPr lang="en-US" dirty="0" err="1"/>
              <a:t>ie</a:t>
            </a:r>
            <a:r>
              <a:rPr lang="en-US" dirty="0"/>
              <a:t>, when it is visual), this will slow down the task, but will not alter the validity of the task.</a:t>
            </a:r>
          </a:p>
          <a:p>
            <a:r>
              <a:rPr lang="en-US" dirty="0" smtClean="0"/>
              <a:t>If </a:t>
            </a:r>
            <a:r>
              <a:rPr lang="en-US" dirty="0"/>
              <a:t>there is introspection (“why am I doing this?” or “what am I thinking about?”), the outcome changes.</a:t>
            </a:r>
          </a:p>
          <a:p>
            <a:r>
              <a:rPr lang="en-US" dirty="0" smtClean="0"/>
              <a:t>This </a:t>
            </a:r>
            <a:r>
              <a:rPr lang="en-US" dirty="0"/>
              <a:t>is formally called the Think Aloud Protocol (a Protocol is a standard procedure for regulating data transmission – in this case, the tasks a person is completing): a way of understanding what someone is doing, as they do it. </a:t>
            </a:r>
          </a:p>
          <a:p>
            <a:r>
              <a:rPr lang="en-US" dirty="0" smtClean="0"/>
              <a:t>Or</a:t>
            </a:r>
            <a:r>
              <a:rPr lang="en-US" dirty="0"/>
              <a:t>, put another way, this is a way of understanding the contents of working memory.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04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11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56032" y="304800"/>
            <a:ext cx="8659368" cy="58674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4800" dirty="0" smtClean="0"/>
              <a:t>“Please keep talking.”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914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 Think-Aloud User Testing Session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12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 smtClean="0"/>
              <a:t>Develop a prototype.</a:t>
            </a:r>
            <a:endParaRPr lang="en-US" b="1" dirty="0"/>
          </a:p>
          <a:p>
            <a:pPr marL="349250" lvl="1" indent="0">
              <a:buNone/>
            </a:pPr>
            <a:r>
              <a:rPr lang="en-US" dirty="0" smtClean="0"/>
              <a:t>You’ll need </a:t>
            </a:r>
            <a:r>
              <a:rPr lang="en-US" i="1" dirty="0" smtClean="0"/>
              <a:t>all of the screens that a user will see </a:t>
            </a:r>
            <a:r>
              <a:rPr lang="en-US" dirty="0" smtClean="0"/>
              <a:t>completed, but they don’t need to be working – you can do Think Aloud </a:t>
            </a:r>
            <a:r>
              <a:rPr lang="en-US" dirty="0" smtClean="0"/>
              <a:t>testing </a:t>
            </a:r>
            <a:r>
              <a:rPr lang="en-US" dirty="0" smtClean="0"/>
              <a:t>with paper.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9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13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b="1" dirty="0"/>
              <a:t>Develop tasks that represent typical user goals.</a:t>
            </a:r>
            <a:endParaRPr lang="en-US" b="1" dirty="0" smtClean="0"/>
          </a:p>
          <a:p>
            <a:pPr marL="349250" lvl="1" indent="0">
              <a:buNone/>
            </a:pPr>
            <a:r>
              <a:rPr lang="en-US" dirty="0"/>
              <a:t>Our scenarios are a great place to </a:t>
            </a:r>
            <a:r>
              <a:rPr lang="en-US" dirty="0" smtClean="0"/>
              <a:t>start.</a:t>
            </a:r>
            <a:endParaRPr lang="en-US" dirty="0"/>
          </a:p>
          <a:p>
            <a:pPr marL="349250" lvl="1" indent="0">
              <a:buNone/>
            </a:pPr>
            <a:r>
              <a:rPr lang="en-US" dirty="0"/>
              <a:t>There must be a complete path through the interface to solve these goals (don’t give the user impossible tasks, it’s mean</a:t>
            </a:r>
            <a:r>
              <a:rPr lang="en-US" dirty="0" smtClean="0"/>
              <a:t>).</a:t>
            </a:r>
            <a:endParaRPr lang="en-US" dirty="0"/>
          </a:p>
          <a:p>
            <a:pPr marL="349250" lvl="1" indent="0">
              <a:buNone/>
            </a:pPr>
            <a:r>
              <a:rPr lang="en-US" dirty="0"/>
              <a:t>Print these tasks, one to a </a:t>
            </a:r>
            <a:r>
              <a:rPr lang="en-US" dirty="0" smtClean="0"/>
              <a:t>page.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 Think-Aloud User Testing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03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14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b="1" dirty="0"/>
              <a:t>Schedule sessions with users that match the target audience</a:t>
            </a:r>
          </a:p>
          <a:p>
            <a:pPr marL="349250" lvl="1" indent="0">
              <a:buNone/>
            </a:pPr>
            <a:r>
              <a:rPr lang="en-US" dirty="0" smtClean="0"/>
              <a:t>2-8 </a:t>
            </a:r>
            <a:r>
              <a:rPr lang="en-US" dirty="0"/>
              <a:t>users, one per session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 Think-Aloud User Testing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8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15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 startAt="4"/>
            </a:pPr>
            <a:r>
              <a:rPr lang="en-US" b="1" dirty="0"/>
              <a:t>Organize yourself</a:t>
            </a:r>
          </a:p>
          <a:p>
            <a:pPr marL="349250" lvl="1" indent="0">
              <a:buNone/>
            </a:pPr>
            <a:r>
              <a:rPr lang="en-US" dirty="0"/>
              <a:t>Video camera, batteries, audio camera, tapes, pens, etc.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 Think-Aloud User Testing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9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16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 startAt="5"/>
            </a:pPr>
            <a:r>
              <a:rPr lang="en-US" b="1" dirty="0" smtClean="0"/>
              <a:t>Get set up.</a:t>
            </a:r>
            <a:endParaRPr lang="en-US" b="1" dirty="0"/>
          </a:p>
          <a:p>
            <a:pPr marL="349250" lvl="1" indent="0">
              <a:buNone/>
            </a:pPr>
            <a:r>
              <a:rPr lang="en-US" dirty="0"/>
              <a:t>Prepare the physical arrangement. </a:t>
            </a:r>
          </a:p>
          <a:p>
            <a:pPr marL="349250" lvl="1" indent="0">
              <a:buNone/>
            </a:pPr>
            <a:r>
              <a:rPr lang="en-US" dirty="0" smtClean="0"/>
              <a:t>Get </a:t>
            </a:r>
            <a:r>
              <a:rPr lang="en-US" dirty="0"/>
              <a:t>written consent to tape.</a:t>
            </a:r>
          </a:p>
          <a:p>
            <a:pPr marL="349250" lvl="1" indent="0">
              <a:buNone/>
            </a:pPr>
            <a:r>
              <a:rPr lang="en-US" dirty="0" smtClean="0"/>
              <a:t>Don’t </a:t>
            </a:r>
            <a:r>
              <a:rPr lang="en-US" dirty="0"/>
              <a:t>forget to start taping!</a:t>
            </a:r>
          </a:p>
          <a:p>
            <a:pPr marL="349250" lvl="1" indent="0">
              <a:buNone/>
            </a:pPr>
            <a:r>
              <a:rPr lang="en-US" dirty="0"/>
              <a:t>	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Think-Aloud User Testing Session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38800" y="1905000"/>
            <a:ext cx="1676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61300" y="2011100"/>
            <a:ext cx="1447800" cy="304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61300" y="3075975"/>
            <a:ext cx="1447800" cy="4572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61275" y="2895600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 rot="-1800000">
            <a:off x="7315200" y="2315900"/>
            <a:ext cx="228600" cy="3327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6293183" y="2634789"/>
            <a:ext cx="3676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 rot="2381076">
            <a:off x="3891025" y="3596009"/>
            <a:ext cx="1447800" cy="4572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 rot="2381076">
            <a:off x="4191000" y="3415634"/>
            <a:ext cx="8382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7781076" flipH="1" flipV="1">
            <a:off x="4935161" y="3286238"/>
            <a:ext cx="3676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703425" y="3756950"/>
            <a:ext cx="157030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10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Test participant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 rot="2295590">
            <a:off x="3445208" y="4216695"/>
            <a:ext cx="157030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10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Test facilitator</a:t>
            </a:r>
          </a:p>
        </p:txBody>
      </p:sp>
    </p:spTree>
    <p:extLst>
      <p:ext uri="{BB962C8B-B14F-4D97-AF65-F5344CB8AC3E}">
        <p14:creationId xmlns:p14="http://schemas.microsoft.com/office/powerpoint/2010/main" val="176308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17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 startAt="6"/>
            </a:pPr>
            <a:r>
              <a:rPr lang="en-US" b="1" dirty="0" smtClean="0"/>
              <a:t>Explain the rules.</a:t>
            </a:r>
            <a:endParaRPr lang="en-US" b="1" dirty="0"/>
          </a:p>
          <a:p>
            <a:pPr marL="349250" lvl="1" indent="0">
              <a:buNone/>
            </a:pPr>
            <a:r>
              <a:rPr lang="en-US" dirty="0"/>
              <a:t>Explain to the user: </a:t>
            </a:r>
          </a:p>
          <a:p>
            <a:pPr marL="635000" lvl="1"/>
            <a:r>
              <a:rPr lang="en-US" dirty="0" smtClean="0"/>
              <a:t>who </a:t>
            </a:r>
            <a:r>
              <a:rPr lang="en-US" dirty="0"/>
              <a:t>you are &amp; what you are doing</a:t>
            </a:r>
          </a:p>
          <a:p>
            <a:pPr marL="635000" lvl="1"/>
            <a:r>
              <a:rPr lang="en-US" dirty="0"/>
              <a:t>that you are testing your interface, and not testing them</a:t>
            </a:r>
          </a:p>
          <a:p>
            <a:pPr marL="635000" lvl="1"/>
            <a:r>
              <a:rPr lang="en-US" dirty="0"/>
              <a:t>that they can quit at any time</a:t>
            </a:r>
          </a:p>
          <a:p>
            <a:pPr marL="635000" lvl="1"/>
            <a:r>
              <a:rPr lang="en-US" dirty="0"/>
              <a:t>that you won’t be able to help them</a:t>
            </a:r>
          </a:p>
          <a:p>
            <a:pPr marL="635000" lvl="1"/>
            <a:r>
              <a:rPr lang="en-US" dirty="0"/>
              <a:t>that you require them to continue talking, and you will remind them to “please keep talking” if they fall silent</a:t>
            </a:r>
          </a:p>
          <a:p>
            <a:pPr marL="635000" lvl="1"/>
            <a:r>
              <a:rPr lang="en-US" dirty="0"/>
              <a:t>To simply verbalize what it is they are doing, as they are doing it</a:t>
            </a:r>
          </a:p>
          <a:p>
            <a:pPr marL="349250" lvl="1" indent="0">
              <a:buNone/>
            </a:pPr>
            <a:r>
              <a:rPr lang="en-US" dirty="0" smtClean="0"/>
              <a:t>Verify </a:t>
            </a:r>
            <a:r>
              <a:rPr lang="en-US" dirty="0"/>
              <a:t>that the user understands the tasks (have them read the tasks aloud too, and ask if there are any questions)</a:t>
            </a:r>
          </a:p>
          <a:p>
            <a:pPr marL="349250" lvl="1" indent="0">
              <a:buNone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a Think-Aloud User Testing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2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18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 startAt="7"/>
            </a:pPr>
            <a:r>
              <a:rPr lang="en-US" b="1" dirty="0" smtClean="0"/>
              <a:t>Run the session.</a:t>
            </a:r>
            <a:endParaRPr lang="en-US" b="1" dirty="0"/>
          </a:p>
          <a:p>
            <a:pPr marL="349250" lvl="1" indent="0">
              <a:buNone/>
            </a:pPr>
            <a:r>
              <a:rPr lang="en-US" dirty="0"/>
              <a:t>Take good notes! </a:t>
            </a:r>
          </a:p>
          <a:p>
            <a:pPr marL="349250" lvl="1" indent="0">
              <a:buNone/>
            </a:pPr>
            <a:r>
              <a:rPr lang="en-US" dirty="0"/>
              <a:t>If the user falls silent for more than three seconds, prompt them “please keep talking”</a:t>
            </a:r>
          </a:p>
          <a:p>
            <a:pPr marL="349250" lvl="1" indent="0">
              <a:buNone/>
            </a:pPr>
            <a:r>
              <a:rPr lang="en-US" dirty="0"/>
              <a:t>Do not help the user complete a task (if the user asks for help, explain that you cannot help, and prompt them to try what they think is correct)</a:t>
            </a:r>
          </a:p>
          <a:p>
            <a:pPr marL="349250" lvl="1" indent="0">
              <a:buNone/>
            </a:pPr>
            <a:r>
              <a:rPr lang="en-US" dirty="0"/>
              <a:t>Don’t defend your designs! This is not a critique of your design skills; don’t even mention that they are your designs.</a:t>
            </a:r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r>
              <a:rPr lang="en-US" dirty="0"/>
              <a:t>Be thoughtful – these are real people!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a Think-Aloud User Testing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19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 startAt="7"/>
            </a:pPr>
            <a:r>
              <a:rPr lang="en-US" b="1" dirty="0" smtClean="0"/>
              <a:t>Run the session, continued. </a:t>
            </a:r>
            <a:endParaRPr lang="en-US" b="1" dirty="0"/>
          </a:p>
          <a:p>
            <a:pPr marL="349250" lvl="1" indent="0">
              <a:buNone/>
            </a:pPr>
            <a:r>
              <a:rPr lang="en-US" dirty="0" smtClean="0"/>
              <a:t>While </a:t>
            </a:r>
            <a:r>
              <a:rPr lang="en-US" dirty="0"/>
              <a:t>the session is running, do not say things like</a:t>
            </a:r>
            <a:r>
              <a:rPr lang="en-US" dirty="0" smtClean="0"/>
              <a:t>:</a:t>
            </a:r>
            <a:endParaRPr lang="en-US" dirty="0"/>
          </a:p>
          <a:p>
            <a:pPr marL="349250" lvl="1" indent="0">
              <a:buNone/>
            </a:pPr>
            <a:r>
              <a:rPr lang="en-US" dirty="0"/>
              <a:t>	Please explain what you are doing</a:t>
            </a:r>
          </a:p>
          <a:p>
            <a:pPr marL="349250" lvl="1" indent="0">
              <a:buNone/>
            </a:pPr>
            <a:r>
              <a:rPr lang="en-US" dirty="0"/>
              <a:t>	Note any design problems you see</a:t>
            </a:r>
          </a:p>
          <a:p>
            <a:pPr marL="349250" lvl="1" indent="0">
              <a:buNone/>
            </a:pPr>
            <a:r>
              <a:rPr lang="en-US" dirty="0"/>
              <a:t>	Tell us if you have any suggestions</a:t>
            </a:r>
          </a:p>
          <a:p>
            <a:pPr marL="349250" lvl="1" indent="0">
              <a:buNone/>
            </a:pPr>
            <a:r>
              <a:rPr lang="en-US" dirty="0"/>
              <a:t>	Why are you doing what you are doing</a:t>
            </a:r>
          </a:p>
          <a:p>
            <a:pPr marL="349250" lvl="1" indent="0">
              <a:buNone/>
            </a:pPr>
            <a:r>
              <a:rPr lang="en-US" dirty="0" smtClean="0"/>
              <a:t>By </a:t>
            </a:r>
            <a:r>
              <a:rPr lang="en-US" dirty="0"/>
              <a:t>asking questions like this, we call into play Mediated Processes, such as cognitive processes, which can disrupt the information state and alter the data. Specifically – we lose track of what was in working memory, and replace it with something else.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a Think-Aloud User Testing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4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686800" cy="1013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 smtClean="0">
                <a:solidFill>
                  <a:srgbClr val="F6BB00"/>
                </a:solidFill>
                <a:latin typeface="Open Sans Light" panose="020B0306030504020204" pitchFamily="34" charset="0"/>
              </a:rPr>
              <a:t>Think Aloud Testing</a:t>
            </a:r>
            <a:endParaRPr lang="en-US" sz="3600" dirty="0" smtClean="0">
              <a:solidFill>
                <a:prstClr val="white"/>
              </a:solidFill>
              <a:latin typeface="Open Sans Light" panose="020B0306030504020204" pitchFamily="34" charset="0"/>
            </a:endParaRPr>
          </a:p>
          <a:p>
            <a:r>
              <a:rPr lang="en-US" sz="3600" dirty="0" smtClean="0">
                <a:solidFill>
                  <a:prstClr val="white"/>
                </a:solidFill>
                <a:latin typeface="Open Sans Light" panose="020B0306030504020204" pitchFamily="34" charset="0"/>
              </a:rPr>
              <a:t>Evaluating the usability of your work by encouraging a user to think out loud as they use your product or service.</a:t>
            </a:r>
            <a:endParaRPr lang="en-US" sz="3600" dirty="0">
              <a:solidFill>
                <a:prstClr val="white"/>
              </a:solidFill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45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20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 startAt="8"/>
            </a:pPr>
            <a:r>
              <a:rPr lang="en-US" b="1" dirty="0" smtClean="0"/>
              <a:t>Identify Critical Incidents</a:t>
            </a:r>
            <a:endParaRPr lang="en-US" b="1" dirty="0"/>
          </a:p>
          <a:p>
            <a:pPr marL="349250" lvl="1" indent="0">
              <a:buNone/>
            </a:pPr>
            <a:r>
              <a:rPr lang="en-US" dirty="0"/>
              <a:t>Determine the critical incidents that occurred:</a:t>
            </a:r>
          </a:p>
          <a:p>
            <a:pPr marL="349250" lvl="1" indent="0">
              <a:buNone/>
            </a:pPr>
            <a:endParaRPr lang="en-US" sz="1400" dirty="0"/>
          </a:p>
          <a:p>
            <a:pPr marL="349250" lvl="1" indent="0">
              <a:buNone/>
            </a:pPr>
            <a:r>
              <a:rPr lang="en-US" sz="1400" i="1" dirty="0" smtClean="0"/>
              <a:t>To </a:t>
            </a:r>
            <a:r>
              <a:rPr lang="en-US" sz="1400" i="1" dirty="0"/>
              <a:t>be critical, an incident must occur in a situation where the purpose or intent of the act seems fairly clear to the </a:t>
            </a:r>
            <a:r>
              <a:rPr lang="en-US" sz="1400" i="1" dirty="0" smtClean="0"/>
              <a:t>observer… [they are] extreme </a:t>
            </a:r>
            <a:r>
              <a:rPr lang="en-US" sz="1400" i="1" dirty="0"/>
              <a:t>behavior, either outstandingly effective or ineffective with respect to attaining the general aims of the </a:t>
            </a:r>
            <a:r>
              <a:rPr lang="en-US" sz="1400" i="1" dirty="0" smtClean="0"/>
              <a:t>activity.</a:t>
            </a:r>
          </a:p>
          <a:p>
            <a:pPr marL="349250" lvl="1" indent="0">
              <a:buNone/>
            </a:pPr>
            <a:r>
              <a:rPr lang="en-US" sz="800" dirty="0" smtClean="0"/>
              <a:t>Flanagan, (1954), Psychological Bulletin, 51 (4), 327-358.</a:t>
            </a:r>
            <a:endParaRPr lang="en-US" sz="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 </a:t>
            </a:r>
            <a:r>
              <a:rPr lang="en-US" dirty="0"/>
              <a:t>Think-Aloud User Testing Session</a:t>
            </a:r>
          </a:p>
        </p:txBody>
      </p:sp>
    </p:spTree>
    <p:extLst>
      <p:ext uri="{BB962C8B-B14F-4D97-AF65-F5344CB8AC3E}">
        <p14:creationId xmlns:p14="http://schemas.microsoft.com/office/powerpoint/2010/main" val="300530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21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 startAt="8"/>
            </a:pPr>
            <a:r>
              <a:rPr lang="en-US" b="1" dirty="0" smtClean="0"/>
              <a:t>Identify Critical Incidents, continued</a:t>
            </a:r>
            <a:endParaRPr lang="en-US" b="1" dirty="0"/>
          </a:p>
          <a:p>
            <a:pPr marL="349250" lvl="1" indent="0">
              <a:buNone/>
            </a:pPr>
            <a:r>
              <a:rPr lang="en-US" dirty="0"/>
              <a:t>Some (not all) criteria for identifying a Bad Critical Incident:</a:t>
            </a:r>
          </a:p>
          <a:p>
            <a:pPr marL="349250" lvl="1" indent="0">
              <a:buNone/>
            </a:pPr>
            <a:r>
              <a:rPr lang="en-US" sz="1400" dirty="0" smtClean="0"/>
              <a:t>The </a:t>
            </a:r>
            <a:r>
              <a:rPr lang="en-US" sz="1400" dirty="0"/>
              <a:t>user articulates a goal and cannot succeed in attaining that goal within two minutes</a:t>
            </a:r>
          </a:p>
          <a:p>
            <a:pPr marL="349250" lvl="1" indent="0">
              <a:buNone/>
            </a:pPr>
            <a:r>
              <a:rPr lang="en-US" sz="1400" dirty="0"/>
              <a:t>The user articulates a goal, tries several things and explicitly gives up</a:t>
            </a:r>
          </a:p>
          <a:p>
            <a:pPr marL="349250" lvl="1" indent="0">
              <a:buNone/>
            </a:pPr>
            <a:r>
              <a:rPr lang="en-US" sz="1400" dirty="0"/>
              <a:t>The user articulated a goal and has to try three or more things before finding a solution</a:t>
            </a:r>
          </a:p>
          <a:p>
            <a:pPr marL="349250" lvl="1" indent="0">
              <a:buNone/>
            </a:pPr>
            <a:r>
              <a:rPr lang="en-US" sz="1400" dirty="0"/>
              <a:t>The user does not succeed in the task</a:t>
            </a:r>
          </a:p>
          <a:p>
            <a:pPr marL="349250" lvl="1" indent="0">
              <a:buNone/>
            </a:pPr>
            <a:r>
              <a:rPr lang="en-US" sz="1400" dirty="0"/>
              <a:t>The user expresses surprise</a:t>
            </a:r>
          </a:p>
          <a:p>
            <a:pPr marL="349250" lvl="1" indent="0">
              <a:buNone/>
            </a:pPr>
            <a:r>
              <a:rPr lang="en-US" sz="1400" dirty="0"/>
              <a:t>The user expresses some negative sentiment, either about the interface or about their own skills</a:t>
            </a:r>
          </a:p>
          <a:p>
            <a:pPr marL="349250" lvl="1" indent="0">
              <a:buNone/>
            </a:pPr>
            <a:r>
              <a:rPr lang="en-US" sz="1400" dirty="0"/>
              <a:t>The user makes a design decision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 </a:t>
            </a:r>
            <a:r>
              <a:rPr lang="en-US" dirty="0"/>
              <a:t>Think-Aloud User Testing Session</a:t>
            </a:r>
          </a:p>
        </p:txBody>
      </p:sp>
    </p:spTree>
    <p:extLst>
      <p:ext uri="{BB962C8B-B14F-4D97-AF65-F5344CB8AC3E}">
        <p14:creationId xmlns:p14="http://schemas.microsoft.com/office/powerpoint/2010/main" val="6500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22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 startAt="9"/>
            </a:pPr>
            <a:r>
              <a:rPr lang="en-US" b="1" dirty="0" smtClean="0"/>
              <a:t>Calculate a SUS score per user</a:t>
            </a:r>
            <a:endParaRPr lang="en-US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 </a:t>
            </a:r>
            <a:r>
              <a:rPr lang="en-US" dirty="0"/>
              <a:t>Think-Aloud User Testing Session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195626"/>
              </p:ext>
            </p:extLst>
          </p:nvPr>
        </p:nvGraphicFramePr>
        <p:xfrm>
          <a:off x="381000" y="2074418"/>
          <a:ext cx="84582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0"/>
                <a:gridCol w="274320"/>
                <a:gridCol w="274320"/>
                <a:gridCol w="274320"/>
                <a:gridCol w="274320"/>
                <a:gridCol w="274320"/>
              </a:tblGrid>
              <a:tr h="370840">
                <a:tc>
                  <a:txBody>
                    <a:bodyPr/>
                    <a:lstStyle/>
                    <a:p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 Light" panose="020B0306030504020204" pitchFamily="34" charset="0"/>
                        </a:rPr>
                        <a:t>1</a:t>
                      </a:r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 Light" panose="020B0306030504020204" pitchFamily="34" charset="0"/>
                        </a:rPr>
                        <a:t>2</a:t>
                      </a:r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 Light" panose="020B0306030504020204" pitchFamily="34" charset="0"/>
                        </a:rPr>
                        <a:t>3</a:t>
                      </a:r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 Light" panose="020B0306030504020204" pitchFamily="34" charset="0"/>
                        </a:rPr>
                        <a:t>4</a:t>
                      </a:r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 Light" panose="020B0306030504020204" pitchFamily="34" charset="0"/>
                        </a:rPr>
                        <a:t>5</a:t>
                      </a:r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think that I would like to use this system frequently.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found the system unnecessarily complex.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thought the system was easy to use.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think that I would need the support of a technical person to be able to use this system.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found the various functions in this system were well integrated.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thought there was too much inconsistency in this system.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would imagine that most people would learn to use this system very quickly.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found the system very cumbersome to use.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felt very confident using the system.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needed to learn a lot of things before I could get going with this system.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168016" y="1524000"/>
            <a:ext cx="747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smtClean="0">
                <a:latin typeface="Open Sans Light" panose="020B0306030504020204" pitchFamily="34" charset="0"/>
                <a:cs typeface="Times New Roman"/>
              </a:rPr>
              <a:t>Strongly</a:t>
            </a:r>
            <a:br>
              <a:rPr lang="en-US" sz="1200" dirty="0" smtClean="0">
                <a:latin typeface="Open Sans Light" panose="020B0306030504020204" pitchFamily="34" charset="0"/>
                <a:cs typeface="Times New Roman"/>
              </a:rPr>
            </a:br>
            <a:r>
              <a:rPr lang="en-US" sz="1200" dirty="0" smtClean="0">
                <a:latin typeface="Open Sans Light" panose="020B0306030504020204" pitchFamily="34" charset="0"/>
                <a:cs typeface="Times New Roman"/>
              </a:rPr>
              <a:t>Agree</a:t>
            </a:r>
            <a:endParaRPr lang="en-US" sz="1200" dirty="0">
              <a:latin typeface="Open Sans Light" panose="020B03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1400" y="1524000"/>
            <a:ext cx="789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Open Sans Light" panose="020B0306030504020204" pitchFamily="34" charset="0"/>
                <a:cs typeface="Times New Roman"/>
              </a:rPr>
              <a:t>Strongly</a:t>
            </a:r>
            <a:br>
              <a:rPr lang="en-US" sz="1200" dirty="0" smtClean="0">
                <a:latin typeface="Open Sans Light" panose="020B0306030504020204" pitchFamily="34" charset="0"/>
                <a:cs typeface="Times New Roman"/>
              </a:rPr>
            </a:br>
            <a:r>
              <a:rPr lang="en-US" sz="1200" dirty="0" smtClean="0">
                <a:latin typeface="Open Sans Light" panose="020B0306030504020204" pitchFamily="34" charset="0"/>
                <a:cs typeface="Times New Roman"/>
              </a:rPr>
              <a:t>Disagree</a:t>
            </a:r>
            <a:endParaRPr lang="en-US" sz="1200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23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 startAt="9"/>
            </a:pPr>
            <a:r>
              <a:rPr lang="en-US" b="1" dirty="0" smtClean="0"/>
              <a:t>Calculate a SUS score per user</a:t>
            </a:r>
            <a:endParaRPr lang="en-US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 </a:t>
            </a:r>
            <a:r>
              <a:rPr lang="en-US" dirty="0"/>
              <a:t>Think-Aloud User Testing Session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923133"/>
              </p:ext>
            </p:extLst>
          </p:nvPr>
        </p:nvGraphicFramePr>
        <p:xfrm>
          <a:off x="381000" y="2074418"/>
          <a:ext cx="84582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0"/>
                <a:gridCol w="274320"/>
                <a:gridCol w="274320"/>
                <a:gridCol w="274320"/>
                <a:gridCol w="274320"/>
                <a:gridCol w="274320"/>
              </a:tblGrid>
              <a:tr h="370840">
                <a:tc>
                  <a:txBody>
                    <a:bodyPr/>
                    <a:lstStyle/>
                    <a:p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 Light" panose="020B0306030504020204" pitchFamily="34" charset="0"/>
                        </a:rPr>
                        <a:t>1</a:t>
                      </a:r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 Light" panose="020B0306030504020204" pitchFamily="34" charset="0"/>
                        </a:rPr>
                        <a:t>2</a:t>
                      </a:r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 Light" panose="020B0306030504020204" pitchFamily="34" charset="0"/>
                        </a:rPr>
                        <a:t>3</a:t>
                      </a:r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 Light" panose="020B0306030504020204" pitchFamily="34" charset="0"/>
                        </a:rPr>
                        <a:t>4</a:t>
                      </a:r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 Light" panose="020B0306030504020204" pitchFamily="34" charset="0"/>
                        </a:rPr>
                        <a:t>5</a:t>
                      </a:r>
                      <a:endParaRPr lang="en-US" sz="1000" dirty="0">
                        <a:latin typeface="Open Sans Light" panose="020B0306030504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think that I would like to use this system frequently.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</a:rPr>
                        <a:t>good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found the system unnecessarily complex.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+mn-ea"/>
                          <a:cs typeface="+mn-cs"/>
                        </a:rPr>
                        <a:t>good</a:t>
                      </a:r>
                      <a:endParaRPr lang="en-US" sz="800" b="1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thought the system was easy to use.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+mn-ea"/>
                          <a:cs typeface="+mn-cs"/>
                        </a:rPr>
                        <a:t>good</a:t>
                      </a:r>
                      <a:endParaRPr lang="en-US" sz="800" b="1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think that I would need the support of a technical person to be able to use this system.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+mn-ea"/>
                          <a:cs typeface="+mn-cs"/>
                        </a:rPr>
                        <a:t>good</a:t>
                      </a:r>
                      <a:endParaRPr lang="en-US" sz="800" b="1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found the various functions in this system were well integrated.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+mn-ea"/>
                          <a:cs typeface="+mn-cs"/>
                        </a:rPr>
                        <a:t>good</a:t>
                      </a:r>
                      <a:endParaRPr lang="en-US" sz="800" b="1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thought there was too much inconsistency in this system.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+mn-ea"/>
                          <a:cs typeface="+mn-cs"/>
                        </a:rPr>
                        <a:t>good</a:t>
                      </a:r>
                      <a:endParaRPr lang="en-US" sz="800" b="1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would imagine that most people would learn to use this system very quickly.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+mn-ea"/>
                          <a:cs typeface="+mn-cs"/>
                        </a:rPr>
                        <a:t>good</a:t>
                      </a:r>
                      <a:endParaRPr lang="en-US" sz="800" b="1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found the system very cumbersome to use.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+mn-ea"/>
                          <a:cs typeface="+mn-cs"/>
                        </a:rPr>
                        <a:t>good</a:t>
                      </a:r>
                      <a:endParaRPr lang="en-US" sz="800" b="1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felt very confident using the system.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+mn-ea"/>
                          <a:cs typeface="+mn-cs"/>
                        </a:rPr>
                        <a:t>good</a:t>
                      </a:r>
                      <a:endParaRPr lang="en-US" sz="800" b="1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Open Sans Light" panose="020B0306030504020204" pitchFamily="34" charset="0"/>
                          <a:ea typeface="Calibri"/>
                          <a:cs typeface="Times New Roman"/>
                        </a:rPr>
                        <a:t>I needed to learn a lot of things before I could get going with this system.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+mn-ea"/>
                          <a:cs typeface="+mn-cs"/>
                        </a:rPr>
                        <a:t>good</a:t>
                      </a:r>
                      <a:endParaRPr lang="en-US" sz="800" b="1" kern="12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168016" y="1524000"/>
            <a:ext cx="747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smtClean="0">
                <a:latin typeface="Open Sans Light" panose="020B0306030504020204" pitchFamily="34" charset="0"/>
                <a:cs typeface="Times New Roman"/>
              </a:rPr>
              <a:t>Strongly</a:t>
            </a:r>
            <a:br>
              <a:rPr lang="en-US" sz="1200" dirty="0" smtClean="0">
                <a:latin typeface="Open Sans Light" panose="020B0306030504020204" pitchFamily="34" charset="0"/>
                <a:cs typeface="Times New Roman"/>
              </a:rPr>
            </a:br>
            <a:r>
              <a:rPr lang="en-US" sz="1200" dirty="0" smtClean="0">
                <a:latin typeface="Open Sans Light" panose="020B0306030504020204" pitchFamily="34" charset="0"/>
                <a:cs typeface="Times New Roman"/>
              </a:rPr>
              <a:t>Agree</a:t>
            </a:r>
            <a:endParaRPr lang="en-US" sz="1200" dirty="0">
              <a:latin typeface="Open Sans Light" panose="020B03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1400" y="1524000"/>
            <a:ext cx="789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Open Sans Light" panose="020B0306030504020204" pitchFamily="34" charset="0"/>
                <a:cs typeface="Times New Roman"/>
              </a:rPr>
              <a:t>Strongly</a:t>
            </a:r>
            <a:br>
              <a:rPr lang="en-US" sz="1200" dirty="0" smtClean="0">
                <a:latin typeface="Open Sans Light" panose="020B0306030504020204" pitchFamily="34" charset="0"/>
                <a:cs typeface="Times New Roman"/>
              </a:rPr>
            </a:br>
            <a:r>
              <a:rPr lang="en-US" sz="1200" dirty="0" smtClean="0">
                <a:latin typeface="Open Sans Light" panose="020B0306030504020204" pitchFamily="34" charset="0"/>
                <a:cs typeface="Times New Roman"/>
              </a:rPr>
              <a:t>Disagree</a:t>
            </a:r>
            <a:endParaRPr lang="en-US" sz="1200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73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24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 startAt="10"/>
            </a:pPr>
            <a:r>
              <a:rPr lang="en-US" b="1" dirty="0" smtClean="0"/>
              <a:t>Calculate an average SUS score for all users. 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odd items: subtract one from the user response.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/>
              <a:t>For even-numbered items: subtract the user responses from </a:t>
            </a:r>
            <a:r>
              <a:rPr lang="en-US" dirty="0" smtClean="0"/>
              <a:t>5.</a:t>
            </a:r>
            <a:endParaRPr lang="en-US" dirty="0"/>
          </a:p>
          <a:p>
            <a:pPr marL="692150" lvl="1" indent="-342900">
              <a:buFont typeface="+mj-lt"/>
              <a:buAutoNum type="arabicPeriod"/>
            </a:pPr>
            <a:r>
              <a:rPr lang="en-US" dirty="0"/>
              <a:t>This scales all values from 0 to 4 (with four being the most positive response).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/>
              <a:t>Add up the converted responses for each user and multiply that total by 2.5. This converts the range of possible values from 0 to 100 instead of from 0 to 40</a:t>
            </a:r>
            <a:r>
              <a:rPr lang="en-US" dirty="0" smtClean="0"/>
              <a:t>.</a:t>
            </a:r>
            <a:endParaRPr lang="en-US" dirty="0"/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/>
              <a:t>Average across all users.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 </a:t>
            </a:r>
            <a:r>
              <a:rPr lang="en-US" dirty="0"/>
              <a:t>Think-Aloud User Testing Session</a:t>
            </a:r>
          </a:p>
        </p:txBody>
      </p:sp>
    </p:spTree>
    <p:extLst>
      <p:ext uri="{BB962C8B-B14F-4D97-AF65-F5344CB8AC3E}">
        <p14:creationId xmlns:p14="http://schemas.microsoft.com/office/powerpoint/2010/main" val="372989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25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might be presenting Usability findings… </a:t>
            </a:r>
          </a:p>
          <a:p>
            <a:r>
              <a:rPr lang="en-US" dirty="0" smtClean="0"/>
              <a:t>To </a:t>
            </a:r>
            <a:r>
              <a:rPr lang="en-US" dirty="0"/>
              <a:t>propose design decisions</a:t>
            </a:r>
          </a:p>
          <a:p>
            <a:r>
              <a:rPr lang="en-US" dirty="0"/>
              <a:t>To defend or rationalize design decisions</a:t>
            </a:r>
          </a:p>
          <a:p>
            <a:r>
              <a:rPr lang="en-US" dirty="0"/>
              <a:t>To educate a naïve development or business team</a:t>
            </a:r>
          </a:p>
          <a:p>
            <a:r>
              <a:rPr lang="en-US" dirty="0"/>
              <a:t>To evangelize to a skeptical development or business team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Think-Aloud Testing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2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26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Generally, your audience wants to know…</a:t>
            </a:r>
          </a:p>
          <a:p>
            <a:r>
              <a:rPr lang="en-US" dirty="0" smtClean="0"/>
              <a:t>What </a:t>
            </a:r>
            <a:r>
              <a:rPr lang="en-US" dirty="0"/>
              <a:t>is the problem?</a:t>
            </a:r>
          </a:p>
          <a:p>
            <a:r>
              <a:rPr lang="en-US" dirty="0"/>
              <a:t>How was the problem identified – was your methodology sound?</a:t>
            </a:r>
          </a:p>
          <a:p>
            <a:r>
              <a:rPr lang="en-US" dirty="0"/>
              <a:t>How are you sure that it’s a problem – what evidence do you have?</a:t>
            </a:r>
          </a:p>
          <a:p>
            <a:r>
              <a:rPr lang="en-US" dirty="0"/>
              <a:t>How important is it to fix the problem, relative to other problems?</a:t>
            </a:r>
          </a:p>
          <a:p>
            <a:r>
              <a:rPr lang="en-US" dirty="0"/>
              <a:t>What are the technical and business implications of solving (or not solving) the problem?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Think-Aloud Testing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27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method was used?</a:t>
            </a:r>
          </a:p>
          <a:p>
            <a:r>
              <a:rPr lang="en-US" dirty="0"/>
              <a:t>Explain how think aloud works</a:t>
            </a:r>
          </a:p>
          <a:p>
            <a:r>
              <a:rPr lang="en-US" dirty="0"/>
              <a:t>Explain why think aloud works</a:t>
            </a:r>
          </a:p>
          <a:p>
            <a:r>
              <a:rPr lang="en-US" dirty="0"/>
              <a:t>Explain how many people you spoke with, and why such a small sample is </a:t>
            </a:r>
            <a:r>
              <a:rPr lang="en-US" dirty="0" smtClean="0"/>
              <a:t>acceptable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Think-Aloud Testing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4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28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are the top 3 problems?</a:t>
            </a:r>
          </a:p>
          <a:p>
            <a:r>
              <a:rPr lang="en-US" dirty="0"/>
              <a:t>Show a screen shot</a:t>
            </a:r>
          </a:p>
          <a:p>
            <a:r>
              <a:rPr lang="en-US" dirty="0"/>
              <a:t>Circle the problem area in a big red box</a:t>
            </a:r>
          </a:p>
          <a:p>
            <a:r>
              <a:rPr lang="en-US" dirty="0"/>
              <a:t>Include an actual quote from a user</a:t>
            </a:r>
          </a:p>
          <a:p>
            <a:r>
              <a:rPr lang="en-US" dirty="0"/>
              <a:t>Propose a recommendation </a:t>
            </a:r>
            <a:r>
              <a:rPr lang="en-US" dirty="0" smtClean="0"/>
              <a:t>fix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Think-Aloud Testing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7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Aloud – How Many Users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29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15473" y="2819400"/>
            <a:ext cx="2997843" cy="318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Open Sans Light" panose="020B0306030504020204" pitchFamily="34" charset="0"/>
              </a:rPr>
              <a:t>Diminishing Returns</a:t>
            </a:r>
            <a:endParaRPr lang="en-US" sz="1200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990599" y="4571999"/>
            <a:ext cx="35051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019800"/>
            <a:ext cx="7498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46759" y="6324600"/>
            <a:ext cx="473964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Number of Users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 rot="16200000">
            <a:off x="-2554487" y="3023354"/>
            <a:ext cx="5654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Lowest Percentage of Usability Problems Found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9753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12801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15849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8897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18897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1945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24993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28041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8041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1089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34137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37185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40233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43281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6329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46329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49377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52425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55473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76009" y="6024451"/>
            <a:ext cx="16764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1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1180809" y="6019800"/>
            <a:ext cx="16764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2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1470950" y="6019800"/>
            <a:ext cx="16764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3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1783659" y="6019800"/>
            <a:ext cx="16764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4</a:t>
            </a: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2083634" y="6019800"/>
            <a:ext cx="16764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5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2381684" y="6019800"/>
            <a:ext cx="16764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6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2667000" y="6019800"/>
            <a:ext cx="16764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7</a:t>
            </a: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986459" y="6019800"/>
            <a:ext cx="16764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8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3279684" y="6019800"/>
            <a:ext cx="16764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9</a:t>
            </a: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3511950" y="6019800"/>
            <a:ext cx="5565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10</a:t>
            </a: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3821575" y="6019800"/>
            <a:ext cx="5565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11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4114800" y="6019800"/>
            <a:ext cx="5565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12</a:t>
            </a: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4396450" y="6019800"/>
            <a:ext cx="5565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13</a:t>
            </a: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4701250" y="6019800"/>
            <a:ext cx="5565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14</a:t>
            </a: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5017625" y="6019800"/>
            <a:ext cx="5565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15</a:t>
            </a: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5310850" y="6019800"/>
            <a:ext cx="5565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16</a:t>
            </a:r>
          </a:p>
        </p:txBody>
      </p:sp>
      <p:sp>
        <p:nvSpPr>
          <p:cNvPr id="44" name="Text Box 8"/>
          <p:cNvSpPr txBox="1">
            <a:spLocks noChangeArrowheads="1"/>
          </p:cNvSpPr>
          <p:nvPr/>
        </p:nvSpPr>
        <p:spPr bwMode="auto">
          <a:xfrm rot="-5400000">
            <a:off x="209640" y="5078061"/>
            <a:ext cx="83192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25%</a:t>
            </a: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 rot="-5400000">
            <a:off x="207540" y="4398540"/>
            <a:ext cx="83192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50%</a:t>
            </a:r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 rot="-5400000">
            <a:off x="207540" y="3706461"/>
            <a:ext cx="83192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75%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 rot="-5400000">
            <a:off x="207540" y="3096861"/>
            <a:ext cx="83192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100%</a:t>
            </a:r>
          </a:p>
        </p:txBody>
      </p:sp>
      <p:sp>
        <p:nvSpPr>
          <p:cNvPr id="48" name="Oval 47"/>
          <p:cNvSpPr/>
          <p:nvPr/>
        </p:nvSpPr>
        <p:spPr>
          <a:xfrm>
            <a:off x="2151925" y="4572000"/>
            <a:ext cx="137160" cy="1371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3657600" y="3733800"/>
            <a:ext cx="137160" cy="1371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629400" y="3368040"/>
            <a:ext cx="137160" cy="1371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5638800" y="6019800"/>
            <a:ext cx="5565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17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58521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61569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64617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64617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67665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70713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7376160" y="6111240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5943600" y="6019800"/>
            <a:ext cx="5565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18</a:t>
            </a:r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6225250" y="6019800"/>
            <a:ext cx="5565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19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6530050" y="6019800"/>
            <a:ext cx="5565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20</a:t>
            </a:r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6846425" y="6019800"/>
            <a:ext cx="5565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21</a:t>
            </a:r>
          </a:p>
        </p:txBody>
      </p:sp>
      <p:sp>
        <p:nvSpPr>
          <p:cNvPr id="63" name="Text Box 8"/>
          <p:cNvSpPr txBox="1">
            <a:spLocks noChangeArrowheads="1"/>
          </p:cNvSpPr>
          <p:nvPr/>
        </p:nvSpPr>
        <p:spPr bwMode="auto">
          <a:xfrm>
            <a:off x="7139650" y="6019800"/>
            <a:ext cx="5565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22</a:t>
            </a: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7467600" y="6019800"/>
            <a:ext cx="5565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200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23</a:t>
            </a:r>
          </a:p>
        </p:txBody>
      </p:sp>
      <p:sp>
        <p:nvSpPr>
          <p:cNvPr id="65" name="Oval 64"/>
          <p:cNvSpPr/>
          <p:nvPr/>
        </p:nvSpPr>
        <p:spPr>
          <a:xfrm>
            <a:off x="6248400" y="3463725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768050" y="348205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4267200" y="361188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4831080" y="353568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5318180" y="3493625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2895600" y="414528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3276600" y="396240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2514600" y="437388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762000" y="597408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1066800" y="566928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1371600" y="533400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1706880" y="498348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858000" y="4784437"/>
            <a:ext cx="21494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 smtClean="0">
                <a:solidFill>
                  <a:srgbClr val="0070C0"/>
                </a:solidFill>
                <a:latin typeface="Open Sans Light" panose="020B0306030504020204" pitchFamily="34" charset="0"/>
                <a:sym typeface="BentonSansF Book" pitchFamily="50" charset="0"/>
              </a:rPr>
              <a:t>Source: Beyond the five-user assumption: Benefits of increased sample sizes in usability testing. By Laura Faulkner, University of Texas, Austin, Texas. In Behavior Research Methods, Instruments, &amp; Computers. 2003, 35 (3), 379-383</a:t>
            </a:r>
          </a:p>
        </p:txBody>
      </p:sp>
    </p:spTree>
    <p:extLst>
      <p:ext uri="{BB962C8B-B14F-4D97-AF65-F5344CB8AC3E}">
        <p14:creationId xmlns:p14="http://schemas.microsoft.com/office/powerpoint/2010/main" val="418156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686800" cy="1013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>
                <a:solidFill>
                  <a:srgbClr val="F6BB00"/>
                </a:solidFill>
                <a:latin typeface="Open Sans Light" panose="020B0306030504020204" pitchFamily="34" charset="0"/>
              </a:rPr>
              <a:t>Think Aloud Testing</a:t>
            </a:r>
            <a:endParaRPr lang="en-US" sz="3600" dirty="0">
              <a:solidFill>
                <a:prstClr val="white"/>
              </a:solidFill>
              <a:latin typeface="Open Sans Light" panose="020B0306030504020204" pitchFamily="34" charset="0"/>
            </a:endParaRPr>
          </a:p>
          <a:p>
            <a:r>
              <a:rPr lang="en-US" sz="3600" dirty="0">
                <a:solidFill>
                  <a:prstClr val="white"/>
                </a:solidFill>
                <a:latin typeface="Open Sans Light" panose="020B0306030504020204" pitchFamily="34" charset="0"/>
              </a:rPr>
              <a:t>Evaluating </a:t>
            </a:r>
            <a:r>
              <a:rPr lang="en-US" sz="3600" dirty="0">
                <a:latin typeface="Open Sans Light" panose="020B0306030504020204" pitchFamily="34" charset="0"/>
              </a:rPr>
              <a:t>the usability of your work by encouraging a user to think out loud as they use your product or service.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961144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THINK ALOUD TESTING/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>
                  <a:lumMod val="95000"/>
                </a:schemeClr>
              </a:solidFill>
              <a:latin typeface="Open Sans Light" panose="020B0306030504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Is evaluative, in that it responds to an existing artifact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Identifies defects that impact comprehension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Is considered a “quick and dirty” method, as compared to a formal experiment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Requires interacting with real people </a:t>
            </a:r>
          </a:p>
        </p:txBody>
      </p:sp>
    </p:spTree>
    <p:extLst>
      <p:ext uri="{BB962C8B-B14F-4D97-AF65-F5344CB8AC3E}">
        <p14:creationId xmlns:p14="http://schemas.microsoft.com/office/powerpoint/2010/main" val="49801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686800" cy="1013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>
                <a:solidFill>
                  <a:srgbClr val="F6BB00"/>
                </a:solidFill>
                <a:latin typeface="Open Sans Light" panose="020B0306030504020204" pitchFamily="34" charset="0"/>
              </a:rPr>
              <a:t>Think Aloud </a:t>
            </a:r>
            <a:r>
              <a:rPr lang="en-US" sz="3600" dirty="0" smtClean="0">
                <a:solidFill>
                  <a:srgbClr val="F6BB00"/>
                </a:solidFill>
                <a:latin typeface="Open Sans Light" panose="020B0306030504020204" pitchFamily="34" charset="0"/>
              </a:rPr>
              <a:t>Testing – Recap </a:t>
            </a:r>
            <a:endParaRPr lang="en-US" sz="3600" dirty="0">
              <a:solidFill>
                <a:prstClr val="white"/>
              </a:solidFill>
              <a:latin typeface="Open Sans Light" panose="020B0306030504020204" pitchFamily="34" charset="0"/>
            </a:endParaRPr>
          </a:p>
          <a:p>
            <a:r>
              <a:rPr lang="en-US" sz="3600" dirty="0">
                <a:solidFill>
                  <a:prstClr val="white"/>
                </a:solidFill>
                <a:latin typeface="Open Sans Light" panose="020B0306030504020204" pitchFamily="34" charset="0"/>
              </a:rPr>
              <a:t>Evaluating </a:t>
            </a:r>
            <a:r>
              <a:rPr lang="en-US" sz="3600" dirty="0">
                <a:latin typeface="Open Sans Light" panose="020B0306030504020204" pitchFamily="34" charset="0"/>
              </a:rPr>
              <a:t>the usability of your work by encouraging a user to think out loud as they use your product or service.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961144"/>
            <a:ext cx="373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THINK ALOUD TESTING/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>
                  <a:lumMod val="95000"/>
                </a:schemeClr>
              </a:solidFill>
              <a:latin typeface="Open Sans Light" panose="020B0306030504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Is evaluative, in that it responds to an existing artifact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Identifies defects that impact comprehension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Is considered a “quick and dirty” method, as compared to a formal experiment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Requires interacting with real people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68906" y="2971800"/>
            <a:ext cx="437029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RUNNING A THINK ALOUD TEST/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>
                  <a:lumMod val="95000"/>
                </a:schemeClr>
              </a:solidFill>
              <a:latin typeface="Open Sans Light" panose="020B0306030504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Develop a prototype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Develop tasks that represent typical user goals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Schedule sessions with users that match the target 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audience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Organize yourself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Get set up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Explain the rules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Run the 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session.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Identify Critical 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Incidents.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Calculate a SUS score per </a:t>
            </a: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user.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Calculate an average SUS score for all users.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400" dirty="0">
              <a:solidFill>
                <a:schemeClr val="tx1">
                  <a:lumMod val="95000"/>
                </a:schemeClr>
              </a:solidFill>
              <a:latin typeface="Open Sans Light" panose="020B0306030504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400" dirty="0">
              <a:solidFill>
                <a:schemeClr val="tx1">
                  <a:lumMod val="95000"/>
                </a:schemeClr>
              </a:solidFill>
              <a:latin typeface="Open Sans Light" panose="020B0306030504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400" dirty="0">
              <a:solidFill>
                <a:schemeClr val="tx1">
                  <a:lumMod val="95000"/>
                </a:schemeClr>
              </a:solidFill>
              <a:latin typeface="Open Sans Light" panose="020B0306030504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400" dirty="0">
              <a:solidFill>
                <a:schemeClr val="tx1">
                  <a:lumMod val="95000"/>
                </a:schemeClr>
              </a:solidFill>
              <a:latin typeface="Open Sans Light" panose="020B0306030504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400" dirty="0">
              <a:solidFill>
                <a:schemeClr val="tx1">
                  <a:lumMod val="95000"/>
                </a:schemeClr>
              </a:solidFill>
              <a:latin typeface="Open Sans Light" panose="020B0306030504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1400" dirty="0">
              <a:solidFill>
                <a:schemeClr val="tx1">
                  <a:lumMod val="95000"/>
                </a:schemeClr>
              </a:solidFill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21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it..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1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1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Understanding Memory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4465319"/>
            <a:ext cx="8534400" cy="1676400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dirty="0" smtClean="0">
              <a:latin typeface="Open Sans Light" panose="020B0306030504020204" pitchFamily="34" charset="0"/>
            </a:endParaRPr>
          </a:p>
          <a:p>
            <a:pPr algn="ctr"/>
            <a:r>
              <a:rPr lang="en-US" sz="16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Long Term Memory Store</a:t>
            </a:r>
            <a:endParaRPr lang="en-US" sz="16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143000"/>
            <a:ext cx="8534400" cy="278891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dirty="0" smtClean="0">
              <a:latin typeface="Open Sans Light" panose="020B0306030504020204" pitchFamily="34" charset="0"/>
            </a:endParaRPr>
          </a:p>
          <a:p>
            <a:pPr algn="ctr"/>
            <a:r>
              <a:rPr lang="en-US" sz="16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Working Memory</a:t>
            </a:r>
            <a:endParaRPr lang="en-US" sz="16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229894" y="4121625"/>
            <a:ext cx="381000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4458494" y="4274025"/>
            <a:ext cx="381000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" y="1909244"/>
            <a:ext cx="8229600" cy="533400"/>
          </a:xfrm>
          <a:prstGeom prst="rect">
            <a:avLst/>
          </a:prstGeom>
          <a:solidFill>
            <a:srgbClr val="F6BB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Open Sans Light" panose="020B0306030504020204" pitchFamily="34" charset="0"/>
              </a:rPr>
              <a:t>Central Executive</a:t>
            </a:r>
            <a:br>
              <a:rPr lang="en-US" sz="1200" dirty="0" smtClean="0">
                <a:solidFill>
                  <a:schemeClr val="tx1"/>
                </a:solidFill>
                <a:latin typeface="Open Sans Light" panose="020B0306030504020204" pitchFamily="34" charset="0"/>
              </a:rPr>
            </a:br>
            <a:r>
              <a:rPr lang="en-US" sz="1200" i="1" dirty="0" smtClean="0">
                <a:solidFill>
                  <a:schemeClr val="tx1"/>
                </a:solidFill>
                <a:latin typeface="Open Sans Light" panose="020B0306030504020204" pitchFamily="34" charset="0"/>
              </a:rPr>
              <a:t>(Supervision)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2976044"/>
            <a:ext cx="2514600" cy="727275"/>
          </a:xfrm>
          <a:prstGeom prst="rect">
            <a:avLst/>
          </a:prstGeom>
          <a:solidFill>
            <a:srgbClr val="F6BB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Open Sans Light" panose="020B0306030504020204" pitchFamily="34" charset="0"/>
              </a:rPr>
              <a:t>Phonological Loop</a:t>
            </a:r>
            <a:br>
              <a:rPr lang="en-US" sz="1200" dirty="0" smtClean="0">
                <a:solidFill>
                  <a:schemeClr val="tx1"/>
                </a:solidFill>
                <a:latin typeface="Open Sans Light" panose="020B0306030504020204" pitchFamily="34" charset="0"/>
              </a:rPr>
            </a:br>
            <a:r>
              <a:rPr lang="en-US" sz="1200" i="1" dirty="0" smtClean="0">
                <a:solidFill>
                  <a:schemeClr val="tx1"/>
                </a:solidFill>
                <a:latin typeface="Open Sans Light" panose="020B0306030504020204" pitchFamily="34" charset="0"/>
              </a:rPr>
              <a:t>(Sounds of language – repetition)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18075" y="2976044"/>
            <a:ext cx="2514600" cy="727275"/>
          </a:xfrm>
          <a:prstGeom prst="rect">
            <a:avLst/>
          </a:prstGeom>
          <a:solidFill>
            <a:srgbClr val="F6BB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Open Sans Light" panose="020B0306030504020204" pitchFamily="34" charset="0"/>
              </a:rPr>
              <a:t>Episodic Buffer</a:t>
            </a:r>
          </a:p>
          <a:p>
            <a:pPr algn="ctr"/>
            <a:r>
              <a:rPr lang="en-US" sz="1200" i="1" dirty="0" smtClean="0">
                <a:solidFill>
                  <a:schemeClr val="tx1"/>
                </a:solidFill>
                <a:latin typeface="Open Sans Light" panose="020B0306030504020204" pitchFamily="34" charset="0"/>
              </a:rPr>
              <a:t>(Experiential </a:t>
            </a:r>
            <a:r>
              <a:rPr lang="en-US" sz="1200" i="1" dirty="0" smtClean="0">
                <a:solidFill>
                  <a:schemeClr val="tx1"/>
                </a:solidFill>
                <a:latin typeface="Open Sans Light" panose="020B0306030504020204" pitchFamily="34" charset="0"/>
              </a:rPr>
              <a:t>qualities related to time)</a:t>
            </a:r>
            <a:endParaRPr lang="en-US" sz="1200" i="1" dirty="0" smtClean="0">
              <a:solidFill>
                <a:schemeClr val="tx1"/>
              </a:solidFill>
              <a:latin typeface="Open Sans Light" panose="020B0306030504020204" pitchFamily="34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72200" y="2976044"/>
            <a:ext cx="2514600" cy="727275"/>
          </a:xfrm>
          <a:prstGeom prst="rect">
            <a:avLst/>
          </a:prstGeom>
          <a:solidFill>
            <a:srgbClr val="F6BB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  <a:latin typeface="Open Sans Light" panose="020B0306030504020204" pitchFamily="34" charset="0"/>
              </a:rPr>
              <a:t>Visuo</a:t>
            </a:r>
            <a:r>
              <a:rPr lang="en-US" sz="1200" dirty="0" smtClean="0">
                <a:solidFill>
                  <a:schemeClr val="tx1"/>
                </a:solidFill>
                <a:latin typeface="Open Sans Light" panose="020B0306030504020204" pitchFamily="34" charset="0"/>
              </a:rPr>
              <a:t>-Spatial Sketchpad</a:t>
            </a:r>
          </a:p>
          <a:p>
            <a:pPr algn="ctr"/>
            <a:r>
              <a:rPr lang="en-US" sz="1200" i="1" dirty="0" smtClean="0">
                <a:solidFill>
                  <a:schemeClr val="tx1"/>
                </a:solidFill>
                <a:latin typeface="Open Sans Light" panose="020B0306030504020204" pitchFamily="34" charset="0"/>
              </a:rPr>
              <a:t>(Imagery, spaces, environments, mental maps)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408906" y="2636519"/>
            <a:ext cx="381000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1637506" y="2782823"/>
            <a:ext cx="381000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228306" y="2636519"/>
            <a:ext cx="381000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4456906" y="2782823"/>
            <a:ext cx="381000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7125494" y="2636519"/>
            <a:ext cx="381000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7354094" y="2782823"/>
            <a:ext cx="381000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21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Understanding Memory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4465319"/>
            <a:ext cx="8534400" cy="1676400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dirty="0">
              <a:latin typeface="Open Sans Light" panose="020B0306030504020204" pitchFamily="34" charset="0"/>
            </a:endParaRPr>
          </a:p>
          <a:p>
            <a:pPr algn="ctr"/>
            <a:r>
              <a:rPr lang="en-US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Long Term Memory Store</a:t>
            </a:r>
          </a:p>
          <a:p>
            <a:pPr algn="ctr"/>
            <a:endParaRPr lang="en-US" sz="1600" dirty="0">
              <a:latin typeface="Open Sans Light" panose="020B0306030504020204" pitchFamily="34" charset="0"/>
            </a:endParaRPr>
          </a:p>
          <a:p>
            <a:pPr algn="ctr"/>
            <a:r>
              <a:rPr lang="en-US" sz="1600" dirty="0">
                <a:latin typeface="Open Sans Light" panose="020B0306030504020204" pitchFamily="34" charset="0"/>
              </a:rPr>
              <a:t>“Unlimited” capacity</a:t>
            </a:r>
          </a:p>
          <a:p>
            <a:pPr algn="ctr"/>
            <a:r>
              <a:rPr lang="en-US" sz="1600" dirty="0">
                <a:latin typeface="Open Sans Light" panose="020B0306030504020204" pitchFamily="34" charset="0"/>
              </a:rPr>
              <a:t>Slow decay time</a:t>
            </a:r>
          </a:p>
          <a:p>
            <a:pPr algn="ctr"/>
            <a:r>
              <a:rPr lang="en-US" sz="1600" dirty="0">
                <a:latin typeface="Open Sans Light" panose="020B0306030504020204" pitchFamily="34" charset="0"/>
              </a:rPr>
              <a:t>Generally, driven by associations and relationships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143000"/>
            <a:ext cx="8534400" cy="278891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dirty="0">
              <a:latin typeface="Open Sans Light" panose="020B0306030504020204" pitchFamily="34" charset="0"/>
            </a:endParaRPr>
          </a:p>
          <a:p>
            <a:pPr algn="ctr"/>
            <a:r>
              <a:rPr lang="en-US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Working Memory</a:t>
            </a:r>
          </a:p>
          <a:p>
            <a:pPr algn="ctr"/>
            <a:endParaRPr lang="en-US" sz="1600" dirty="0">
              <a:latin typeface="Open Sans Light" panose="020B0306030504020204" pitchFamily="34" charset="0"/>
            </a:endParaRPr>
          </a:p>
          <a:p>
            <a:pPr algn="ctr"/>
            <a:r>
              <a:rPr lang="en-US" sz="1600" dirty="0">
                <a:latin typeface="Open Sans Light" panose="020B0306030504020204" pitchFamily="34" charset="0"/>
              </a:rPr>
              <a:t>Limited capacity</a:t>
            </a:r>
          </a:p>
          <a:p>
            <a:pPr algn="ctr"/>
            <a:r>
              <a:rPr lang="en-US" sz="1600" dirty="0">
                <a:latin typeface="Open Sans Light" panose="020B0306030504020204" pitchFamily="34" charset="0"/>
              </a:rPr>
              <a:t>Fast decay time</a:t>
            </a:r>
          </a:p>
          <a:p>
            <a:pPr algn="ctr"/>
            <a:r>
              <a:rPr lang="en-US" sz="1600" dirty="0" smtClean="0">
                <a:latin typeface="Open Sans Light" panose="020B0306030504020204" pitchFamily="34" charset="0"/>
              </a:rPr>
              <a:t>Generally driven </a:t>
            </a:r>
            <a:r>
              <a:rPr lang="en-US" sz="1600" dirty="0">
                <a:latin typeface="Open Sans Light" panose="020B0306030504020204" pitchFamily="34" charset="0"/>
              </a:rPr>
              <a:t>by </a:t>
            </a:r>
            <a:r>
              <a:rPr lang="en-US" sz="1600" dirty="0" smtClean="0">
                <a:latin typeface="Open Sans Light" panose="020B0306030504020204" pitchFamily="34" charset="0"/>
              </a:rPr>
              <a:t>attention</a:t>
            </a:r>
          </a:p>
          <a:p>
            <a:pPr algn="ctr"/>
            <a:endParaRPr lang="en-US" sz="1600" dirty="0">
              <a:latin typeface="Open Sans Light" panose="020B0306030504020204" pitchFamily="34" charset="0"/>
            </a:endParaRPr>
          </a:p>
          <a:p>
            <a:pPr algn="ctr"/>
            <a:endParaRPr lang="en-US" sz="1600" dirty="0">
              <a:latin typeface="Open Sans Light" panose="020B0306030504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229894" y="4121625"/>
            <a:ext cx="381000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4458494" y="4274025"/>
            <a:ext cx="381000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44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Understanding Memory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4465319"/>
            <a:ext cx="8534400" cy="1676400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dirty="0">
              <a:latin typeface="Open Sans Light" panose="020B0306030504020204" pitchFamily="34" charset="0"/>
            </a:endParaRPr>
          </a:p>
          <a:p>
            <a:pPr algn="ctr"/>
            <a:r>
              <a:rPr lang="en-US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Long Term Memory Store</a:t>
            </a:r>
          </a:p>
          <a:p>
            <a:pPr algn="ctr"/>
            <a:endParaRPr lang="en-US" sz="1600" dirty="0">
              <a:latin typeface="Open Sans Light" panose="020B0306030504020204" pitchFamily="34" charset="0"/>
            </a:endParaRPr>
          </a:p>
          <a:p>
            <a:pPr algn="ctr"/>
            <a:r>
              <a:rPr lang="en-US" sz="1600" dirty="0">
                <a:latin typeface="Open Sans Light" panose="020B0306030504020204" pitchFamily="34" charset="0"/>
              </a:rPr>
              <a:t>“Unlimited” capacity</a:t>
            </a:r>
          </a:p>
          <a:p>
            <a:pPr algn="ctr"/>
            <a:r>
              <a:rPr lang="en-US" sz="1600" dirty="0">
                <a:latin typeface="Open Sans Light" panose="020B0306030504020204" pitchFamily="34" charset="0"/>
              </a:rPr>
              <a:t>Slow decay time</a:t>
            </a:r>
          </a:p>
          <a:p>
            <a:pPr algn="ctr"/>
            <a:r>
              <a:rPr lang="en-US" sz="1600" dirty="0">
                <a:latin typeface="Open Sans Light" panose="020B0306030504020204" pitchFamily="34" charset="0"/>
              </a:rPr>
              <a:t>Generally, driven by associations and relationships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143000"/>
            <a:ext cx="8534400" cy="278891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dirty="0">
              <a:latin typeface="Open Sans Light" panose="020B0306030504020204" pitchFamily="34" charset="0"/>
            </a:endParaRPr>
          </a:p>
          <a:p>
            <a:pPr algn="ctr"/>
            <a:r>
              <a:rPr lang="en-US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Working Memory</a:t>
            </a:r>
          </a:p>
          <a:p>
            <a:pPr algn="ctr"/>
            <a:endParaRPr lang="en-US" sz="1600" dirty="0">
              <a:latin typeface="Open Sans Light" panose="020B0306030504020204" pitchFamily="34" charset="0"/>
            </a:endParaRPr>
          </a:p>
          <a:p>
            <a:pPr algn="ctr"/>
            <a:r>
              <a:rPr lang="en-US" sz="1600" dirty="0">
                <a:latin typeface="Open Sans Light" panose="020B0306030504020204" pitchFamily="34" charset="0"/>
              </a:rPr>
              <a:t>Limited capacity</a:t>
            </a:r>
          </a:p>
          <a:p>
            <a:pPr algn="ctr"/>
            <a:r>
              <a:rPr lang="en-US" sz="1600" dirty="0">
                <a:latin typeface="Open Sans Light" panose="020B0306030504020204" pitchFamily="34" charset="0"/>
              </a:rPr>
              <a:t>Fast decay time</a:t>
            </a:r>
          </a:p>
          <a:p>
            <a:pPr algn="ctr"/>
            <a:r>
              <a:rPr lang="en-US" sz="1600" dirty="0" smtClean="0">
                <a:latin typeface="Open Sans Light" panose="020B0306030504020204" pitchFamily="34" charset="0"/>
              </a:rPr>
              <a:t>Generally driven </a:t>
            </a:r>
            <a:r>
              <a:rPr lang="en-US" sz="1600" dirty="0">
                <a:latin typeface="Open Sans Light" panose="020B0306030504020204" pitchFamily="34" charset="0"/>
              </a:rPr>
              <a:t>by </a:t>
            </a:r>
            <a:r>
              <a:rPr lang="en-US" sz="1600" dirty="0" smtClean="0">
                <a:latin typeface="Open Sans Light" panose="020B0306030504020204" pitchFamily="34" charset="0"/>
              </a:rPr>
              <a:t>attention</a:t>
            </a:r>
          </a:p>
          <a:p>
            <a:pPr algn="ctr"/>
            <a:endParaRPr lang="en-US" sz="1600" dirty="0">
              <a:latin typeface="Open Sans Light" panose="020B0306030504020204" pitchFamily="34" charset="0"/>
            </a:endParaRPr>
          </a:p>
          <a:p>
            <a:pPr algn="ctr"/>
            <a:endParaRPr lang="en-US" sz="1600" dirty="0">
              <a:latin typeface="Open Sans Light" panose="020B0306030504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763294" y="4183856"/>
            <a:ext cx="381000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4991894" y="4336256"/>
            <a:ext cx="381000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52581" y="2480993"/>
            <a:ext cx="4838700" cy="335735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668917"/>
              </p:ext>
            </p:extLst>
          </p:nvPr>
        </p:nvGraphicFramePr>
        <p:xfrm>
          <a:off x="4038600" y="2653030"/>
          <a:ext cx="47244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990600"/>
                <a:gridCol w="11430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Parameter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Mean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Range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Eye movement time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230 ms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70-700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ms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2036"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Decay half-life of visual image storage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200 ms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90-1000 ms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Visual Capacity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17 letters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7-17 letters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2036"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Decay half-life of auditory storage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1500 ms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90-3500 ms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Auditory Capacity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5 letters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4.4-6.2 letters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Perceptual processor cycle time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100 ms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50-200 ms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Cognitive processor cycle time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70 ms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25-170 ms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Motor processor cycle time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70 ms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30-100 ms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2036"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Effective working memory capacity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 chunks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5-9 chunks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Pure working memory capacity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 chunks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2.5-4.2 chunks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2036"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Decay half-life of working memory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 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5-226 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2036"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Decay half-life of 1 chunk working memory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73 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73-226 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2036">
                <a:tc>
                  <a:txBody>
                    <a:bodyPr/>
                    <a:lstStyle/>
                    <a:p>
                      <a:pPr algn="l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Decay half-life of 3 chunks working memory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 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5-34 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103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Allen Newell &amp; Herb Simon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7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56032" y="1447800"/>
            <a:ext cx="4087368" cy="4724400"/>
          </a:xfrm>
        </p:spPr>
        <p:txBody>
          <a:bodyPr/>
          <a:lstStyle/>
          <a:p>
            <a:r>
              <a:rPr lang="en-US" dirty="0" smtClean="0"/>
              <a:t>Research focus on artificial </a:t>
            </a:r>
            <a:r>
              <a:rPr lang="en-US" dirty="0"/>
              <a:t>intelligence, decision making, bounded rationality.  </a:t>
            </a:r>
          </a:p>
          <a:p>
            <a:r>
              <a:rPr lang="en-US" dirty="0" smtClean="0"/>
              <a:t>1972</a:t>
            </a:r>
            <a:r>
              <a:rPr lang="en-US" dirty="0"/>
              <a:t>: </a:t>
            </a:r>
            <a:r>
              <a:rPr lang="en-US" dirty="0" smtClean="0"/>
              <a:t>wanted </a:t>
            </a:r>
            <a:r>
              <a:rPr lang="en-US" dirty="0"/>
              <a:t>to understand how people solve problems; needed to understand the sequence of thoughts people experience as they work through a problem.</a:t>
            </a:r>
          </a:p>
          <a:p>
            <a:r>
              <a:rPr lang="en-US" dirty="0" smtClean="0"/>
              <a:t>Ultimate </a:t>
            </a:r>
            <a:r>
              <a:rPr lang="en-US" dirty="0"/>
              <a:t>goal was to simulate human problem solving with Artificial Intelligence.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1524000"/>
            <a:ext cx="47625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055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Why it Works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Developed experiments where one set of participants “verbalized their thoughts as they went about a task” and the other set did not.</a:t>
            </a:r>
          </a:p>
          <a:p>
            <a:r>
              <a:rPr lang="en-US" dirty="0" smtClean="0"/>
              <a:t>Found </a:t>
            </a:r>
            <a:r>
              <a:rPr lang="en-US" dirty="0"/>
              <a:t>that there is no affect on thought sequences, as long as there is no introspection:</a:t>
            </a:r>
          </a:p>
          <a:p>
            <a:r>
              <a:rPr lang="en-US" dirty="0" smtClean="0"/>
              <a:t>People </a:t>
            </a:r>
            <a:r>
              <a:rPr lang="en-US" dirty="0"/>
              <a:t>can successfully verbalize what they are doing without changing the outcome of a task.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3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Background: Why it Works</a:t>
            </a:r>
            <a:br>
              <a:rPr lang="en-US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DFF840-9474-449C-83EF-EE307FABEFD3}" type="slidenum">
              <a:rPr lang="en-US" smtClean="0"/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4465319"/>
            <a:ext cx="8534400" cy="1676400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dirty="0">
              <a:latin typeface="Open Sans Light" panose="020B0306030504020204" pitchFamily="34" charset="0"/>
            </a:endParaRPr>
          </a:p>
          <a:p>
            <a:pPr algn="ctr"/>
            <a:r>
              <a:rPr lang="en-US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Long Term Memory Store</a:t>
            </a:r>
          </a:p>
          <a:p>
            <a:pPr algn="ctr"/>
            <a:endParaRPr lang="en-US" sz="1600" dirty="0">
              <a:latin typeface="Open Sans Light" panose="020B0306030504020204" pitchFamily="34" charset="0"/>
            </a:endParaRPr>
          </a:p>
          <a:p>
            <a:pPr algn="ctr"/>
            <a:r>
              <a:rPr lang="en-US" sz="1600" dirty="0">
                <a:latin typeface="Open Sans Light" panose="020B0306030504020204" pitchFamily="34" charset="0"/>
              </a:rPr>
              <a:t>“Unlimited” capacity</a:t>
            </a:r>
          </a:p>
          <a:p>
            <a:pPr algn="ctr"/>
            <a:r>
              <a:rPr lang="en-US" sz="1600" dirty="0">
                <a:latin typeface="Open Sans Light" panose="020B0306030504020204" pitchFamily="34" charset="0"/>
              </a:rPr>
              <a:t>Slow decay time</a:t>
            </a:r>
          </a:p>
          <a:p>
            <a:pPr algn="ctr"/>
            <a:r>
              <a:rPr lang="en-US" sz="1600" dirty="0">
                <a:latin typeface="Open Sans Light" panose="020B0306030504020204" pitchFamily="34" charset="0"/>
              </a:rPr>
              <a:t>Generally, driven by associations and relationships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1143000"/>
            <a:ext cx="8534400" cy="278891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00" dirty="0">
              <a:latin typeface="Open Sans Light" panose="020B0306030504020204" pitchFamily="34" charset="0"/>
            </a:endParaRPr>
          </a:p>
          <a:p>
            <a:pPr algn="ctr"/>
            <a:r>
              <a:rPr lang="en-US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Working Memory</a:t>
            </a:r>
          </a:p>
          <a:p>
            <a:pPr algn="ctr"/>
            <a:endParaRPr lang="en-US" sz="1600" dirty="0">
              <a:latin typeface="Open Sans Light" panose="020B0306030504020204" pitchFamily="34" charset="0"/>
            </a:endParaRPr>
          </a:p>
          <a:p>
            <a:pPr algn="ctr"/>
            <a:r>
              <a:rPr lang="en-US" sz="1600" dirty="0">
                <a:latin typeface="Open Sans Light" panose="020B0306030504020204" pitchFamily="34" charset="0"/>
              </a:rPr>
              <a:t>Limited capacity</a:t>
            </a:r>
          </a:p>
          <a:p>
            <a:pPr algn="ctr"/>
            <a:r>
              <a:rPr lang="en-US" sz="1600" dirty="0">
                <a:latin typeface="Open Sans Light" panose="020B0306030504020204" pitchFamily="34" charset="0"/>
              </a:rPr>
              <a:t>Fast decay time</a:t>
            </a:r>
          </a:p>
          <a:p>
            <a:pPr algn="ctr"/>
            <a:r>
              <a:rPr lang="en-US" sz="1600" dirty="0" smtClean="0">
                <a:latin typeface="Open Sans Light" panose="020B0306030504020204" pitchFamily="34" charset="0"/>
              </a:rPr>
              <a:t>Generally driven </a:t>
            </a:r>
            <a:r>
              <a:rPr lang="en-US" sz="1600" dirty="0">
                <a:latin typeface="Open Sans Light" panose="020B0306030504020204" pitchFamily="34" charset="0"/>
              </a:rPr>
              <a:t>by </a:t>
            </a:r>
            <a:r>
              <a:rPr lang="en-US" sz="1600" dirty="0" smtClean="0">
                <a:latin typeface="Open Sans Light" panose="020B0306030504020204" pitchFamily="34" charset="0"/>
              </a:rPr>
              <a:t>attention</a:t>
            </a:r>
          </a:p>
          <a:p>
            <a:pPr algn="ctr"/>
            <a:endParaRPr lang="en-US" sz="1600" dirty="0">
              <a:latin typeface="Open Sans Light" panose="020B0306030504020204" pitchFamily="34" charset="0"/>
            </a:endParaRPr>
          </a:p>
          <a:p>
            <a:pPr algn="ctr"/>
            <a:endParaRPr lang="en-US" sz="1600" dirty="0">
              <a:latin typeface="Open Sans Light" panose="020B0306030504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229894" y="4121625"/>
            <a:ext cx="381000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4458494" y="4274025"/>
            <a:ext cx="381000" cy="158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04800" y="3187419"/>
            <a:ext cx="8534400" cy="744499"/>
          </a:xfrm>
          <a:prstGeom prst="rect">
            <a:avLst/>
          </a:prstGeom>
          <a:solidFill>
            <a:schemeClr val="tx1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Open Sans Light" panose="020B0306030504020204" pitchFamily="34" charset="0"/>
              </a:rPr>
              <a:t>We can </a:t>
            </a:r>
            <a:r>
              <a:rPr lang="en-US" dirty="0">
                <a:solidFill>
                  <a:schemeClr val="bg1"/>
                </a:solidFill>
                <a:latin typeface="Open Sans Light" panose="020B0306030504020204" pitchFamily="34" charset="0"/>
              </a:rPr>
              <a:t>verbalize the contents of working memory.</a:t>
            </a:r>
          </a:p>
        </p:txBody>
      </p:sp>
    </p:spTree>
    <p:extLst>
      <p:ext uri="{BB962C8B-B14F-4D97-AF65-F5344CB8AC3E}">
        <p14:creationId xmlns:p14="http://schemas.microsoft.com/office/powerpoint/2010/main" val="121728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outs">
  <a:themeElements>
    <a:clrScheme name="AC4D">
      <a:dk1>
        <a:sysClr val="windowText" lastClr="000000"/>
      </a:dk1>
      <a:lt1>
        <a:sysClr val="window" lastClr="FFFFFF"/>
      </a:lt1>
      <a:dk2>
        <a:srgbClr val="F6BB00"/>
      </a:dk2>
      <a:lt2>
        <a:srgbClr val="B0DAE6"/>
      </a:lt2>
      <a:accent1>
        <a:srgbClr val="5FB5CD"/>
      </a:accent1>
      <a:accent2>
        <a:srgbClr val="CA2A27"/>
      </a:accent2>
      <a:accent3>
        <a:srgbClr val="C4248F"/>
      </a:accent3>
      <a:accent4>
        <a:srgbClr val="676767"/>
      </a:accent4>
      <a:accent5>
        <a:srgbClr val="9BCB3C"/>
      </a:accent5>
      <a:accent6>
        <a:srgbClr val="D8D8D8"/>
      </a:accent6>
      <a:hlink>
        <a:srgbClr val="676767"/>
      </a:hlink>
      <a:folHlink>
        <a:srgbClr val="676767"/>
      </a:folHlink>
    </a:clrScheme>
    <a:fontScheme name="AC4D">
      <a:majorFont>
        <a:latin typeface="MetaOT-Bold"/>
        <a:ea typeface=""/>
        <a:cs typeface=""/>
      </a:majorFont>
      <a:minorFont>
        <a:latin typeface="MetaOT-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rog color theme">
    <a:dk1>
      <a:srgbClr val="000000"/>
    </a:dk1>
    <a:lt1>
      <a:srgbClr val="FFFFFF"/>
    </a:lt1>
    <a:dk2>
      <a:srgbClr val="5A5A5A"/>
    </a:dk2>
    <a:lt2>
      <a:srgbClr val="9B9B9B"/>
    </a:lt2>
    <a:accent1>
      <a:srgbClr val="87D300"/>
    </a:accent1>
    <a:accent2>
      <a:srgbClr val="D71920"/>
    </a:accent2>
    <a:accent3>
      <a:srgbClr val="F6BB00"/>
    </a:accent3>
    <a:accent4>
      <a:srgbClr val="0070C0"/>
    </a:accent4>
    <a:accent5>
      <a:srgbClr val="00B0F0"/>
    </a:accent5>
    <a:accent6>
      <a:srgbClr val="7030A0"/>
    </a:accent6>
    <a:hlink>
      <a:srgbClr val="C00000"/>
    </a:hlink>
    <a:folHlink>
      <a:srgbClr val="00206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9809</TotalTime>
  <Words>2010</Words>
  <Application>Microsoft Office PowerPoint</Application>
  <PresentationFormat>On-screen Show (4:3)</PresentationFormat>
  <Paragraphs>353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ＭＳ Ｐゴシック</vt:lpstr>
      <vt:lpstr>Arial</vt:lpstr>
      <vt:lpstr>BentonSansF Book</vt:lpstr>
      <vt:lpstr>Calibri</vt:lpstr>
      <vt:lpstr>MetaOT-Book</vt:lpstr>
      <vt:lpstr>MetaSerifOT-Book</vt:lpstr>
      <vt:lpstr>Open Sans Light</vt:lpstr>
      <vt:lpstr>Open Sans Semibold</vt:lpstr>
      <vt:lpstr>Times New Roman</vt:lpstr>
      <vt:lpstr>Verdana</vt:lpstr>
      <vt:lpstr>Layouts</vt:lpstr>
      <vt:lpstr>PowerPoint Presentation</vt:lpstr>
      <vt:lpstr>PowerPoint Presentation</vt:lpstr>
      <vt:lpstr>PowerPoint Presentation</vt:lpstr>
      <vt:lpstr>Background: Understanding Memory</vt:lpstr>
      <vt:lpstr>Background: Understanding Memory</vt:lpstr>
      <vt:lpstr>Background: Understanding Memory</vt:lpstr>
      <vt:lpstr>Background: Allen Newell &amp; Herb Simon  </vt:lpstr>
      <vt:lpstr>Background: Why it Works </vt:lpstr>
      <vt:lpstr>Background: Why it Works </vt:lpstr>
      <vt:lpstr>Background: Why it Works</vt:lpstr>
      <vt:lpstr>PowerPoint Presentation</vt:lpstr>
      <vt:lpstr>Planning a Think-Aloud User Testing Session</vt:lpstr>
      <vt:lpstr>Planning a Think-Aloud User Testing Session</vt:lpstr>
      <vt:lpstr>Planning a Think-Aloud User Testing Session</vt:lpstr>
      <vt:lpstr>Planning a Think-Aloud User Testing Session</vt:lpstr>
      <vt:lpstr>Running a Think-Aloud User Testing Session</vt:lpstr>
      <vt:lpstr>Running a Think-Aloud User Testing Session</vt:lpstr>
      <vt:lpstr>Running a Think-Aloud User Testing Session</vt:lpstr>
      <vt:lpstr>Running a Think-Aloud User Testing Session</vt:lpstr>
      <vt:lpstr>After a Think-Aloud User Testing Session</vt:lpstr>
      <vt:lpstr>After a Think-Aloud User Testing Session</vt:lpstr>
      <vt:lpstr>After a Think-Aloud User Testing Session</vt:lpstr>
      <vt:lpstr>After a Think-Aloud User Testing Session</vt:lpstr>
      <vt:lpstr>After a Think-Aloud User Testing Session</vt:lpstr>
      <vt:lpstr>Presenting Think-Aloud Testing Findings</vt:lpstr>
      <vt:lpstr>Presenting Think-Aloud Testing Findings</vt:lpstr>
      <vt:lpstr>Presenting Think-Aloud Testing Findings</vt:lpstr>
      <vt:lpstr>Presenting Think-Aloud Testing Findings</vt:lpstr>
      <vt:lpstr>Think Aloud – How Many Users?</vt:lpstr>
      <vt:lpstr>PowerPoint Presentation</vt:lpstr>
      <vt:lpstr>Let’s try it..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Jon.Kolko</dc:creator>
  <cp:lastModifiedBy>Jon</cp:lastModifiedBy>
  <cp:revision>908</cp:revision>
  <cp:lastPrinted>2012-02-01T12:34:56Z</cp:lastPrinted>
  <dcterms:created xsi:type="dcterms:W3CDTF">2010-11-26T21:24:12Z</dcterms:created>
  <dcterms:modified xsi:type="dcterms:W3CDTF">2015-11-05T23:31:50Z</dcterms:modified>
</cp:coreProperties>
</file>