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526" r:id="rId2"/>
    <p:sldId id="525" r:id="rId3"/>
    <p:sldId id="543" r:id="rId4"/>
    <p:sldId id="542" r:id="rId5"/>
    <p:sldId id="544" r:id="rId6"/>
    <p:sldId id="545" r:id="rId7"/>
    <p:sldId id="546" r:id="rId8"/>
    <p:sldId id="530" r:id="rId9"/>
    <p:sldId id="531" r:id="rId10"/>
    <p:sldId id="532" r:id="rId11"/>
    <p:sldId id="533" r:id="rId12"/>
    <p:sldId id="534" r:id="rId13"/>
    <p:sldId id="535" r:id="rId14"/>
    <p:sldId id="536" r:id="rId15"/>
    <p:sldId id="537" r:id="rId16"/>
    <p:sldId id="538" r:id="rId17"/>
    <p:sldId id="539" r:id="rId18"/>
    <p:sldId id="540" r:id="rId19"/>
    <p:sldId id="547" r:id="rId20"/>
    <p:sldId id="548" r:id="rId21"/>
    <p:sldId id="549" r:id="rId22"/>
    <p:sldId id="550" r:id="rId23"/>
    <p:sldId id="551" r:id="rId24"/>
    <p:sldId id="552" r:id="rId25"/>
    <p:sldId id="467" r:id="rId2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nathan Berkowitz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B5CD"/>
    <a:srgbClr val="B0DAE6"/>
    <a:srgbClr val="F6BB00"/>
    <a:srgbClr val="D3EBF1"/>
    <a:srgbClr val="000000"/>
    <a:srgbClr val="0070C0"/>
    <a:srgbClr val="93CDDD"/>
    <a:srgbClr val="BFE2EB"/>
    <a:srgbClr val="0D0D0D"/>
    <a:srgbClr val="3E7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59" autoAdjust="0"/>
    <p:restoredTop sz="98347" autoAdjust="0"/>
  </p:normalViewPr>
  <p:slideViewPr>
    <p:cSldViewPr>
      <p:cViewPr varScale="1">
        <p:scale>
          <a:sx n="68" d="100"/>
          <a:sy n="68" d="100"/>
        </p:scale>
        <p:origin x="1476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55" cy="480391"/>
          </a:xfrm>
          <a:prstGeom prst="rect">
            <a:avLst/>
          </a:prstGeom>
        </p:spPr>
        <p:txBody>
          <a:bodyPr vert="horz" lIns="95674" tIns="47837" rIns="95674" bIns="47837" rtlCol="0"/>
          <a:lstStyle>
            <a:lvl1pPr algn="l">
              <a:defRPr sz="1300">
                <a:latin typeface="MetaOT-Book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271" y="0"/>
            <a:ext cx="3170255" cy="480391"/>
          </a:xfrm>
          <a:prstGeom prst="rect">
            <a:avLst/>
          </a:prstGeom>
        </p:spPr>
        <p:txBody>
          <a:bodyPr vert="horz" lIns="95674" tIns="47837" rIns="95674" bIns="47837" rtlCol="0"/>
          <a:lstStyle>
            <a:lvl1pPr algn="r">
              <a:defRPr sz="1300">
                <a:latin typeface="MetaOT-Book" pitchFamily="50" charset="0"/>
              </a:defRPr>
            </a:lvl1pPr>
          </a:lstStyle>
          <a:p>
            <a:fld id="{F10A19CE-6EE8-4BDB-A44D-30E9E9E6DC99}" type="datetimeFigureOut">
              <a:rPr lang="en-US" smtClean="0"/>
              <a:pPr/>
              <a:t>11/22/2015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74" tIns="47837" rIns="95674" bIns="4783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56" y="4561232"/>
            <a:ext cx="5851490" cy="4320209"/>
          </a:xfrm>
          <a:prstGeom prst="rect">
            <a:avLst/>
          </a:prstGeom>
        </p:spPr>
        <p:txBody>
          <a:bodyPr vert="horz" lIns="95674" tIns="47837" rIns="95674" bIns="4783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59"/>
            <a:ext cx="3170255" cy="480391"/>
          </a:xfrm>
          <a:prstGeom prst="rect">
            <a:avLst/>
          </a:prstGeom>
        </p:spPr>
        <p:txBody>
          <a:bodyPr vert="horz" lIns="95674" tIns="47837" rIns="95674" bIns="47837" rtlCol="0" anchor="b"/>
          <a:lstStyle>
            <a:lvl1pPr algn="l">
              <a:defRPr sz="1300">
                <a:latin typeface="MetaOT-Book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271" y="9119159"/>
            <a:ext cx="3170255" cy="480391"/>
          </a:xfrm>
          <a:prstGeom prst="rect">
            <a:avLst/>
          </a:prstGeom>
        </p:spPr>
        <p:txBody>
          <a:bodyPr vert="horz" lIns="95674" tIns="47837" rIns="95674" bIns="47837" rtlCol="0" anchor="b"/>
          <a:lstStyle>
            <a:lvl1pPr algn="r">
              <a:defRPr sz="1300">
                <a:latin typeface="MetaOT-Book" pitchFamily="50" charset="0"/>
              </a:defRPr>
            </a:lvl1pPr>
          </a:lstStyle>
          <a:p>
            <a:fld id="{F96A5088-7373-4757-B571-1168002282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573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etaOT-Book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taOT-Book" pitchFamily="50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taOT-Book" pitchFamily="50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taOT-Book" pitchFamily="50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taOT-Book" pitchFamily="5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26D6F03-B87F-459C-95A9-D92AF9E43223}" type="slidenum">
              <a:rPr lang="en-US">
                <a:solidFill>
                  <a:srgbClr val="FFFFFF"/>
                </a:solidFill>
              </a:rPr>
              <a:pPr/>
              <a:t>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4143587" y="9119475"/>
            <a:ext cx="3169920" cy="480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7" tIns="49471" rIns="95137" bIns="49471" anchor="b"/>
          <a:lstStyle/>
          <a:p>
            <a:pPr algn="r"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tabLst>
                <a:tab pos="0" algn="l"/>
                <a:tab pos="966591" algn="l"/>
                <a:tab pos="1933183" algn="l"/>
                <a:tab pos="2899773" algn="l"/>
                <a:tab pos="3866364" algn="l"/>
                <a:tab pos="4832956" algn="l"/>
                <a:tab pos="5799547" algn="l"/>
                <a:tab pos="6766138" algn="l"/>
                <a:tab pos="7732729" algn="l"/>
                <a:tab pos="8699320" algn="l"/>
                <a:tab pos="9665911" algn="l"/>
                <a:tab pos="10632503" algn="l"/>
              </a:tabLst>
            </a:pPr>
            <a:fld id="{57CCA139-A3DB-445E-99D4-D659424798E4}" type="slidenum">
              <a:rPr lang="en-US" sz="1300">
                <a:solidFill>
                  <a:srgbClr val="808080"/>
                </a:solidFill>
                <a:latin typeface="Arial" pitchFamily="34" charset="0"/>
                <a:ea typeface="ＭＳ Ｐゴシック"/>
              </a:rPr>
              <a:pPr algn="r" defTabSz="483295" fontAlgn="base">
                <a:spcBef>
                  <a:spcPct val="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tabLst>
                  <a:tab pos="0" algn="l"/>
                  <a:tab pos="966591" algn="l"/>
                  <a:tab pos="1933183" algn="l"/>
                  <a:tab pos="2899773" algn="l"/>
                  <a:tab pos="3866364" algn="l"/>
                  <a:tab pos="4832956" algn="l"/>
                  <a:tab pos="5799547" algn="l"/>
                  <a:tab pos="6766138" algn="l"/>
                  <a:tab pos="7732729" algn="l"/>
                  <a:tab pos="8699320" algn="l"/>
                  <a:tab pos="9665911" algn="l"/>
                  <a:tab pos="10632503" algn="l"/>
                </a:tabLst>
              </a:pPr>
              <a:t>2</a:t>
            </a:fld>
            <a:endParaRPr lang="en-US" sz="1300">
              <a:solidFill>
                <a:srgbClr val="80808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8" name="Text Box 2"/>
          <p:cNvSpPr txBox="1">
            <a:spLocks noChangeArrowheads="1"/>
          </p:cNvSpPr>
          <p:nvPr/>
        </p:nvSpPr>
        <p:spPr bwMode="auto">
          <a:xfrm>
            <a:off x="1219200" y="720089"/>
            <a:ext cx="4876800" cy="36004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9" tIns="48330" rIns="96659" bIns="48330" anchor="ctr"/>
          <a:lstStyle/>
          <a:p>
            <a:pPr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</a:pPr>
            <a:endParaRPr lang="en-US" smtClean="0">
              <a:solidFill>
                <a:srgbClr val="FFFFFF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9" name="Text Box 3"/>
          <p:cNvSpPr>
            <a:spLocks noGrp="1" noChangeArrowheads="1"/>
          </p:cNvSpPr>
          <p:nvPr>
            <p:ph type="body"/>
          </p:nvPr>
        </p:nvSpPr>
        <p:spPr>
          <a:xfrm>
            <a:off x="731520" y="4560571"/>
            <a:ext cx="5852160" cy="432054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8031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Gill Sans"/>
              <a:ea typeface="ＭＳ Ｐゴシック"/>
              <a:cs typeface="ＭＳ Ｐゴシック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323200-9B99-4D22-A44C-093634BCFBF6}" type="slidenum">
              <a:rPr lang="en-US" smtClean="0">
                <a:solidFill>
                  <a:prstClr val="black"/>
                </a:solidFill>
                <a:latin typeface="Gill Sans"/>
                <a:ea typeface="ＭＳ Ｐゴシック"/>
                <a:cs typeface="ＭＳ Ｐゴシック"/>
              </a:rPr>
              <a:pPr/>
              <a:t>11</a:t>
            </a:fld>
            <a:endParaRPr lang="en-US" smtClean="0">
              <a:solidFill>
                <a:prstClr val="black"/>
              </a:solidFill>
              <a:latin typeface="Gill Sans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92614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Gill Sans"/>
              <a:ea typeface="ＭＳ Ｐゴシック"/>
              <a:cs typeface="ＭＳ Ｐゴシック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323200-9B99-4D22-A44C-093634BCFBF6}" type="slidenum">
              <a:rPr lang="en-US" smtClean="0">
                <a:solidFill>
                  <a:prstClr val="black"/>
                </a:solidFill>
                <a:latin typeface="Gill Sans"/>
                <a:ea typeface="ＭＳ Ｐゴシック"/>
                <a:cs typeface="ＭＳ Ｐゴシック"/>
              </a:rPr>
              <a:pPr/>
              <a:t>12</a:t>
            </a:fld>
            <a:endParaRPr lang="en-US" smtClean="0">
              <a:solidFill>
                <a:prstClr val="black"/>
              </a:solidFill>
              <a:latin typeface="Gill Sans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423322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Gill Sans"/>
              <a:ea typeface="ＭＳ Ｐゴシック"/>
              <a:cs typeface="ＭＳ Ｐゴシック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323200-9B99-4D22-A44C-093634BCFBF6}" type="slidenum">
              <a:rPr lang="en-US" smtClean="0">
                <a:solidFill>
                  <a:prstClr val="black"/>
                </a:solidFill>
                <a:latin typeface="Gill Sans"/>
                <a:ea typeface="ＭＳ Ｐゴシック"/>
                <a:cs typeface="ＭＳ Ｐゴシック"/>
              </a:rPr>
              <a:pPr/>
              <a:t>13</a:t>
            </a:fld>
            <a:endParaRPr lang="en-US" smtClean="0">
              <a:solidFill>
                <a:prstClr val="black"/>
              </a:solidFill>
              <a:latin typeface="Gill Sans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32853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Gill Sans"/>
              <a:ea typeface="ＭＳ Ｐゴシック"/>
              <a:cs typeface="ＭＳ Ｐゴシック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323200-9B99-4D22-A44C-093634BCFBF6}" type="slidenum">
              <a:rPr lang="en-US" smtClean="0">
                <a:solidFill>
                  <a:prstClr val="black"/>
                </a:solidFill>
                <a:latin typeface="Gill Sans"/>
                <a:ea typeface="ＭＳ Ｐゴシック"/>
                <a:cs typeface="ＭＳ Ｐゴシック"/>
              </a:rPr>
              <a:pPr/>
              <a:t>14</a:t>
            </a:fld>
            <a:endParaRPr lang="en-US" smtClean="0">
              <a:solidFill>
                <a:prstClr val="black"/>
              </a:solidFill>
              <a:latin typeface="Gill Sans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877082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Gill Sans"/>
              <a:ea typeface="ＭＳ Ｐゴシック"/>
              <a:cs typeface="ＭＳ Ｐゴシック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323200-9B99-4D22-A44C-093634BCFBF6}" type="slidenum">
              <a:rPr lang="en-US" smtClean="0">
                <a:solidFill>
                  <a:prstClr val="black"/>
                </a:solidFill>
                <a:latin typeface="Gill Sans"/>
                <a:ea typeface="ＭＳ Ｐゴシック"/>
                <a:cs typeface="ＭＳ Ｐゴシック"/>
              </a:rPr>
              <a:pPr/>
              <a:t>15</a:t>
            </a:fld>
            <a:endParaRPr lang="en-US" smtClean="0">
              <a:solidFill>
                <a:prstClr val="black"/>
              </a:solidFill>
              <a:latin typeface="Gill Sans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511836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Gill Sans"/>
              <a:ea typeface="ＭＳ Ｐゴシック"/>
              <a:cs typeface="ＭＳ Ｐゴシック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323200-9B99-4D22-A44C-093634BCFBF6}" type="slidenum">
              <a:rPr lang="en-US" smtClean="0">
                <a:solidFill>
                  <a:prstClr val="black"/>
                </a:solidFill>
                <a:latin typeface="Gill Sans"/>
                <a:ea typeface="ＭＳ Ｐゴシック"/>
                <a:cs typeface="ＭＳ Ｐゴシック"/>
              </a:rPr>
              <a:pPr/>
              <a:t>16</a:t>
            </a:fld>
            <a:endParaRPr lang="en-US" smtClean="0">
              <a:solidFill>
                <a:prstClr val="black"/>
              </a:solidFill>
              <a:latin typeface="Gill Sans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277909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Gill Sans"/>
              <a:ea typeface="ＭＳ Ｐゴシック"/>
              <a:cs typeface="ＭＳ Ｐゴシック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323200-9B99-4D22-A44C-093634BCFBF6}" type="slidenum">
              <a:rPr lang="en-US" smtClean="0">
                <a:solidFill>
                  <a:prstClr val="black"/>
                </a:solidFill>
                <a:latin typeface="Gill Sans"/>
                <a:ea typeface="ＭＳ Ｐゴシック"/>
                <a:cs typeface="ＭＳ Ｐゴシック"/>
              </a:rPr>
              <a:pPr/>
              <a:t>17</a:t>
            </a:fld>
            <a:endParaRPr lang="en-US" smtClean="0">
              <a:solidFill>
                <a:prstClr val="black"/>
              </a:solidFill>
              <a:latin typeface="Gill Sans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769351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Gill Sans"/>
              <a:ea typeface="ＭＳ Ｐゴシック"/>
              <a:cs typeface="ＭＳ Ｐゴシック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323200-9B99-4D22-A44C-093634BCFBF6}" type="slidenum">
              <a:rPr lang="en-US" smtClean="0">
                <a:solidFill>
                  <a:prstClr val="black"/>
                </a:solidFill>
                <a:latin typeface="Gill Sans"/>
                <a:ea typeface="ＭＳ Ｐゴシック"/>
                <a:cs typeface="ＭＳ Ｐゴシック"/>
              </a:rPr>
              <a:pPr/>
              <a:t>18</a:t>
            </a:fld>
            <a:endParaRPr lang="en-US" smtClean="0">
              <a:solidFill>
                <a:prstClr val="black"/>
              </a:solidFill>
              <a:latin typeface="Gill Sans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778895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26D6F03-B87F-459C-95A9-D92AF9E43223}" type="slidenum">
              <a:rPr lang="en-US">
                <a:solidFill>
                  <a:srgbClr val="FFFFFF"/>
                </a:solidFill>
              </a:rPr>
              <a:pPr/>
              <a:t>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4143587" y="9119475"/>
            <a:ext cx="3169920" cy="480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7" tIns="49471" rIns="95137" bIns="49471" anchor="b"/>
          <a:lstStyle/>
          <a:p>
            <a:pPr algn="r"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tabLst>
                <a:tab pos="0" algn="l"/>
                <a:tab pos="966591" algn="l"/>
                <a:tab pos="1933183" algn="l"/>
                <a:tab pos="2899773" algn="l"/>
                <a:tab pos="3866364" algn="l"/>
                <a:tab pos="4832956" algn="l"/>
                <a:tab pos="5799547" algn="l"/>
                <a:tab pos="6766138" algn="l"/>
                <a:tab pos="7732729" algn="l"/>
                <a:tab pos="8699320" algn="l"/>
                <a:tab pos="9665911" algn="l"/>
                <a:tab pos="10632503" algn="l"/>
              </a:tabLst>
            </a:pPr>
            <a:fld id="{57CCA139-A3DB-445E-99D4-D659424798E4}" type="slidenum">
              <a:rPr lang="en-US" sz="1300">
                <a:solidFill>
                  <a:srgbClr val="808080"/>
                </a:solidFill>
                <a:latin typeface="Arial" pitchFamily="34" charset="0"/>
                <a:ea typeface="ＭＳ Ｐゴシック"/>
              </a:rPr>
              <a:pPr algn="r" defTabSz="483295" fontAlgn="base">
                <a:spcBef>
                  <a:spcPct val="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tabLst>
                  <a:tab pos="0" algn="l"/>
                  <a:tab pos="966591" algn="l"/>
                  <a:tab pos="1933183" algn="l"/>
                  <a:tab pos="2899773" algn="l"/>
                  <a:tab pos="3866364" algn="l"/>
                  <a:tab pos="4832956" algn="l"/>
                  <a:tab pos="5799547" algn="l"/>
                  <a:tab pos="6766138" algn="l"/>
                  <a:tab pos="7732729" algn="l"/>
                  <a:tab pos="8699320" algn="l"/>
                  <a:tab pos="9665911" algn="l"/>
                  <a:tab pos="10632503" algn="l"/>
                </a:tabLst>
              </a:pPr>
              <a:t>3</a:t>
            </a:fld>
            <a:endParaRPr lang="en-US" sz="1300">
              <a:solidFill>
                <a:srgbClr val="80808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8" name="Text Box 2"/>
          <p:cNvSpPr txBox="1">
            <a:spLocks noChangeArrowheads="1"/>
          </p:cNvSpPr>
          <p:nvPr/>
        </p:nvSpPr>
        <p:spPr bwMode="auto">
          <a:xfrm>
            <a:off x="1219200" y="720089"/>
            <a:ext cx="4876800" cy="36004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9" tIns="48330" rIns="96659" bIns="48330" anchor="ctr"/>
          <a:lstStyle/>
          <a:p>
            <a:pPr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</a:pPr>
            <a:endParaRPr lang="en-US" smtClean="0">
              <a:solidFill>
                <a:srgbClr val="FFFFFF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9" name="Text Box 3"/>
          <p:cNvSpPr>
            <a:spLocks noGrp="1" noChangeArrowheads="1"/>
          </p:cNvSpPr>
          <p:nvPr>
            <p:ph type="body"/>
          </p:nvPr>
        </p:nvSpPr>
        <p:spPr>
          <a:xfrm>
            <a:off x="731520" y="4560571"/>
            <a:ext cx="5852160" cy="432054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7003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26D6F03-B87F-459C-95A9-D92AF9E43223}" type="slidenum">
              <a:rPr lang="en-US">
                <a:solidFill>
                  <a:srgbClr val="FFFFFF"/>
                </a:solidFill>
              </a:rPr>
              <a:pPr/>
              <a:t>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4143587" y="9119475"/>
            <a:ext cx="3169920" cy="480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7" tIns="49471" rIns="95137" bIns="49471" anchor="b"/>
          <a:lstStyle/>
          <a:p>
            <a:pPr algn="r"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tabLst>
                <a:tab pos="0" algn="l"/>
                <a:tab pos="966591" algn="l"/>
                <a:tab pos="1933183" algn="l"/>
                <a:tab pos="2899773" algn="l"/>
                <a:tab pos="3866364" algn="l"/>
                <a:tab pos="4832956" algn="l"/>
                <a:tab pos="5799547" algn="l"/>
                <a:tab pos="6766138" algn="l"/>
                <a:tab pos="7732729" algn="l"/>
                <a:tab pos="8699320" algn="l"/>
                <a:tab pos="9665911" algn="l"/>
                <a:tab pos="10632503" algn="l"/>
              </a:tabLst>
            </a:pPr>
            <a:fld id="{57CCA139-A3DB-445E-99D4-D659424798E4}" type="slidenum">
              <a:rPr lang="en-US" sz="1300">
                <a:solidFill>
                  <a:srgbClr val="808080"/>
                </a:solidFill>
                <a:latin typeface="Arial" pitchFamily="34" charset="0"/>
                <a:ea typeface="ＭＳ Ｐゴシック"/>
              </a:rPr>
              <a:pPr algn="r" defTabSz="483295" fontAlgn="base">
                <a:spcBef>
                  <a:spcPct val="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tabLst>
                  <a:tab pos="0" algn="l"/>
                  <a:tab pos="966591" algn="l"/>
                  <a:tab pos="1933183" algn="l"/>
                  <a:tab pos="2899773" algn="l"/>
                  <a:tab pos="3866364" algn="l"/>
                  <a:tab pos="4832956" algn="l"/>
                  <a:tab pos="5799547" algn="l"/>
                  <a:tab pos="6766138" algn="l"/>
                  <a:tab pos="7732729" algn="l"/>
                  <a:tab pos="8699320" algn="l"/>
                  <a:tab pos="9665911" algn="l"/>
                  <a:tab pos="10632503" algn="l"/>
                </a:tabLst>
              </a:pPr>
              <a:t>4</a:t>
            </a:fld>
            <a:endParaRPr lang="en-US" sz="1300">
              <a:solidFill>
                <a:srgbClr val="80808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8" name="Text Box 2"/>
          <p:cNvSpPr txBox="1">
            <a:spLocks noChangeArrowheads="1"/>
          </p:cNvSpPr>
          <p:nvPr/>
        </p:nvSpPr>
        <p:spPr bwMode="auto">
          <a:xfrm>
            <a:off x="1219200" y="720089"/>
            <a:ext cx="4876800" cy="36004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9" tIns="48330" rIns="96659" bIns="48330" anchor="ctr"/>
          <a:lstStyle/>
          <a:p>
            <a:pPr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</a:pPr>
            <a:endParaRPr lang="en-US" smtClean="0">
              <a:solidFill>
                <a:srgbClr val="FFFFFF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9" name="Text Box 3"/>
          <p:cNvSpPr>
            <a:spLocks noGrp="1" noChangeArrowheads="1"/>
          </p:cNvSpPr>
          <p:nvPr>
            <p:ph type="body"/>
          </p:nvPr>
        </p:nvSpPr>
        <p:spPr>
          <a:xfrm>
            <a:off x="731520" y="4560571"/>
            <a:ext cx="5852160" cy="432054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1952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26D6F03-B87F-459C-95A9-D92AF9E43223}" type="slidenum">
              <a:rPr lang="en-US">
                <a:solidFill>
                  <a:srgbClr val="FFFFFF"/>
                </a:solidFill>
              </a:rPr>
              <a:pPr/>
              <a:t>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4143587" y="9119475"/>
            <a:ext cx="3169920" cy="480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7" tIns="49471" rIns="95137" bIns="49471" anchor="b"/>
          <a:lstStyle/>
          <a:p>
            <a:pPr algn="r"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tabLst>
                <a:tab pos="0" algn="l"/>
                <a:tab pos="966591" algn="l"/>
                <a:tab pos="1933183" algn="l"/>
                <a:tab pos="2899773" algn="l"/>
                <a:tab pos="3866364" algn="l"/>
                <a:tab pos="4832956" algn="l"/>
                <a:tab pos="5799547" algn="l"/>
                <a:tab pos="6766138" algn="l"/>
                <a:tab pos="7732729" algn="l"/>
                <a:tab pos="8699320" algn="l"/>
                <a:tab pos="9665911" algn="l"/>
                <a:tab pos="10632503" algn="l"/>
              </a:tabLst>
            </a:pPr>
            <a:fld id="{57CCA139-A3DB-445E-99D4-D659424798E4}" type="slidenum">
              <a:rPr lang="en-US" sz="1300">
                <a:solidFill>
                  <a:srgbClr val="808080"/>
                </a:solidFill>
                <a:latin typeface="Arial" pitchFamily="34" charset="0"/>
                <a:ea typeface="ＭＳ Ｐゴシック"/>
              </a:rPr>
              <a:pPr algn="r" defTabSz="483295" fontAlgn="base">
                <a:spcBef>
                  <a:spcPct val="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tabLst>
                  <a:tab pos="0" algn="l"/>
                  <a:tab pos="966591" algn="l"/>
                  <a:tab pos="1933183" algn="l"/>
                  <a:tab pos="2899773" algn="l"/>
                  <a:tab pos="3866364" algn="l"/>
                  <a:tab pos="4832956" algn="l"/>
                  <a:tab pos="5799547" algn="l"/>
                  <a:tab pos="6766138" algn="l"/>
                  <a:tab pos="7732729" algn="l"/>
                  <a:tab pos="8699320" algn="l"/>
                  <a:tab pos="9665911" algn="l"/>
                  <a:tab pos="10632503" algn="l"/>
                </a:tabLst>
              </a:pPr>
              <a:t>5</a:t>
            </a:fld>
            <a:endParaRPr lang="en-US" sz="1300">
              <a:solidFill>
                <a:srgbClr val="80808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8" name="Text Box 2"/>
          <p:cNvSpPr txBox="1">
            <a:spLocks noChangeArrowheads="1"/>
          </p:cNvSpPr>
          <p:nvPr/>
        </p:nvSpPr>
        <p:spPr bwMode="auto">
          <a:xfrm>
            <a:off x="1219200" y="720089"/>
            <a:ext cx="4876800" cy="36004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9" tIns="48330" rIns="96659" bIns="48330" anchor="ctr"/>
          <a:lstStyle/>
          <a:p>
            <a:pPr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</a:pPr>
            <a:endParaRPr lang="en-US" smtClean="0">
              <a:solidFill>
                <a:srgbClr val="FFFFFF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9" name="Text Box 3"/>
          <p:cNvSpPr>
            <a:spLocks noGrp="1" noChangeArrowheads="1"/>
          </p:cNvSpPr>
          <p:nvPr>
            <p:ph type="body"/>
          </p:nvPr>
        </p:nvSpPr>
        <p:spPr>
          <a:xfrm>
            <a:off x="731520" y="4560571"/>
            <a:ext cx="5852160" cy="432054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8666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26D6F03-B87F-459C-95A9-D92AF9E43223}" type="slidenum">
              <a:rPr lang="en-US">
                <a:solidFill>
                  <a:srgbClr val="FFFFFF"/>
                </a:solidFill>
              </a:rPr>
              <a:pPr/>
              <a:t>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4143587" y="9119475"/>
            <a:ext cx="3169920" cy="480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7" tIns="49471" rIns="95137" bIns="49471" anchor="b"/>
          <a:lstStyle/>
          <a:p>
            <a:pPr algn="r"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tabLst>
                <a:tab pos="0" algn="l"/>
                <a:tab pos="966591" algn="l"/>
                <a:tab pos="1933183" algn="l"/>
                <a:tab pos="2899773" algn="l"/>
                <a:tab pos="3866364" algn="l"/>
                <a:tab pos="4832956" algn="l"/>
                <a:tab pos="5799547" algn="l"/>
                <a:tab pos="6766138" algn="l"/>
                <a:tab pos="7732729" algn="l"/>
                <a:tab pos="8699320" algn="l"/>
                <a:tab pos="9665911" algn="l"/>
                <a:tab pos="10632503" algn="l"/>
              </a:tabLst>
            </a:pPr>
            <a:fld id="{57CCA139-A3DB-445E-99D4-D659424798E4}" type="slidenum">
              <a:rPr lang="en-US" sz="1300">
                <a:solidFill>
                  <a:srgbClr val="808080"/>
                </a:solidFill>
                <a:latin typeface="Arial" pitchFamily="34" charset="0"/>
                <a:ea typeface="ＭＳ Ｐゴシック"/>
              </a:rPr>
              <a:pPr algn="r" defTabSz="483295" fontAlgn="base">
                <a:spcBef>
                  <a:spcPct val="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tabLst>
                  <a:tab pos="0" algn="l"/>
                  <a:tab pos="966591" algn="l"/>
                  <a:tab pos="1933183" algn="l"/>
                  <a:tab pos="2899773" algn="l"/>
                  <a:tab pos="3866364" algn="l"/>
                  <a:tab pos="4832956" algn="l"/>
                  <a:tab pos="5799547" algn="l"/>
                  <a:tab pos="6766138" algn="l"/>
                  <a:tab pos="7732729" algn="l"/>
                  <a:tab pos="8699320" algn="l"/>
                  <a:tab pos="9665911" algn="l"/>
                  <a:tab pos="10632503" algn="l"/>
                </a:tabLst>
              </a:pPr>
              <a:t>6</a:t>
            </a:fld>
            <a:endParaRPr lang="en-US" sz="1300">
              <a:solidFill>
                <a:srgbClr val="80808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8" name="Text Box 2"/>
          <p:cNvSpPr txBox="1">
            <a:spLocks noChangeArrowheads="1"/>
          </p:cNvSpPr>
          <p:nvPr/>
        </p:nvSpPr>
        <p:spPr bwMode="auto">
          <a:xfrm>
            <a:off x="1219200" y="720089"/>
            <a:ext cx="4876800" cy="36004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9" tIns="48330" rIns="96659" bIns="48330" anchor="ctr"/>
          <a:lstStyle/>
          <a:p>
            <a:pPr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</a:pPr>
            <a:endParaRPr lang="en-US" smtClean="0">
              <a:solidFill>
                <a:srgbClr val="FFFFFF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9" name="Text Box 3"/>
          <p:cNvSpPr>
            <a:spLocks noGrp="1" noChangeArrowheads="1"/>
          </p:cNvSpPr>
          <p:nvPr>
            <p:ph type="body"/>
          </p:nvPr>
        </p:nvSpPr>
        <p:spPr>
          <a:xfrm>
            <a:off x="731520" y="4560571"/>
            <a:ext cx="5852160" cy="432054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863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26D6F03-B87F-459C-95A9-D92AF9E43223}" type="slidenum">
              <a:rPr lang="en-US">
                <a:solidFill>
                  <a:srgbClr val="FFFFFF"/>
                </a:solidFill>
              </a:rPr>
              <a:pPr/>
              <a:t>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4143587" y="9119475"/>
            <a:ext cx="3169920" cy="480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7" tIns="49471" rIns="95137" bIns="49471" anchor="b"/>
          <a:lstStyle/>
          <a:p>
            <a:pPr algn="r"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tabLst>
                <a:tab pos="0" algn="l"/>
                <a:tab pos="966591" algn="l"/>
                <a:tab pos="1933183" algn="l"/>
                <a:tab pos="2899773" algn="l"/>
                <a:tab pos="3866364" algn="l"/>
                <a:tab pos="4832956" algn="l"/>
                <a:tab pos="5799547" algn="l"/>
                <a:tab pos="6766138" algn="l"/>
                <a:tab pos="7732729" algn="l"/>
                <a:tab pos="8699320" algn="l"/>
                <a:tab pos="9665911" algn="l"/>
                <a:tab pos="10632503" algn="l"/>
              </a:tabLst>
            </a:pPr>
            <a:fld id="{57CCA139-A3DB-445E-99D4-D659424798E4}" type="slidenum">
              <a:rPr lang="en-US" sz="1300">
                <a:solidFill>
                  <a:srgbClr val="808080"/>
                </a:solidFill>
                <a:latin typeface="Arial" pitchFamily="34" charset="0"/>
                <a:ea typeface="ＭＳ Ｐゴシック"/>
              </a:rPr>
              <a:pPr algn="r" defTabSz="483295" fontAlgn="base">
                <a:spcBef>
                  <a:spcPct val="0"/>
                </a:spcBef>
                <a:spcAft>
                  <a:spcPct val="0"/>
                </a:spcAft>
                <a:buClr>
                  <a:srgbClr val="808080"/>
                </a:buClr>
                <a:buSzPct val="100000"/>
                <a:tabLst>
                  <a:tab pos="0" algn="l"/>
                  <a:tab pos="966591" algn="l"/>
                  <a:tab pos="1933183" algn="l"/>
                  <a:tab pos="2899773" algn="l"/>
                  <a:tab pos="3866364" algn="l"/>
                  <a:tab pos="4832956" algn="l"/>
                  <a:tab pos="5799547" algn="l"/>
                  <a:tab pos="6766138" algn="l"/>
                  <a:tab pos="7732729" algn="l"/>
                  <a:tab pos="8699320" algn="l"/>
                  <a:tab pos="9665911" algn="l"/>
                  <a:tab pos="10632503" algn="l"/>
                </a:tabLst>
              </a:pPr>
              <a:t>7</a:t>
            </a:fld>
            <a:endParaRPr lang="en-US" sz="1300">
              <a:solidFill>
                <a:srgbClr val="808080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8" name="Text Box 2"/>
          <p:cNvSpPr txBox="1">
            <a:spLocks noChangeArrowheads="1"/>
          </p:cNvSpPr>
          <p:nvPr/>
        </p:nvSpPr>
        <p:spPr bwMode="auto">
          <a:xfrm>
            <a:off x="1219200" y="720089"/>
            <a:ext cx="4876800" cy="36004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659" tIns="48330" rIns="96659" bIns="48330" anchor="ctr"/>
          <a:lstStyle/>
          <a:p>
            <a:pPr defTabSz="483295" fontAlgn="base"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</a:pPr>
            <a:endParaRPr lang="en-US" smtClean="0">
              <a:solidFill>
                <a:srgbClr val="FFFFFF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139269" name="Text Box 3"/>
          <p:cNvSpPr>
            <a:spLocks noGrp="1" noChangeArrowheads="1"/>
          </p:cNvSpPr>
          <p:nvPr>
            <p:ph type="body"/>
          </p:nvPr>
        </p:nvSpPr>
        <p:spPr>
          <a:xfrm>
            <a:off x="731520" y="4560571"/>
            <a:ext cx="5852160" cy="432054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9643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Gill Sans"/>
              <a:ea typeface="ＭＳ Ｐゴシック"/>
              <a:cs typeface="ＭＳ Ｐゴシック"/>
            </a:endParaRP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34EE53-1659-4653-A628-3603B8DBF64F}" type="slidenum">
              <a:rPr lang="en-US" smtClean="0">
                <a:solidFill>
                  <a:prstClr val="black"/>
                </a:solidFill>
                <a:latin typeface="Gill Sans"/>
                <a:ea typeface="ＭＳ Ｐゴシック"/>
                <a:cs typeface="ＭＳ Ｐゴシック"/>
              </a:rPr>
              <a:pPr/>
              <a:t>8</a:t>
            </a:fld>
            <a:endParaRPr lang="en-US" smtClean="0">
              <a:solidFill>
                <a:prstClr val="black"/>
              </a:solidFill>
              <a:latin typeface="Gill Sans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362476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Gill Sans"/>
              <a:ea typeface="ＭＳ Ｐゴシック"/>
              <a:cs typeface="ＭＳ Ｐゴシック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323200-9B99-4D22-A44C-093634BCFBF6}" type="slidenum">
              <a:rPr lang="en-US" smtClean="0">
                <a:solidFill>
                  <a:prstClr val="black"/>
                </a:solidFill>
                <a:latin typeface="Gill Sans"/>
                <a:ea typeface="ＭＳ Ｐゴシック"/>
                <a:cs typeface="ＭＳ Ｐゴシック"/>
              </a:rPr>
              <a:pPr/>
              <a:t>9</a:t>
            </a:fld>
            <a:endParaRPr lang="en-US" smtClean="0">
              <a:solidFill>
                <a:prstClr val="black"/>
              </a:solidFill>
              <a:latin typeface="Gill Sans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27665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Gill Sans"/>
              <a:ea typeface="ＭＳ Ｐゴシック"/>
              <a:cs typeface="ＭＳ Ｐゴシック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323200-9B99-4D22-A44C-093634BCFBF6}" type="slidenum">
              <a:rPr lang="en-US" smtClean="0">
                <a:solidFill>
                  <a:prstClr val="black"/>
                </a:solidFill>
                <a:latin typeface="Gill Sans"/>
                <a:ea typeface="ＭＳ Ｐゴシック"/>
                <a:cs typeface="ＭＳ Ｐゴシック"/>
              </a:rPr>
              <a:pPr/>
              <a:t>10</a:t>
            </a:fld>
            <a:endParaRPr lang="en-US" smtClean="0">
              <a:solidFill>
                <a:prstClr val="black"/>
              </a:solidFill>
              <a:latin typeface="Gill Sans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7498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Black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EDFF840-9474-449C-83EF-EE307FABEFD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 descr="C:\Users\Jon\Dropbox\designschool\logo\ac4d_white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6947" y="6300216"/>
            <a:ext cx="657453" cy="32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36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56032" y="304800"/>
            <a:ext cx="8659368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>
                <a:solidFill>
                  <a:schemeClr val="tx1"/>
                </a:solidFill>
                <a:latin typeface="MetaOT-Bold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FF840-9474-449C-83EF-EE307FABEFD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4" descr="C:\Users\Jon\Dropbox\designschool\logo\ac4d_large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6032" y="6324600"/>
            <a:ext cx="658368" cy="31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74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oint 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EDFF840-9474-449C-83EF-EE307FABEFD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C:\Users\Jon\Dropbox\designschool\logo\ac4d_white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6947" y="6300216"/>
            <a:ext cx="657453" cy="32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228600" y="228600"/>
            <a:ext cx="8763000" cy="56388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lang="en-US" sz="4800" kern="1200" smtClean="0">
                <a:solidFill>
                  <a:schemeClr val="bg1"/>
                </a:solidFill>
                <a:latin typeface="MetaOT-Book" pitchFamily="50" charset="0"/>
                <a:ea typeface="+mn-ea"/>
                <a:cs typeface="+mn-cs"/>
              </a:defRPr>
            </a:lvl1pPr>
            <a:lvl2pPr marL="457200" indent="0" algn="ctr">
              <a:buNone/>
              <a:defRPr sz="4800"/>
            </a:lvl2pPr>
            <a:lvl3pPr marL="914400" indent="0" algn="ctr">
              <a:buNone/>
              <a:defRPr sz="4800"/>
            </a:lvl3pPr>
            <a:lvl4pPr marL="1371600" indent="0" algn="ctr">
              <a:buNone/>
              <a:defRPr sz="4800"/>
            </a:lvl4pPr>
            <a:lvl5pPr marL="1828800" indent="0" algn="ctr">
              <a:buNone/>
              <a:defRPr sz="4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984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2286000" y="3490977"/>
            <a:ext cx="2667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0" hangingPunct="0"/>
            <a:endParaRPr lang="en-US" sz="1200" dirty="0" smtClean="0">
              <a:solidFill>
                <a:srgbClr val="C0C0C0"/>
              </a:solidFill>
              <a:latin typeface="MetaOT-Book" pitchFamily="50" charset="0"/>
              <a:ea typeface="Arial" charset="0"/>
              <a:cs typeface="Arial" charset="0"/>
            </a:endParaRPr>
          </a:p>
          <a:p>
            <a:pPr eaLnBrk="0" hangingPunct="0"/>
            <a:r>
              <a:rPr lang="en-US" sz="1200" b="1" dirty="0" smtClean="0">
                <a:solidFill>
                  <a:prstClr val="white"/>
                </a:solidFill>
                <a:latin typeface="MetaOT-Book" pitchFamily="50" charset="0"/>
                <a:ea typeface="Arial" charset="0"/>
                <a:cs typeface="Arial" charset="0"/>
              </a:rPr>
              <a:t>Jon </a:t>
            </a:r>
            <a:r>
              <a:rPr lang="en-US" sz="1200" b="1" dirty="0" err="1" smtClean="0">
                <a:solidFill>
                  <a:prstClr val="white"/>
                </a:solidFill>
                <a:latin typeface="MetaOT-Book" pitchFamily="50" charset="0"/>
                <a:ea typeface="Arial" charset="0"/>
                <a:cs typeface="Arial" charset="0"/>
              </a:rPr>
              <a:t>Kolko</a:t>
            </a:r>
            <a:endParaRPr lang="en-US" sz="1200" b="1" dirty="0" smtClean="0">
              <a:solidFill>
                <a:prstClr val="white"/>
              </a:solidFill>
              <a:latin typeface="MetaOT-Book" pitchFamily="50" charset="0"/>
              <a:ea typeface="Arial" charset="0"/>
              <a:cs typeface="Arial" charset="0"/>
            </a:endParaRPr>
          </a:p>
          <a:p>
            <a:pPr eaLnBrk="0" hangingPunct="0"/>
            <a:r>
              <a:rPr lang="en-US" sz="1200" dirty="0" smtClean="0">
                <a:solidFill>
                  <a:prstClr val="white"/>
                </a:solidFill>
                <a:latin typeface="MetaOT-Book" pitchFamily="50" charset="0"/>
                <a:ea typeface="Arial" charset="0"/>
                <a:cs typeface="Arial" charset="0"/>
              </a:rPr>
              <a:t>Director, Austin Center for Design</a:t>
            </a:r>
          </a:p>
          <a:p>
            <a:pPr eaLnBrk="0" hangingPunct="0"/>
            <a:r>
              <a:rPr lang="en-US" sz="1200" dirty="0" smtClean="0">
                <a:solidFill>
                  <a:prstClr val="white"/>
                </a:solidFill>
                <a:latin typeface="MetaOT-Book" pitchFamily="50" charset="0"/>
                <a:ea typeface="Arial" charset="0"/>
                <a:cs typeface="Arial" charset="0"/>
              </a:rPr>
              <a:t>jkolko@ac4d.com</a:t>
            </a:r>
          </a:p>
          <a:p>
            <a:pPr eaLnBrk="0" hangingPunct="0"/>
            <a:endParaRPr lang="en-US" sz="1200" dirty="0" smtClean="0">
              <a:solidFill>
                <a:prstClr val="white"/>
              </a:solidFill>
              <a:latin typeface="MetaOT-Book" pitchFamily="50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C:\Users\Jon\Dropbox\designschool\logo\ac4d_white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90750" y="1195322"/>
            <a:ext cx="4762500" cy="229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2190750" y="4530107"/>
            <a:ext cx="47625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2286000" y="4724400"/>
            <a:ext cx="457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0" hangingPunct="0"/>
            <a:r>
              <a:rPr lang="en-US" dirty="0" smtClean="0">
                <a:solidFill>
                  <a:prstClr val="white"/>
                </a:solidFill>
                <a:latin typeface="MetaOT-Book" pitchFamily="50" charset="0"/>
                <a:ea typeface="Arial" charset="0"/>
                <a:cs typeface="Arial" charset="0"/>
              </a:rPr>
              <a:t>Download our free book, </a:t>
            </a:r>
            <a:br>
              <a:rPr lang="en-US" dirty="0" smtClean="0">
                <a:solidFill>
                  <a:prstClr val="white"/>
                </a:solidFill>
                <a:latin typeface="MetaOT-Book" pitchFamily="50" charset="0"/>
                <a:ea typeface="Arial" charset="0"/>
                <a:cs typeface="Arial" charset="0"/>
              </a:rPr>
            </a:br>
            <a:r>
              <a:rPr lang="en-US" dirty="0" smtClean="0">
                <a:solidFill>
                  <a:prstClr val="white"/>
                </a:solidFill>
                <a:latin typeface="MetaOT-Book" pitchFamily="50" charset="0"/>
                <a:ea typeface="Arial" charset="0"/>
                <a:cs typeface="Arial" charset="0"/>
              </a:rPr>
              <a:t>Wicked Problems: Problems Worth Solving, </a:t>
            </a:r>
            <a:br>
              <a:rPr lang="en-US" dirty="0" smtClean="0">
                <a:solidFill>
                  <a:prstClr val="white"/>
                </a:solidFill>
                <a:latin typeface="MetaOT-Book" pitchFamily="50" charset="0"/>
                <a:ea typeface="Arial" charset="0"/>
                <a:cs typeface="Arial" charset="0"/>
              </a:rPr>
            </a:br>
            <a:r>
              <a:rPr lang="en-US" dirty="0" smtClean="0">
                <a:solidFill>
                  <a:prstClr val="white"/>
                </a:solidFill>
                <a:latin typeface="MetaOT-Book" pitchFamily="50" charset="0"/>
                <a:ea typeface="Arial" charset="0"/>
                <a:cs typeface="Arial" charset="0"/>
              </a:rPr>
              <a:t>at http://www.wickedproblems.com</a:t>
            </a:r>
          </a:p>
        </p:txBody>
      </p:sp>
    </p:spTree>
    <p:extLst>
      <p:ext uri="{BB962C8B-B14F-4D97-AF65-F5344CB8AC3E}">
        <p14:creationId xmlns:p14="http://schemas.microsoft.com/office/powerpoint/2010/main" val="652167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ext Head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EDFF840-9474-449C-83EF-EE307FABEFD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C:\Users\Jon\Dropbox\designschool\logo\ac4d_white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6947" y="6300216"/>
            <a:ext cx="657453" cy="32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129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56032" y="304800"/>
            <a:ext cx="8659368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>
                <a:latin typeface="MetaOT-Bold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FF840-9474-449C-83EF-EE307FABEFD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4" descr="C:\Users\Jon\Dropbox\designschool\logo\ac4d_large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01"/>
          <a:stretch/>
        </p:blipFill>
        <p:spPr bwMode="auto">
          <a:xfrm>
            <a:off x="256032" y="6324600"/>
            <a:ext cx="658368" cy="31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56032" y="1447800"/>
            <a:ext cx="8659368" cy="4724400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800">
                <a:latin typeface="+mn-lt"/>
              </a:defRPr>
            </a:lvl1pPr>
            <a:lvl2pPr>
              <a:lnSpc>
                <a:spcPct val="150000"/>
              </a:lnSpc>
              <a:defRPr sz="1800">
                <a:latin typeface="+mn-lt"/>
              </a:defRPr>
            </a:lvl2pPr>
            <a:lvl3pPr>
              <a:lnSpc>
                <a:spcPct val="150000"/>
              </a:lnSpc>
              <a:defRPr sz="1800">
                <a:latin typeface="+mn-lt"/>
              </a:defRPr>
            </a:lvl3pPr>
            <a:lvl4pPr>
              <a:lnSpc>
                <a:spcPct val="150000"/>
              </a:lnSpc>
              <a:defRPr sz="1800">
                <a:latin typeface="+mn-lt"/>
              </a:defRPr>
            </a:lvl4pPr>
            <a:lvl5pPr>
              <a:lnSpc>
                <a:spcPct val="150000"/>
              </a:lnSpc>
              <a:defRPr sz="18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816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 Head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EDFF840-9474-449C-83EF-EE307FABEFD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C:\Users\Jon\Dropbox\designschool\logo\ac4d_white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6947" y="6300216"/>
            <a:ext cx="657453" cy="32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210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30" r:id="rId2"/>
    <p:sldLayoutId id="2147483728" r:id="rId3"/>
    <p:sldLayoutId id="2147483729" r:id="rId4"/>
    <p:sldLayoutId id="2147483731" r:id="rId5"/>
    <p:sldLayoutId id="2147483732" r:id="rId6"/>
    <p:sldLayoutId id="2147483733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MetaOT-Book" pitchFamily="50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MetaSerifOT-Book" pitchFamily="50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MetaSerifOT-Book" pitchFamily="50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MetaSerifOT-Book" pitchFamily="50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MetaSerifOT-Book" pitchFamily="50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MetaSerifOT-Book" pitchFamily="50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13"/>
          <a:stretch/>
        </p:blipFill>
        <p:spPr bwMode="auto">
          <a:xfrm>
            <a:off x="0" y="0"/>
            <a:ext cx="9144000" cy="536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5361563"/>
            <a:ext cx="9144000" cy="14964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306858" y="5473874"/>
            <a:ext cx="8760942" cy="133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400" kern="1200" dirty="0" smtClean="0">
                <a:solidFill>
                  <a:schemeClr val="tx1"/>
                </a:solidFill>
                <a:latin typeface="MetaSerifOT-Bold" pitchFamily="50" charset="0"/>
                <a:ea typeface="Verdana" pitchFamily="34" charset="0"/>
                <a:cs typeface="Verdana" pitchFamily="34" charset="0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400" kern="1200" dirty="0" smtClean="0">
                <a:solidFill>
                  <a:schemeClr val="tx1"/>
                </a:solidFill>
                <a:latin typeface="MetaSerifOT-Book" pitchFamily="50" charset="0"/>
                <a:ea typeface="Verdana" pitchFamily="34" charset="0"/>
                <a:cs typeface="Verdana" pitchFamily="34" charset="0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MetaSerifOT-Book" pitchFamily="50" charset="0"/>
                <a:ea typeface="Verdana" pitchFamily="34" charset="0"/>
                <a:cs typeface="Verdana" pitchFamily="34" charset="0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600" kern="1200" dirty="0" smtClean="0">
                <a:solidFill>
                  <a:schemeClr val="tx1"/>
                </a:solidFill>
                <a:latin typeface="MetaSerifOT-Book" pitchFamily="50" charset="0"/>
                <a:ea typeface="Verdana" pitchFamily="34" charset="0"/>
                <a:cs typeface="Verdana" pitchFamily="34" charset="0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200" kern="1200" dirty="0" smtClean="0">
                <a:solidFill>
                  <a:schemeClr val="tx1"/>
                </a:solidFill>
                <a:latin typeface="MetaSerifOT-Book" pitchFamily="50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>
                <a:solidFill>
                  <a:schemeClr val="bg1"/>
                </a:solidFill>
                <a:latin typeface="MetaOT-Book" pitchFamily="50" charset="0"/>
              </a:rPr>
              <a:t>Reframing</a:t>
            </a:r>
          </a:p>
          <a:p>
            <a:pPr lvl="1"/>
            <a:endParaRPr lang="en-US" sz="1200" dirty="0" smtClean="0">
              <a:solidFill>
                <a:schemeClr val="bg1"/>
              </a:solidFill>
              <a:latin typeface="MetaOT-Medium" pitchFamily="50" charset="0"/>
            </a:endParaRPr>
          </a:p>
          <a:p>
            <a:pPr lvl="1"/>
            <a:r>
              <a:rPr lang="en-US" sz="1200" dirty="0" smtClean="0">
                <a:solidFill>
                  <a:schemeClr val="bg1"/>
                </a:solidFill>
                <a:latin typeface="MetaOT-Medium" pitchFamily="50" charset="0"/>
              </a:rPr>
              <a:t>Jon </a:t>
            </a:r>
            <a:r>
              <a:rPr lang="en-US" sz="1200" dirty="0" err="1" smtClean="0">
                <a:solidFill>
                  <a:schemeClr val="bg1"/>
                </a:solidFill>
                <a:latin typeface="MetaOT-Medium" pitchFamily="50" charset="0"/>
              </a:rPr>
              <a:t>Kolko</a:t>
            </a:r>
            <a:r>
              <a:rPr lang="en-US" sz="1200" dirty="0" smtClean="0">
                <a:solidFill>
                  <a:schemeClr val="bg1"/>
                </a:solidFill>
                <a:latin typeface="MetaOT-Book" pitchFamily="50" charset="0"/>
              </a:rPr>
              <a:t/>
            </a:r>
            <a:br>
              <a:rPr lang="en-US" sz="1200" dirty="0" smtClean="0">
                <a:solidFill>
                  <a:schemeClr val="bg1"/>
                </a:solidFill>
                <a:latin typeface="MetaOT-Book" pitchFamily="50" charset="0"/>
              </a:rPr>
            </a:br>
            <a:r>
              <a:rPr lang="en-US" sz="1200" dirty="0" smtClean="0">
                <a:solidFill>
                  <a:schemeClr val="bg1"/>
                </a:solidFill>
                <a:latin typeface="MetaOT-Book" pitchFamily="50" charset="0"/>
              </a:rPr>
              <a:t>Professor, Austin Center for Design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5361563"/>
            <a:ext cx="9144000" cy="0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947" name="Picture 3" descr="C:\Users\Jon\Dropbox\designschool\logo\ac4d_whit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47"/>
          <a:stretch/>
        </p:blipFill>
        <p:spPr bwMode="auto">
          <a:xfrm>
            <a:off x="7830762" y="6019799"/>
            <a:ext cx="999779" cy="49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7228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/>
          <p:cNvPicPr>
            <a:picLocks noChangeAspect="1" noChangeArrowheads="1"/>
          </p:cNvPicPr>
          <p:nvPr/>
        </p:nvPicPr>
        <p:blipFill rotWithShape="1">
          <a:blip r:embed="rId3" cstate="screen"/>
          <a:srcRect t="25144" b="22261"/>
          <a:stretch/>
        </p:blipFill>
        <p:spPr bwMode="auto">
          <a:xfrm>
            <a:off x="6103097" y="0"/>
            <a:ext cx="3044825" cy="102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76200" y="1143000"/>
            <a:ext cx="2908300" cy="533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24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environment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044825" y="1143000"/>
            <a:ext cx="2908300" cy="533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24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perspective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159500" y="1143000"/>
            <a:ext cx="2908300" cy="533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24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embodiment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76200" y="1676400"/>
            <a:ext cx="2908300" cy="533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12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in the bathroom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044825" y="1676400"/>
            <a:ext cx="2908300" cy="533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12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consumer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159500" y="1676400"/>
            <a:ext cx="2908300" cy="533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12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object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 cstate="screen"/>
          <a:srcRect t="25144" b="22261"/>
          <a:stretch/>
        </p:blipFill>
        <p:spPr bwMode="auto">
          <a:xfrm>
            <a:off x="3058272" y="0"/>
            <a:ext cx="3044825" cy="102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3" cstate="screen"/>
          <a:srcRect t="25144" b="22261"/>
          <a:stretch/>
        </p:blipFill>
        <p:spPr bwMode="auto">
          <a:xfrm>
            <a:off x="13447" y="0"/>
            <a:ext cx="3044825" cy="102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8"/>
          <p:cNvSpPr>
            <a:spLocks noChangeArrowheads="1"/>
          </p:cNvSpPr>
          <p:nvPr/>
        </p:nvSpPr>
        <p:spPr bwMode="auto">
          <a:xfrm>
            <a:off x="3048000" y="-26894"/>
            <a:ext cx="6172200" cy="2160494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FF"/>
              </a:solidFill>
              <a:latin typeface="MetaOT-Book" pitchFamily="50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6199" y="2287587"/>
            <a:ext cx="2819401" cy="4572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1400" kern="0" dirty="0" smtClean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reframed in </a:t>
            </a:r>
            <a:r>
              <a:rPr lang="en-US" sz="14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a </a:t>
            </a:r>
            <a:r>
              <a:rPr lang="en-US" sz="1400" kern="0" dirty="0" smtClean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/>
            </a:r>
            <a:br>
              <a:rPr lang="en-US" sz="1400" kern="0" dirty="0" smtClean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</a:br>
            <a:r>
              <a:rPr lang="en-US" sz="1400" kern="0" dirty="0" smtClean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new </a:t>
            </a:r>
            <a:r>
              <a:rPr lang="en-US" sz="14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environment: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165100" y="2971800"/>
            <a:ext cx="2197100" cy="914400"/>
          </a:xfrm>
          <a:prstGeom prst="roundRect">
            <a:avLst/>
          </a:prstGeom>
          <a:solidFill>
            <a:schemeClr val="bg2">
              <a:lumMod val="95000"/>
              <a:lumOff val="5000"/>
            </a:schemeClr>
          </a:solidFill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400" dirty="0">
              <a:solidFill>
                <a:srgbClr val="FFFFFF"/>
              </a:solidFill>
              <a:latin typeface="MetaOT-Book" pitchFamily="50" charset="0"/>
              <a:ea typeface="ＭＳ Ｐゴシック" charset="-52"/>
              <a:cs typeface="ＭＳ Ｐゴシック" charset="-52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165100" y="3962400"/>
            <a:ext cx="2197100" cy="914400"/>
          </a:xfrm>
          <a:prstGeom prst="roundRect">
            <a:avLst/>
          </a:prstGeom>
          <a:solidFill>
            <a:schemeClr val="bg2">
              <a:lumMod val="95000"/>
              <a:lumOff val="5000"/>
            </a:schemeClr>
          </a:solidFill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400" dirty="0">
              <a:solidFill>
                <a:srgbClr val="FFFFFF"/>
              </a:solidFill>
              <a:latin typeface="MetaOT-Book" pitchFamily="50" charset="0"/>
              <a:ea typeface="ＭＳ Ｐゴシック" charset="-52"/>
              <a:cs typeface="ＭＳ Ｐゴシック" charset="-52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165100" y="4953000"/>
            <a:ext cx="2197100" cy="914400"/>
          </a:xfrm>
          <a:prstGeom prst="roundRect">
            <a:avLst/>
          </a:prstGeom>
          <a:solidFill>
            <a:schemeClr val="bg2">
              <a:lumMod val="95000"/>
              <a:lumOff val="5000"/>
            </a:schemeClr>
          </a:solidFill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400" dirty="0">
              <a:solidFill>
                <a:srgbClr val="FFFFFF"/>
              </a:solidFill>
              <a:latin typeface="MetaOT-Book" pitchFamily="50" charset="0"/>
              <a:ea typeface="ＭＳ Ｐゴシック" charset="-52"/>
              <a:cs typeface="ＭＳ Ｐゴシック" charset="-52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2590800" y="2287587"/>
            <a:ext cx="1968500" cy="4572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14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primary user goal: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800600" y="2287587"/>
            <a:ext cx="2813050" cy="4572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14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implications  and insights: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2646363" y="2971800"/>
            <a:ext cx="1968500" cy="914400"/>
          </a:xfrm>
          <a:prstGeom prst="roundRect">
            <a:avLst/>
          </a:prstGeom>
          <a:solidFill>
            <a:schemeClr val="bg2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400" dirty="0">
              <a:solidFill>
                <a:srgbClr val="FFFFFF"/>
              </a:solidFill>
              <a:latin typeface="MetaOT-Book" pitchFamily="50" charset="0"/>
              <a:ea typeface="ＭＳ Ｐゴシック" charset="-52"/>
              <a:cs typeface="ＭＳ Ｐゴシック" charset="-52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2646363" y="3962400"/>
            <a:ext cx="1968500" cy="914400"/>
          </a:xfrm>
          <a:prstGeom prst="roundRect">
            <a:avLst/>
          </a:prstGeom>
          <a:solidFill>
            <a:schemeClr val="bg2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400" dirty="0">
              <a:solidFill>
                <a:srgbClr val="FFFFFF"/>
              </a:solidFill>
              <a:latin typeface="MetaOT-Book" pitchFamily="50" charset="0"/>
              <a:ea typeface="ＭＳ Ｐゴシック" charset="-52"/>
              <a:cs typeface="ＭＳ Ｐゴシック" charset="-52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2646363" y="4953000"/>
            <a:ext cx="1968500" cy="914400"/>
          </a:xfrm>
          <a:prstGeom prst="roundRect">
            <a:avLst/>
          </a:prstGeom>
          <a:solidFill>
            <a:schemeClr val="bg2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400" dirty="0">
              <a:solidFill>
                <a:srgbClr val="FFFFFF"/>
              </a:solidFill>
              <a:latin typeface="MetaOT-Book" pitchFamily="50" charset="0"/>
              <a:ea typeface="ＭＳ Ｐゴシック" charset="-52"/>
              <a:cs typeface="ＭＳ Ｐゴシック" charset="-52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4889500" y="2971800"/>
            <a:ext cx="4102100" cy="914400"/>
          </a:xfrm>
          <a:prstGeom prst="roundRect">
            <a:avLst/>
          </a:prstGeom>
          <a:solidFill>
            <a:schemeClr val="bg2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400" dirty="0">
              <a:solidFill>
                <a:srgbClr val="FFFFFF"/>
              </a:solidFill>
              <a:latin typeface="MetaOT-Book" pitchFamily="50" charset="0"/>
              <a:ea typeface="ＭＳ Ｐゴシック" charset="-52"/>
              <a:cs typeface="ＭＳ Ｐゴシック" charset="-52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4889500" y="3962400"/>
            <a:ext cx="4102100" cy="914400"/>
          </a:xfrm>
          <a:prstGeom prst="roundRect">
            <a:avLst/>
          </a:prstGeom>
          <a:solidFill>
            <a:schemeClr val="bg2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400" dirty="0">
              <a:solidFill>
                <a:srgbClr val="FFFFFF"/>
              </a:solidFill>
              <a:latin typeface="MetaOT-Book" pitchFamily="50" charset="0"/>
              <a:ea typeface="ＭＳ Ｐゴシック" charset="-52"/>
              <a:cs typeface="ＭＳ Ｐゴシック" charset="-52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4889500" y="4953000"/>
            <a:ext cx="4102100" cy="914400"/>
          </a:xfrm>
          <a:prstGeom prst="roundRect">
            <a:avLst/>
          </a:prstGeom>
          <a:solidFill>
            <a:schemeClr val="bg2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400" dirty="0">
              <a:solidFill>
                <a:srgbClr val="FFFFFF"/>
              </a:solidFill>
              <a:latin typeface="MetaOT-Book" pitchFamily="50" charset="0"/>
              <a:ea typeface="ＭＳ Ｐゴシック" charset="-52"/>
              <a:cs typeface="ＭＳ Ｐゴシック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617029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/>
          <p:cNvPicPr>
            <a:picLocks noChangeAspect="1" noChangeArrowheads="1"/>
          </p:cNvPicPr>
          <p:nvPr/>
        </p:nvPicPr>
        <p:blipFill rotWithShape="1">
          <a:blip r:embed="rId3" cstate="screen"/>
          <a:srcRect t="25144" b="22261"/>
          <a:stretch/>
        </p:blipFill>
        <p:spPr bwMode="auto">
          <a:xfrm>
            <a:off x="6103097" y="0"/>
            <a:ext cx="3044825" cy="102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76200" y="1143000"/>
            <a:ext cx="2908300" cy="533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24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environment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044825" y="1143000"/>
            <a:ext cx="2908300" cy="533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24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perspective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159500" y="1143000"/>
            <a:ext cx="2908300" cy="533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24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embodiment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76200" y="1676400"/>
            <a:ext cx="2908300" cy="533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12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in the bathroom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044825" y="1676400"/>
            <a:ext cx="2908300" cy="533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12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consumer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159500" y="1676400"/>
            <a:ext cx="2908300" cy="533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12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object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 cstate="screen"/>
          <a:srcRect t="25144" b="22261"/>
          <a:stretch/>
        </p:blipFill>
        <p:spPr bwMode="auto">
          <a:xfrm>
            <a:off x="3058272" y="0"/>
            <a:ext cx="3044825" cy="102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3" cstate="screen"/>
          <a:srcRect t="25144" b="22261"/>
          <a:stretch/>
        </p:blipFill>
        <p:spPr bwMode="auto">
          <a:xfrm>
            <a:off x="13447" y="0"/>
            <a:ext cx="3044825" cy="102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8"/>
          <p:cNvSpPr>
            <a:spLocks noChangeArrowheads="1"/>
          </p:cNvSpPr>
          <p:nvPr/>
        </p:nvSpPr>
        <p:spPr bwMode="auto">
          <a:xfrm>
            <a:off x="3048000" y="-26894"/>
            <a:ext cx="6172200" cy="2160494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FF"/>
              </a:solidFill>
              <a:latin typeface="MetaOT-Book" pitchFamily="50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6199" y="2287587"/>
            <a:ext cx="2819401" cy="4572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1400" kern="0" dirty="0" smtClean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reframed in </a:t>
            </a:r>
            <a:r>
              <a:rPr lang="en-US" sz="14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a </a:t>
            </a:r>
            <a:r>
              <a:rPr lang="en-US" sz="1400" kern="0" dirty="0" smtClean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/>
            </a:r>
            <a:br>
              <a:rPr lang="en-US" sz="1400" kern="0" dirty="0" smtClean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</a:br>
            <a:r>
              <a:rPr lang="en-US" sz="1400" kern="0" dirty="0" smtClean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new </a:t>
            </a:r>
            <a:r>
              <a:rPr lang="en-US" sz="14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environment: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165100" y="2971800"/>
            <a:ext cx="2197100" cy="914400"/>
          </a:xfrm>
          <a:prstGeom prst="roundRect">
            <a:avLst/>
          </a:prstGeom>
          <a:solidFill>
            <a:schemeClr val="bg2">
              <a:lumMod val="95000"/>
              <a:lumOff val="5000"/>
            </a:schemeClr>
          </a:solidFill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1400" dirty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In the kitchen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165100" y="3962400"/>
            <a:ext cx="2197100" cy="914400"/>
          </a:xfrm>
          <a:prstGeom prst="roundRect">
            <a:avLst/>
          </a:prstGeom>
          <a:solidFill>
            <a:schemeClr val="bg2">
              <a:lumMod val="95000"/>
              <a:lumOff val="5000"/>
            </a:schemeClr>
          </a:solidFill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1400" dirty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In an airplane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165100" y="4953000"/>
            <a:ext cx="2197100" cy="914400"/>
          </a:xfrm>
          <a:prstGeom prst="roundRect">
            <a:avLst/>
          </a:prstGeom>
          <a:solidFill>
            <a:schemeClr val="bg2">
              <a:lumMod val="95000"/>
              <a:lumOff val="5000"/>
            </a:schemeClr>
          </a:solidFill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1400" dirty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At a conference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2590800" y="2287587"/>
            <a:ext cx="1968500" cy="4572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14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primary user goal: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800600" y="2287587"/>
            <a:ext cx="2813050" cy="4572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14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implications  and insights: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2646363" y="2971800"/>
            <a:ext cx="1968500" cy="914400"/>
          </a:xfrm>
          <a:prstGeom prst="roundRect">
            <a:avLst/>
          </a:prstGeom>
          <a:solidFill>
            <a:schemeClr val="bg2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400" dirty="0">
              <a:solidFill>
                <a:srgbClr val="FFFFFF"/>
              </a:solidFill>
              <a:latin typeface="MetaOT-Book" pitchFamily="50" charset="0"/>
              <a:ea typeface="ＭＳ Ｐゴシック" charset="-52"/>
              <a:cs typeface="ＭＳ Ｐゴシック" charset="-52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2646363" y="3962400"/>
            <a:ext cx="1968500" cy="914400"/>
          </a:xfrm>
          <a:prstGeom prst="roundRect">
            <a:avLst/>
          </a:prstGeom>
          <a:solidFill>
            <a:schemeClr val="bg2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400" dirty="0">
              <a:solidFill>
                <a:srgbClr val="FFFFFF"/>
              </a:solidFill>
              <a:latin typeface="MetaOT-Book" pitchFamily="50" charset="0"/>
              <a:ea typeface="ＭＳ Ｐゴシック" charset="-52"/>
              <a:cs typeface="ＭＳ Ｐゴシック" charset="-52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2646363" y="4953000"/>
            <a:ext cx="1968500" cy="914400"/>
          </a:xfrm>
          <a:prstGeom prst="roundRect">
            <a:avLst/>
          </a:prstGeom>
          <a:solidFill>
            <a:schemeClr val="bg2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400" dirty="0">
              <a:solidFill>
                <a:srgbClr val="FFFFFF"/>
              </a:solidFill>
              <a:latin typeface="MetaOT-Book" pitchFamily="50" charset="0"/>
              <a:ea typeface="ＭＳ Ｐゴシック" charset="-52"/>
              <a:cs typeface="ＭＳ Ｐゴシック" charset="-52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4889500" y="2971800"/>
            <a:ext cx="4102100" cy="914400"/>
          </a:xfrm>
          <a:prstGeom prst="roundRect">
            <a:avLst/>
          </a:prstGeom>
          <a:solidFill>
            <a:schemeClr val="bg2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400" dirty="0">
              <a:solidFill>
                <a:srgbClr val="FFFFFF"/>
              </a:solidFill>
              <a:latin typeface="MetaOT-Book" pitchFamily="50" charset="0"/>
              <a:ea typeface="ＭＳ Ｐゴシック" charset="-52"/>
              <a:cs typeface="ＭＳ Ｐゴシック" charset="-52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4889500" y="3962400"/>
            <a:ext cx="4102100" cy="914400"/>
          </a:xfrm>
          <a:prstGeom prst="roundRect">
            <a:avLst/>
          </a:prstGeom>
          <a:solidFill>
            <a:schemeClr val="bg2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400" dirty="0">
              <a:solidFill>
                <a:srgbClr val="FFFFFF"/>
              </a:solidFill>
              <a:latin typeface="MetaOT-Book" pitchFamily="50" charset="0"/>
              <a:ea typeface="ＭＳ Ｐゴシック" charset="-52"/>
              <a:cs typeface="ＭＳ Ｐゴシック" charset="-52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4889500" y="4953000"/>
            <a:ext cx="4102100" cy="914400"/>
          </a:xfrm>
          <a:prstGeom prst="roundRect">
            <a:avLst/>
          </a:prstGeom>
          <a:solidFill>
            <a:schemeClr val="bg2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400" dirty="0">
              <a:solidFill>
                <a:srgbClr val="FFFFFF"/>
              </a:solidFill>
              <a:latin typeface="MetaOT-Book" pitchFamily="50" charset="0"/>
              <a:ea typeface="ＭＳ Ｐゴシック" charset="-52"/>
              <a:cs typeface="ＭＳ Ｐゴシック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555394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/>
          <p:cNvPicPr>
            <a:picLocks noChangeAspect="1" noChangeArrowheads="1"/>
          </p:cNvPicPr>
          <p:nvPr/>
        </p:nvPicPr>
        <p:blipFill rotWithShape="1">
          <a:blip r:embed="rId3" cstate="screen"/>
          <a:srcRect t="25144" b="22261"/>
          <a:stretch/>
        </p:blipFill>
        <p:spPr bwMode="auto">
          <a:xfrm>
            <a:off x="6103097" y="0"/>
            <a:ext cx="3044825" cy="102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76200" y="1143000"/>
            <a:ext cx="2908300" cy="533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24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environment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044825" y="1143000"/>
            <a:ext cx="2908300" cy="533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24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perspective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159500" y="1143000"/>
            <a:ext cx="2908300" cy="533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24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embodiment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76200" y="1676400"/>
            <a:ext cx="2908300" cy="533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12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in the bathroom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044825" y="1676400"/>
            <a:ext cx="2908300" cy="533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12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consumer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159500" y="1676400"/>
            <a:ext cx="2908300" cy="533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12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object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 cstate="screen"/>
          <a:srcRect t="25144" b="22261"/>
          <a:stretch/>
        </p:blipFill>
        <p:spPr bwMode="auto">
          <a:xfrm>
            <a:off x="3058272" y="0"/>
            <a:ext cx="3044825" cy="102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3" cstate="screen"/>
          <a:srcRect t="25144" b="22261"/>
          <a:stretch/>
        </p:blipFill>
        <p:spPr bwMode="auto">
          <a:xfrm>
            <a:off x="13447" y="0"/>
            <a:ext cx="3044825" cy="102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8"/>
          <p:cNvSpPr>
            <a:spLocks noChangeArrowheads="1"/>
          </p:cNvSpPr>
          <p:nvPr/>
        </p:nvSpPr>
        <p:spPr bwMode="auto">
          <a:xfrm>
            <a:off x="3048000" y="-26894"/>
            <a:ext cx="6172200" cy="2160494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FF"/>
              </a:solidFill>
              <a:latin typeface="MetaOT-Book" pitchFamily="50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6199" y="2287587"/>
            <a:ext cx="2819401" cy="4572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1400" kern="0" dirty="0" smtClean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reframed in </a:t>
            </a:r>
            <a:r>
              <a:rPr lang="en-US" sz="14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a </a:t>
            </a:r>
            <a:r>
              <a:rPr lang="en-US" sz="1400" kern="0" dirty="0" smtClean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/>
            </a:r>
            <a:br>
              <a:rPr lang="en-US" sz="1400" kern="0" dirty="0" smtClean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</a:br>
            <a:r>
              <a:rPr lang="en-US" sz="1400" kern="0" dirty="0" smtClean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new </a:t>
            </a:r>
            <a:r>
              <a:rPr lang="en-US" sz="14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environment: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165100" y="2971800"/>
            <a:ext cx="2197100" cy="914400"/>
          </a:xfrm>
          <a:prstGeom prst="roundRect">
            <a:avLst/>
          </a:prstGeom>
          <a:solidFill>
            <a:schemeClr val="bg2">
              <a:lumMod val="95000"/>
              <a:lumOff val="5000"/>
            </a:schemeClr>
          </a:solidFill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1400" dirty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In the kitchen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165100" y="3962400"/>
            <a:ext cx="2197100" cy="914400"/>
          </a:xfrm>
          <a:prstGeom prst="roundRect">
            <a:avLst/>
          </a:prstGeom>
          <a:solidFill>
            <a:schemeClr val="bg2">
              <a:lumMod val="95000"/>
              <a:lumOff val="5000"/>
            </a:schemeClr>
          </a:solidFill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1400" dirty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In an airplane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165100" y="4953000"/>
            <a:ext cx="2197100" cy="914400"/>
          </a:xfrm>
          <a:prstGeom prst="roundRect">
            <a:avLst/>
          </a:prstGeom>
          <a:solidFill>
            <a:schemeClr val="bg2">
              <a:lumMod val="95000"/>
              <a:lumOff val="5000"/>
            </a:schemeClr>
          </a:solidFill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1400" dirty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At a conference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2590800" y="2287587"/>
            <a:ext cx="1968500" cy="4572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14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primary user goal: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800600" y="2287587"/>
            <a:ext cx="2813050" cy="4572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14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implications  and insights: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2646363" y="2971800"/>
            <a:ext cx="1968500" cy="914400"/>
          </a:xfrm>
          <a:prstGeom prst="roundRect">
            <a:avLst/>
          </a:prstGeom>
          <a:solidFill>
            <a:schemeClr val="bg2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1400" dirty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Remove food</a:t>
            </a:r>
          </a:p>
        </p:txBody>
      </p:sp>
      <p:sp>
        <p:nvSpPr>
          <p:cNvPr id="27" name="Rounded Rectangle 26"/>
          <p:cNvSpPr/>
          <p:nvPr/>
        </p:nvSpPr>
        <p:spPr bwMode="auto">
          <a:xfrm>
            <a:off x="2646363" y="3962400"/>
            <a:ext cx="1968500" cy="914400"/>
          </a:xfrm>
          <a:prstGeom prst="roundRect">
            <a:avLst/>
          </a:prstGeom>
          <a:solidFill>
            <a:schemeClr val="bg2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1400" dirty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Remove smells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2646363" y="4953000"/>
            <a:ext cx="1968500" cy="914400"/>
          </a:xfrm>
          <a:prstGeom prst="roundRect">
            <a:avLst/>
          </a:prstGeom>
          <a:solidFill>
            <a:schemeClr val="bg2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1400" dirty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Remove lettuce before </a:t>
            </a:r>
            <a:br>
              <a:rPr lang="en-US" sz="1400" dirty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</a:br>
            <a:r>
              <a:rPr lang="en-US" sz="1400" dirty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giving a talk</a:t>
            </a:r>
          </a:p>
        </p:txBody>
      </p:sp>
      <p:sp>
        <p:nvSpPr>
          <p:cNvPr id="29" name="Rounded Rectangle 28"/>
          <p:cNvSpPr/>
          <p:nvPr/>
        </p:nvSpPr>
        <p:spPr bwMode="auto">
          <a:xfrm>
            <a:off x="4889500" y="2971800"/>
            <a:ext cx="4102100" cy="914400"/>
          </a:xfrm>
          <a:prstGeom prst="roundRect">
            <a:avLst/>
          </a:prstGeom>
          <a:solidFill>
            <a:schemeClr val="bg2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1400" dirty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Teeth cleaning should allow for a way to quickly </a:t>
            </a:r>
            <a:r>
              <a:rPr lang="en-US" sz="1400" dirty="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/>
            </a:r>
            <a:br>
              <a:rPr lang="en-US" sz="1400" dirty="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</a:br>
            <a:r>
              <a:rPr lang="en-US" sz="1400" dirty="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get </a:t>
            </a:r>
            <a:r>
              <a:rPr lang="en-US" sz="1400" dirty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pieces </a:t>
            </a:r>
            <a:r>
              <a:rPr lang="en-US" sz="1400" dirty="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out </a:t>
            </a:r>
            <a:r>
              <a:rPr lang="en-US" sz="1400" dirty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of </a:t>
            </a:r>
            <a:r>
              <a:rPr lang="en-US" sz="1400" dirty="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hard </a:t>
            </a:r>
            <a:r>
              <a:rPr lang="en-US" sz="1400" dirty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to reach places, and </a:t>
            </a:r>
            <a:r>
              <a:rPr lang="en-US" sz="1400" dirty="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/>
            </a:r>
            <a:br>
              <a:rPr lang="en-US" sz="1400" dirty="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</a:br>
            <a:r>
              <a:rPr lang="en-US" sz="1400" dirty="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shouldn’t </a:t>
            </a:r>
            <a:r>
              <a:rPr lang="en-US" sz="1400" dirty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require a mirror</a:t>
            </a:r>
          </a:p>
        </p:txBody>
      </p:sp>
      <p:sp>
        <p:nvSpPr>
          <p:cNvPr id="30" name="Rounded Rectangle 29"/>
          <p:cNvSpPr/>
          <p:nvPr/>
        </p:nvSpPr>
        <p:spPr bwMode="auto">
          <a:xfrm>
            <a:off x="4889500" y="3962400"/>
            <a:ext cx="4102100" cy="914400"/>
          </a:xfrm>
          <a:prstGeom prst="roundRect">
            <a:avLst/>
          </a:prstGeom>
          <a:solidFill>
            <a:schemeClr val="bg2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1400" dirty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Provide a way to quickly and nonchalantly </a:t>
            </a:r>
            <a:r>
              <a:rPr lang="en-US" sz="1400" dirty="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/>
            </a:r>
            <a:br>
              <a:rPr lang="en-US" sz="1400" dirty="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</a:br>
            <a:r>
              <a:rPr lang="en-US" sz="1400" dirty="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freshen </a:t>
            </a:r>
            <a:r>
              <a:rPr lang="en-US" sz="1400" dirty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breath in </a:t>
            </a:r>
            <a:r>
              <a:rPr lang="en-US" sz="1400" dirty="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close </a:t>
            </a:r>
            <a:r>
              <a:rPr lang="en-US" sz="1400" dirty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quarters and without </a:t>
            </a:r>
            <a:r>
              <a:rPr lang="en-US" sz="1400" dirty="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/>
            </a:r>
            <a:br>
              <a:rPr lang="en-US" sz="1400" dirty="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</a:br>
            <a:r>
              <a:rPr lang="en-US" sz="1400" dirty="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being </a:t>
            </a:r>
            <a:r>
              <a:rPr lang="en-US" sz="1400" dirty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offensive to other passengers</a:t>
            </a:r>
          </a:p>
        </p:txBody>
      </p:sp>
      <p:sp>
        <p:nvSpPr>
          <p:cNvPr id="31" name="Rounded Rectangle 30"/>
          <p:cNvSpPr/>
          <p:nvPr/>
        </p:nvSpPr>
        <p:spPr bwMode="auto">
          <a:xfrm>
            <a:off x="4889500" y="4953000"/>
            <a:ext cx="4102100" cy="914400"/>
          </a:xfrm>
          <a:prstGeom prst="roundRect">
            <a:avLst/>
          </a:prstGeom>
          <a:solidFill>
            <a:schemeClr val="bg2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1400" dirty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Teeth cleaning should include some form of </a:t>
            </a:r>
            <a:r>
              <a:rPr lang="en-US" sz="1400" dirty="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/>
            </a:r>
            <a:br>
              <a:rPr lang="en-US" sz="1400" dirty="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</a:br>
            <a:r>
              <a:rPr lang="en-US" sz="1400" dirty="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sharp </a:t>
            </a:r>
            <a:r>
              <a:rPr lang="en-US" sz="1400" dirty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picking </a:t>
            </a:r>
            <a:r>
              <a:rPr lang="en-US" sz="1400" dirty="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object</a:t>
            </a:r>
            <a:r>
              <a:rPr lang="en-US" sz="1400" dirty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, </a:t>
            </a:r>
            <a:r>
              <a:rPr lang="en-US" sz="1400" dirty="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 and </a:t>
            </a:r>
            <a:r>
              <a:rPr lang="en-US" sz="1400" dirty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should clearly indicate </a:t>
            </a:r>
            <a:r>
              <a:rPr lang="en-US" sz="1400" dirty="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/>
            </a:r>
            <a:br>
              <a:rPr lang="en-US" sz="1400" dirty="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</a:br>
            <a:r>
              <a:rPr lang="en-US" sz="1400" dirty="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when </a:t>
            </a:r>
            <a:r>
              <a:rPr lang="en-US" sz="1400" dirty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you missed a chunk</a:t>
            </a:r>
          </a:p>
        </p:txBody>
      </p:sp>
    </p:spTree>
    <p:extLst>
      <p:ext uri="{BB962C8B-B14F-4D97-AF65-F5344CB8AC3E}">
        <p14:creationId xmlns:p14="http://schemas.microsoft.com/office/powerpoint/2010/main" val="5813412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/>
          <p:cNvPicPr>
            <a:picLocks noChangeAspect="1" noChangeArrowheads="1"/>
          </p:cNvPicPr>
          <p:nvPr/>
        </p:nvPicPr>
        <p:blipFill rotWithShape="1">
          <a:blip r:embed="rId3" cstate="screen"/>
          <a:srcRect t="25144" b="22261"/>
          <a:stretch/>
        </p:blipFill>
        <p:spPr bwMode="auto">
          <a:xfrm>
            <a:off x="6103097" y="0"/>
            <a:ext cx="3044825" cy="102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76200" y="1143000"/>
            <a:ext cx="2908300" cy="533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24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environment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044825" y="1143000"/>
            <a:ext cx="2908300" cy="533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24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perspective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159500" y="1143000"/>
            <a:ext cx="2908300" cy="533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24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embodiment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76200" y="1676400"/>
            <a:ext cx="2908300" cy="533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12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in the bathroom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044825" y="1676400"/>
            <a:ext cx="2908300" cy="533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12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consumer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159500" y="1676400"/>
            <a:ext cx="2908300" cy="533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12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object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 cstate="screen"/>
          <a:srcRect t="25144" b="22261"/>
          <a:stretch/>
        </p:blipFill>
        <p:spPr bwMode="auto">
          <a:xfrm>
            <a:off x="3058272" y="0"/>
            <a:ext cx="3044825" cy="102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3" cstate="screen"/>
          <a:srcRect t="25144" b="22261"/>
          <a:stretch/>
        </p:blipFill>
        <p:spPr bwMode="auto">
          <a:xfrm>
            <a:off x="13447" y="0"/>
            <a:ext cx="3044825" cy="102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8"/>
          <p:cNvSpPr>
            <a:spLocks noChangeArrowheads="1"/>
          </p:cNvSpPr>
          <p:nvPr/>
        </p:nvSpPr>
        <p:spPr bwMode="auto">
          <a:xfrm>
            <a:off x="6118412" y="-26894"/>
            <a:ext cx="3101788" cy="2160494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FF"/>
              </a:solidFill>
              <a:latin typeface="MetaOT-Book" pitchFamily="50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6199" y="2287587"/>
            <a:ext cx="2819401" cy="4572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1400" kern="0" dirty="0" smtClean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reframed from a</a:t>
            </a:r>
            <a:br>
              <a:rPr lang="en-US" sz="1400" kern="0" dirty="0" smtClean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</a:br>
            <a:r>
              <a:rPr lang="en-US" sz="1400" kern="0" dirty="0" smtClean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new perspective:</a:t>
            </a:r>
            <a:endParaRPr lang="en-US" sz="1400" kern="0" dirty="0">
              <a:solidFill>
                <a:srgbClr val="FFFFFF"/>
              </a:solidFill>
              <a:latin typeface="MetaOT-Book" pitchFamily="50" charset="0"/>
              <a:cs typeface="ＭＳ Ｐゴシック" pitchFamily="16" charset="-128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165100" y="2971800"/>
            <a:ext cx="2197100" cy="914400"/>
          </a:xfrm>
          <a:prstGeom prst="roundRect">
            <a:avLst/>
          </a:prstGeom>
          <a:solidFill>
            <a:schemeClr val="bg2">
              <a:lumMod val="95000"/>
              <a:lumOff val="5000"/>
            </a:schemeClr>
          </a:solidFill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400" dirty="0">
              <a:solidFill>
                <a:srgbClr val="FFFFFF"/>
              </a:solidFill>
              <a:latin typeface="MetaOT-Book" pitchFamily="50" charset="0"/>
              <a:ea typeface="ＭＳ Ｐゴシック" charset="-52"/>
              <a:cs typeface="ＭＳ Ｐゴシック" charset="-52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165100" y="3962400"/>
            <a:ext cx="2197100" cy="914400"/>
          </a:xfrm>
          <a:prstGeom prst="roundRect">
            <a:avLst/>
          </a:prstGeom>
          <a:solidFill>
            <a:schemeClr val="bg2">
              <a:lumMod val="95000"/>
              <a:lumOff val="5000"/>
            </a:schemeClr>
          </a:solidFill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400" dirty="0">
              <a:solidFill>
                <a:srgbClr val="FFFFFF"/>
              </a:solidFill>
              <a:latin typeface="MetaOT-Book" pitchFamily="50" charset="0"/>
              <a:ea typeface="ＭＳ Ｐゴシック" charset="-52"/>
              <a:cs typeface="ＭＳ Ｐゴシック" charset="-52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165100" y="4953000"/>
            <a:ext cx="2197100" cy="914400"/>
          </a:xfrm>
          <a:prstGeom prst="roundRect">
            <a:avLst/>
          </a:prstGeom>
          <a:solidFill>
            <a:schemeClr val="bg2">
              <a:lumMod val="95000"/>
              <a:lumOff val="5000"/>
            </a:schemeClr>
          </a:solidFill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400" dirty="0">
              <a:solidFill>
                <a:srgbClr val="FFFFFF"/>
              </a:solidFill>
              <a:latin typeface="MetaOT-Book" pitchFamily="50" charset="0"/>
              <a:ea typeface="ＭＳ Ｐゴシック" charset="-52"/>
              <a:cs typeface="ＭＳ Ｐゴシック" charset="-52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2590800" y="2287587"/>
            <a:ext cx="1968500" cy="4572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14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primary user goal: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800600" y="2287587"/>
            <a:ext cx="2813050" cy="4572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14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implications  and insights: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2646363" y="2971800"/>
            <a:ext cx="1968500" cy="914400"/>
          </a:xfrm>
          <a:prstGeom prst="roundRect">
            <a:avLst/>
          </a:prstGeom>
          <a:solidFill>
            <a:schemeClr val="bg2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400" dirty="0">
              <a:solidFill>
                <a:srgbClr val="FFFFFF"/>
              </a:solidFill>
              <a:latin typeface="MetaOT-Book" pitchFamily="50" charset="0"/>
              <a:ea typeface="ＭＳ Ｐゴシック" charset="-52"/>
              <a:cs typeface="ＭＳ Ｐゴシック" charset="-52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2646363" y="3962400"/>
            <a:ext cx="1968500" cy="914400"/>
          </a:xfrm>
          <a:prstGeom prst="roundRect">
            <a:avLst/>
          </a:prstGeom>
          <a:solidFill>
            <a:schemeClr val="bg2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400" dirty="0">
              <a:solidFill>
                <a:srgbClr val="FFFFFF"/>
              </a:solidFill>
              <a:latin typeface="MetaOT-Book" pitchFamily="50" charset="0"/>
              <a:ea typeface="ＭＳ Ｐゴシック" charset="-52"/>
              <a:cs typeface="ＭＳ Ｐゴシック" charset="-52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2646363" y="4953000"/>
            <a:ext cx="1968500" cy="914400"/>
          </a:xfrm>
          <a:prstGeom prst="roundRect">
            <a:avLst/>
          </a:prstGeom>
          <a:solidFill>
            <a:schemeClr val="bg2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400" dirty="0">
              <a:solidFill>
                <a:srgbClr val="FFFFFF"/>
              </a:solidFill>
              <a:latin typeface="MetaOT-Book" pitchFamily="50" charset="0"/>
              <a:ea typeface="ＭＳ Ｐゴシック" charset="-52"/>
              <a:cs typeface="ＭＳ Ｐゴシック" charset="-52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4889500" y="2971800"/>
            <a:ext cx="4102100" cy="914400"/>
          </a:xfrm>
          <a:prstGeom prst="roundRect">
            <a:avLst/>
          </a:prstGeom>
          <a:solidFill>
            <a:schemeClr val="bg2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400" dirty="0">
              <a:solidFill>
                <a:srgbClr val="FFFFFF"/>
              </a:solidFill>
              <a:latin typeface="MetaOT-Book" pitchFamily="50" charset="0"/>
              <a:ea typeface="ＭＳ Ｐゴシック" charset="-52"/>
              <a:cs typeface="ＭＳ Ｐゴシック" charset="-52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4889500" y="3962400"/>
            <a:ext cx="4102100" cy="914400"/>
          </a:xfrm>
          <a:prstGeom prst="roundRect">
            <a:avLst/>
          </a:prstGeom>
          <a:solidFill>
            <a:schemeClr val="bg2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400" dirty="0">
              <a:solidFill>
                <a:srgbClr val="FFFFFF"/>
              </a:solidFill>
              <a:latin typeface="MetaOT-Book" pitchFamily="50" charset="0"/>
              <a:ea typeface="ＭＳ Ｐゴシック" charset="-52"/>
              <a:cs typeface="ＭＳ Ｐゴシック" charset="-52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4889500" y="4953000"/>
            <a:ext cx="4102100" cy="914400"/>
          </a:xfrm>
          <a:prstGeom prst="roundRect">
            <a:avLst/>
          </a:prstGeom>
          <a:solidFill>
            <a:schemeClr val="bg2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400" dirty="0">
              <a:solidFill>
                <a:srgbClr val="FFFFFF"/>
              </a:solidFill>
              <a:latin typeface="MetaOT-Book" pitchFamily="50" charset="0"/>
              <a:ea typeface="ＭＳ Ｐゴシック" charset="-52"/>
              <a:cs typeface="ＭＳ Ｐゴシック" charset="-52"/>
            </a:endParaRPr>
          </a:p>
        </p:txBody>
      </p:sp>
      <p:sp>
        <p:nvSpPr>
          <p:cNvPr id="33" name="Rectangle 28"/>
          <p:cNvSpPr>
            <a:spLocks noChangeArrowheads="1"/>
          </p:cNvSpPr>
          <p:nvPr/>
        </p:nvSpPr>
        <p:spPr bwMode="auto">
          <a:xfrm>
            <a:off x="-69103" y="-97025"/>
            <a:ext cx="3127375" cy="2160494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FF"/>
              </a:solidFill>
              <a:latin typeface="MetaOT-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1132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/>
          <p:cNvPicPr>
            <a:picLocks noChangeAspect="1" noChangeArrowheads="1"/>
          </p:cNvPicPr>
          <p:nvPr/>
        </p:nvPicPr>
        <p:blipFill rotWithShape="1">
          <a:blip r:embed="rId3" cstate="screen"/>
          <a:srcRect t="25144" b="22261"/>
          <a:stretch/>
        </p:blipFill>
        <p:spPr bwMode="auto">
          <a:xfrm>
            <a:off x="6103097" y="0"/>
            <a:ext cx="3044825" cy="102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76200" y="1143000"/>
            <a:ext cx="2908300" cy="533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24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environment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044825" y="1143000"/>
            <a:ext cx="2908300" cy="533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24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perspective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159500" y="1143000"/>
            <a:ext cx="2908300" cy="533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24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embodiment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76200" y="1676400"/>
            <a:ext cx="2908300" cy="533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12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in the bathroom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044825" y="1676400"/>
            <a:ext cx="2908300" cy="533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12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consumer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159500" y="1676400"/>
            <a:ext cx="2908300" cy="533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12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object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 cstate="screen"/>
          <a:srcRect t="25144" b="22261"/>
          <a:stretch/>
        </p:blipFill>
        <p:spPr bwMode="auto">
          <a:xfrm>
            <a:off x="3058272" y="0"/>
            <a:ext cx="3044825" cy="102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3" cstate="screen"/>
          <a:srcRect t="25144" b="22261"/>
          <a:stretch/>
        </p:blipFill>
        <p:spPr bwMode="auto">
          <a:xfrm>
            <a:off x="13447" y="0"/>
            <a:ext cx="3044825" cy="102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8"/>
          <p:cNvSpPr>
            <a:spLocks noChangeArrowheads="1"/>
          </p:cNvSpPr>
          <p:nvPr/>
        </p:nvSpPr>
        <p:spPr bwMode="auto">
          <a:xfrm>
            <a:off x="6118412" y="-26894"/>
            <a:ext cx="3101788" cy="2160494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FF"/>
              </a:solidFill>
              <a:latin typeface="MetaOT-Book" pitchFamily="50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6199" y="2287587"/>
            <a:ext cx="2819401" cy="4572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1400" kern="0" dirty="0" smtClean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reframed from a</a:t>
            </a:r>
            <a:br>
              <a:rPr lang="en-US" sz="1400" kern="0" dirty="0" smtClean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</a:br>
            <a:r>
              <a:rPr lang="en-US" sz="1400" kern="0" dirty="0" smtClean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new perspective:</a:t>
            </a:r>
            <a:endParaRPr lang="en-US" sz="1400" kern="0" dirty="0">
              <a:solidFill>
                <a:srgbClr val="FFFFFF"/>
              </a:solidFill>
              <a:latin typeface="MetaOT-Book" pitchFamily="50" charset="0"/>
              <a:cs typeface="ＭＳ Ｐゴシック" pitchFamily="16" charset="-128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165100" y="2971800"/>
            <a:ext cx="2197100" cy="914400"/>
          </a:xfrm>
          <a:prstGeom prst="roundRect">
            <a:avLst/>
          </a:prstGeom>
          <a:solidFill>
            <a:schemeClr val="bg2">
              <a:lumMod val="95000"/>
              <a:lumOff val="5000"/>
            </a:schemeClr>
          </a:solidFill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1400" dirty="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dentist</a:t>
            </a:r>
            <a:endParaRPr lang="en-US" sz="1400" dirty="0">
              <a:solidFill>
                <a:srgbClr val="FFFFFF"/>
              </a:solidFill>
              <a:latin typeface="MetaOT-Book" pitchFamily="50" charset="0"/>
              <a:ea typeface="ＭＳ Ｐゴシック" charset="-52"/>
              <a:cs typeface="ＭＳ Ｐゴシック" charset="-52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165100" y="3962400"/>
            <a:ext cx="2197100" cy="914400"/>
          </a:xfrm>
          <a:prstGeom prst="roundRect">
            <a:avLst/>
          </a:prstGeom>
          <a:solidFill>
            <a:schemeClr val="bg2">
              <a:lumMod val="95000"/>
              <a:lumOff val="5000"/>
            </a:schemeClr>
          </a:solidFill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1400" dirty="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hotel housekeeper</a:t>
            </a:r>
            <a:endParaRPr lang="en-US" sz="1400" dirty="0">
              <a:solidFill>
                <a:srgbClr val="FFFFFF"/>
              </a:solidFill>
              <a:latin typeface="MetaOT-Book" pitchFamily="50" charset="0"/>
              <a:ea typeface="ＭＳ Ｐゴシック" charset="-52"/>
              <a:cs typeface="ＭＳ Ｐゴシック" charset="-52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165100" y="4953000"/>
            <a:ext cx="2197100" cy="914400"/>
          </a:xfrm>
          <a:prstGeom prst="roundRect">
            <a:avLst/>
          </a:prstGeom>
          <a:solidFill>
            <a:schemeClr val="bg2">
              <a:lumMod val="95000"/>
              <a:lumOff val="5000"/>
            </a:schemeClr>
          </a:solidFill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1400" dirty="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Blind date</a:t>
            </a:r>
            <a:endParaRPr lang="en-US" sz="1400" dirty="0">
              <a:solidFill>
                <a:srgbClr val="FFFFFF"/>
              </a:solidFill>
              <a:latin typeface="MetaOT-Book" pitchFamily="50" charset="0"/>
              <a:ea typeface="ＭＳ Ｐゴシック" charset="-52"/>
              <a:cs typeface="ＭＳ Ｐゴシック" charset="-52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2590800" y="2287587"/>
            <a:ext cx="1968500" cy="4572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14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primary user goal: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800600" y="2287587"/>
            <a:ext cx="2813050" cy="4572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14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implications  and insights: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2646363" y="2971800"/>
            <a:ext cx="1968500" cy="914400"/>
          </a:xfrm>
          <a:prstGeom prst="roundRect">
            <a:avLst/>
          </a:prstGeom>
          <a:solidFill>
            <a:schemeClr val="bg2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400" dirty="0">
              <a:solidFill>
                <a:srgbClr val="FFFFFF"/>
              </a:solidFill>
              <a:latin typeface="MetaOT-Book" pitchFamily="50" charset="0"/>
              <a:ea typeface="ＭＳ Ｐゴシック" charset="-52"/>
              <a:cs typeface="ＭＳ Ｐゴシック" charset="-52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2646363" y="3962400"/>
            <a:ext cx="1968500" cy="914400"/>
          </a:xfrm>
          <a:prstGeom prst="roundRect">
            <a:avLst/>
          </a:prstGeom>
          <a:solidFill>
            <a:schemeClr val="bg2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400" dirty="0">
              <a:solidFill>
                <a:srgbClr val="FFFFFF"/>
              </a:solidFill>
              <a:latin typeface="MetaOT-Book" pitchFamily="50" charset="0"/>
              <a:ea typeface="ＭＳ Ｐゴシック" charset="-52"/>
              <a:cs typeface="ＭＳ Ｐゴシック" charset="-52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2646363" y="4953000"/>
            <a:ext cx="1968500" cy="914400"/>
          </a:xfrm>
          <a:prstGeom prst="roundRect">
            <a:avLst/>
          </a:prstGeom>
          <a:solidFill>
            <a:schemeClr val="bg2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400" dirty="0">
              <a:solidFill>
                <a:srgbClr val="FFFFFF"/>
              </a:solidFill>
              <a:latin typeface="MetaOT-Book" pitchFamily="50" charset="0"/>
              <a:ea typeface="ＭＳ Ｐゴシック" charset="-52"/>
              <a:cs typeface="ＭＳ Ｐゴシック" charset="-52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4889500" y="2971800"/>
            <a:ext cx="4102100" cy="914400"/>
          </a:xfrm>
          <a:prstGeom prst="roundRect">
            <a:avLst/>
          </a:prstGeom>
          <a:solidFill>
            <a:schemeClr val="bg2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400" dirty="0">
              <a:solidFill>
                <a:srgbClr val="FFFFFF"/>
              </a:solidFill>
              <a:latin typeface="MetaOT-Book" pitchFamily="50" charset="0"/>
              <a:ea typeface="ＭＳ Ｐゴシック" charset="-52"/>
              <a:cs typeface="ＭＳ Ｐゴシック" charset="-52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4889500" y="3962400"/>
            <a:ext cx="4102100" cy="914400"/>
          </a:xfrm>
          <a:prstGeom prst="roundRect">
            <a:avLst/>
          </a:prstGeom>
          <a:solidFill>
            <a:schemeClr val="bg2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400" dirty="0">
              <a:solidFill>
                <a:srgbClr val="FFFFFF"/>
              </a:solidFill>
              <a:latin typeface="MetaOT-Book" pitchFamily="50" charset="0"/>
              <a:ea typeface="ＭＳ Ｐゴシック" charset="-52"/>
              <a:cs typeface="ＭＳ Ｐゴシック" charset="-52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4889500" y="4953000"/>
            <a:ext cx="4102100" cy="914400"/>
          </a:xfrm>
          <a:prstGeom prst="roundRect">
            <a:avLst/>
          </a:prstGeom>
          <a:solidFill>
            <a:schemeClr val="bg2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400" dirty="0">
              <a:solidFill>
                <a:srgbClr val="FFFFFF"/>
              </a:solidFill>
              <a:latin typeface="MetaOT-Book" pitchFamily="50" charset="0"/>
              <a:ea typeface="ＭＳ Ｐゴシック" charset="-52"/>
              <a:cs typeface="ＭＳ Ｐゴシック" charset="-52"/>
            </a:endParaRPr>
          </a:p>
        </p:txBody>
      </p:sp>
      <p:sp>
        <p:nvSpPr>
          <p:cNvPr id="33" name="Rectangle 28"/>
          <p:cNvSpPr>
            <a:spLocks noChangeArrowheads="1"/>
          </p:cNvSpPr>
          <p:nvPr/>
        </p:nvSpPr>
        <p:spPr bwMode="auto">
          <a:xfrm>
            <a:off x="-69103" y="-97025"/>
            <a:ext cx="3127375" cy="2160494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FF"/>
              </a:solidFill>
              <a:latin typeface="MetaOT-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0096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/>
          <p:cNvPicPr>
            <a:picLocks noChangeAspect="1" noChangeArrowheads="1"/>
          </p:cNvPicPr>
          <p:nvPr/>
        </p:nvPicPr>
        <p:blipFill rotWithShape="1">
          <a:blip r:embed="rId3" cstate="screen"/>
          <a:srcRect t="25144" b="22261"/>
          <a:stretch/>
        </p:blipFill>
        <p:spPr bwMode="auto">
          <a:xfrm>
            <a:off x="6103097" y="0"/>
            <a:ext cx="3044825" cy="102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76200" y="1143000"/>
            <a:ext cx="2908300" cy="533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24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environment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044825" y="1143000"/>
            <a:ext cx="2908300" cy="533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24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perspective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159500" y="1143000"/>
            <a:ext cx="2908300" cy="533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24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embodiment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76200" y="1676400"/>
            <a:ext cx="2908300" cy="533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12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in the bathroom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044825" y="1676400"/>
            <a:ext cx="2908300" cy="533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12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consumer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159500" y="1676400"/>
            <a:ext cx="2908300" cy="533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12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object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 cstate="screen"/>
          <a:srcRect t="25144" b="22261"/>
          <a:stretch/>
        </p:blipFill>
        <p:spPr bwMode="auto">
          <a:xfrm>
            <a:off x="3058272" y="0"/>
            <a:ext cx="3044825" cy="102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3" cstate="screen"/>
          <a:srcRect t="25144" b="22261"/>
          <a:stretch/>
        </p:blipFill>
        <p:spPr bwMode="auto">
          <a:xfrm>
            <a:off x="13447" y="0"/>
            <a:ext cx="3044825" cy="102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8"/>
          <p:cNvSpPr>
            <a:spLocks noChangeArrowheads="1"/>
          </p:cNvSpPr>
          <p:nvPr/>
        </p:nvSpPr>
        <p:spPr bwMode="auto">
          <a:xfrm>
            <a:off x="6118412" y="-26894"/>
            <a:ext cx="3101788" cy="2160494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FF"/>
              </a:solidFill>
              <a:latin typeface="MetaOT-Book" pitchFamily="50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6199" y="2287587"/>
            <a:ext cx="2819401" cy="4572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1400" kern="0" dirty="0" smtClean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reframed from a</a:t>
            </a:r>
            <a:br>
              <a:rPr lang="en-US" sz="1400" kern="0" dirty="0" smtClean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</a:br>
            <a:r>
              <a:rPr lang="en-US" sz="1400" kern="0" dirty="0" smtClean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new perspective:</a:t>
            </a:r>
            <a:endParaRPr lang="en-US" sz="1400" kern="0" dirty="0">
              <a:solidFill>
                <a:srgbClr val="FFFFFF"/>
              </a:solidFill>
              <a:latin typeface="MetaOT-Book" pitchFamily="50" charset="0"/>
              <a:cs typeface="ＭＳ Ｐゴシック" pitchFamily="16" charset="-128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165100" y="2971800"/>
            <a:ext cx="2197100" cy="914400"/>
          </a:xfrm>
          <a:prstGeom prst="roundRect">
            <a:avLst/>
          </a:prstGeom>
          <a:solidFill>
            <a:schemeClr val="bg2">
              <a:lumMod val="95000"/>
              <a:lumOff val="5000"/>
            </a:schemeClr>
          </a:solidFill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1400" dirty="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dentist</a:t>
            </a:r>
            <a:endParaRPr lang="en-US" sz="1400" dirty="0">
              <a:solidFill>
                <a:srgbClr val="FFFFFF"/>
              </a:solidFill>
              <a:latin typeface="MetaOT-Book" pitchFamily="50" charset="0"/>
              <a:ea typeface="ＭＳ Ｐゴシック" charset="-52"/>
              <a:cs typeface="ＭＳ Ｐゴシック" charset="-52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165100" y="3962400"/>
            <a:ext cx="2197100" cy="914400"/>
          </a:xfrm>
          <a:prstGeom prst="roundRect">
            <a:avLst/>
          </a:prstGeom>
          <a:solidFill>
            <a:schemeClr val="bg2">
              <a:lumMod val="95000"/>
              <a:lumOff val="5000"/>
            </a:schemeClr>
          </a:solidFill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1400" dirty="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hotel housekeeper</a:t>
            </a:r>
            <a:endParaRPr lang="en-US" sz="1400" dirty="0">
              <a:solidFill>
                <a:srgbClr val="FFFFFF"/>
              </a:solidFill>
              <a:latin typeface="MetaOT-Book" pitchFamily="50" charset="0"/>
              <a:ea typeface="ＭＳ Ｐゴシック" charset="-52"/>
              <a:cs typeface="ＭＳ Ｐゴシック" charset="-52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165100" y="4953000"/>
            <a:ext cx="2197100" cy="914400"/>
          </a:xfrm>
          <a:prstGeom prst="roundRect">
            <a:avLst/>
          </a:prstGeom>
          <a:solidFill>
            <a:schemeClr val="bg2">
              <a:lumMod val="95000"/>
              <a:lumOff val="5000"/>
            </a:schemeClr>
          </a:solidFill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1400" dirty="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Blind date</a:t>
            </a:r>
            <a:endParaRPr lang="en-US" sz="1400" dirty="0">
              <a:solidFill>
                <a:srgbClr val="FFFFFF"/>
              </a:solidFill>
              <a:latin typeface="MetaOT-Book" pitchFamily="50" charset="0"/>
              <a:ea typeface="ＭＳ Ｐゴシック" charset="-52"/>
              <a:cs typeface="ＭＳ Ｐゴシック" charset="-52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2590800" y="2287587"/>
            <a:ext cx="1968500" cy="4572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14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primary user goal: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800600" y="2287587"/>
            <a:ext cx="2813050" cy="4572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14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implications  and insights: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2646363" y="2971800"/>
            <a:ext cx="1968500" cy="914400"/>
          </a:xfrm>
          <a:prstGeom prst="roundRect">
            <a:avLst/>
          </a:prstGeom>
          <a:solidFill>
            <a:schemeClr val="bg2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1400" dirty="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Clean teeth &amp; prevent </a:t>
            </a:r>
            <a:br>
              <a:rPr lang="en-US" sz="1400" dirty="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</a:br>
            <a:r>
              <a:rPr lang="en-US" sz="1400" dirty="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future </a:t>
            </a:r>
            <a:r>
              <a:rPr lang="en-US" sz="1400" dirty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problems</a:t>
            </a:r>
          </a:p>
        </p:txBody>
      </p:sp>
      <p:sp>
        <p:nvSpPr>
          <p:cNvPr id="27" name="Rounded Rectangle 26"/>
          <p:cNvSpPr/>
          <p:nvPr/>
        </p:nvSpPr>
        <p:spPr bwMode="auto">
          <a:xfrm>
            <a:off x="2646363" y="3962400"/>
            <a:ext cx="1968500" cy="914400"/>
          </a:xfrm>
          <a:prstGeom prst="roundRect">
            <a:avLst/>
          </a:prstGeom>
          <a:solidFill>
            <a:schemeClr val="bg2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1400" dirty="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Clean the hotel room</a:t>
            </a:r>
            <a:endParaRPr lang="en-US" sz="1400" dirty="0">
              <a:solidFill>
                <a:srgbClr val="FFFFFF"/>
              </a:solidFill>
              <a:latin typeface="MetaOT-Book" pitchFamily="50" charset="0"/>
              <a:ea typeface="ＭＳ Ｐゴシック" charset="-52"/>
              <a:cs typeface="ＭＳ Ｐゴシック" charset="-52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2646363" y="4953000"/>
            <a:ext cx="1968500" cy="914400"/>
          </a:xfrm>
          <a:prstGeom prst="roundRect">
            <a:avLst/>
          </a:prstGeom>
          <a:solidFill>
            <a:schemeClr val="bg2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1400" dirty="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Look attractive </a:t>
            </a:r>
            <a:endParaRPr lang="en-US" sz="1400" dirty="0">
              <a:solidFill>
                <a:srgbClr val="FFFFFF"/>
              </a:solidFill>
              <a:latin typeface="MetaOT-Book" pitchFamily="50" charset="0"/>
              <a:ea typeface="ＭＳ Ｐゴシック" charset="-52"/>
              <a:cs typeface="ＭＳ Ｐゴシック" charset="-52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4889500" y="2971800"/>
            <a:ext cx="4102100" cy="914400"/>
          </a:xfrm>
          <a:prstGeom prst="roundRect">
            <a:avLst/>
          </a:prstGeom>
          <a:solidFill>
            <a:schemeClr val="bg2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1400" dirty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Teeth cleaning should be as rigorous as possible, </a:t>
            </a:r>
            <a:r>
              <a:rPr lang="en-US" sz="1400" dirty="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/>
            </a:r>
            <a:br>
              <a:rPr lang="en-US" sz="1400" dirty="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</a:br>
            <a:r>
              <a:rPr lang="en-US" sz="1400" dirty="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and </a:t>
            </a:r>
            <a:r>
              <a:rPr lang="en-US" sz="1400" dirty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should  </a:t>
            </a:r>
            <a:r>
              <a:rPr lang="en-US" sz="1400" dirty="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be </a:t>
            </a:r>
            <a:r>
              <a:rPr lang="en-US" sz="1400" dirty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“future proof” for some period of </a:t>
            </a:r>
            <a:r>
              <a:rPr lang="en-US" sz="1400" dirty="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/>
            </a:r>
            <a:br>
              <a:rPr lang="en-US" sz="1400" dirty="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</a:br>
            <a:r>
              <a:rPr lang="en-US" sz="1400" dirty="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time</a:t>
            </a:r>
            <a:endParaRPr lang="en-US" sz="1400" dirty="0">
              <a:solidFill>
                <a:srgbClr val="FFFFFF"/>
              </a:solidFill>
              <a:latin typeface="MetaOT-Book" pitchFamily="50" charset="0"/>
              <a:ea typeface="ＭＳ Ｐゴシック" charset="-52"/>
              <a:cs typeface="ＭＳ Ｐゴシック" charset="-52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4889500" y="3962400"/>
            <a:ext cx="4102100" cy="914400"/>
          </a:xfrm>
          <a:prstGeom prst="roundRect">
            <a:avLst/>
          </a:prstGeom>
          <a:solidFill>
            <a:schemeClr val="bg2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1400" dirty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Teeth cleaning should have as small a </a:t>
            </a:r>
            <a:r>
              <a:rPr lang="en-US" sz="1400" dirty="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disposal</a:t>
            </a:r>
            <a:br>
              <a:rPr lang="en-US" sz="1400" dirty="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</a:br>
            <a:r>
              <a:rPr lang="en-US" sz="1400" dirty="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footprint </a:t>
            </a:r>
            <a:r>
              <a:rPr lang="en-US" sz="1400" dirty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as </a:t>
            </a:r>
            <a:r>
              <a:rPr lang="en-US" sz="1400" dirty="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possible</a:t>
            </a:r>
            <a:r>
              <a:rPr lang="en-US" sz="1400" dirty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, and shouldn’t generate any </a:t>
            </a:r>
            <a:r>
              <a:rPr lang="en-US" sz="1400" dirty="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/>
            </a:r>
            <a:br>
              <a:rPr lang="en-US" sz="1400" dirty="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</a:br>
            <a:r>
              <a:rPr lang="en-US" sz="1400" dirty="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extra </a:t>
            </a:r>
            <a:r>
              <a:rPr lang="en-US" sz="1400" dirty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work, trash, or waste</a:t>
            </a:r>
          </a:p>
        </p:txBody>
      </p:sp>
      <p:sp>
        <p:nvSpPr>
          <p:cNvPr id="31" name="Rounded Rectangle 30"/>
          <p:cNvSpPr/>
          <p:nvPr/>
        </p:nvSpPr>
        <p:spPr bwMode="auto">
          <a:xfrm>
            <a:off x="4889500" y="4953000"/>
            <a:ext cx="4102100" cy="914400"/>
          </a:xfrm>
          <a:prstGeom prst="roundRect">
            <a:avLst/>
          </a:prstGeom>
          <a:solidFill>
            <a:schemeClr val="bg2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1400" dirty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There should be a way to casually alert the date </a:t>
            </a:r>
            <a:r>
              <a:rPr lang="en-US" sz="1400" dirty="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/>
            </a:r>
            <a:br>
              <a:rPr lang="en-US" sz="1400" dirty="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</a:br>
            <a:r>
              <a:rPr lang="en-US" sz="1400" dirty="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that </a:t>
            </a:r>
            <a:r>
              <a:rPr lang="en-US" sz="1400" dirty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they have </a:t>
            </a:r>
            <a:r>
              <a:rPr lang="en-US" sz="1400" dirty="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something </a:t>
            </a:r>
            <a:r>
              <a:rPr lang="en-US" sz="1400" dirty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nasty in their teeth.</a:t>
            </a:r>
          </a:p>
        </p:txBody>
      </p:sp>
      <p:sp>
        <p:nvSpPr>
          <p:cNvPr id="33" name="Rectangle 28"/>
          <p:cNvSpPr>
            <a:spLocks noChangeArrowheads="1"/>
          </p:cNvSpPr>
          <p:nvPr/>
        </p:nvSpPr>
        <p:spPr bwMode="auto">
          <a:xfrm>
            <a:off x="-69103" y="-97025"/>
            <a:ext cx="3127375" cy="2160494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FF"/>
              </a:solidFill>
              <a:latin typeface="MetaOT-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7581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/>
          <p:cNvPicPr>
            <a:picLocks noChangeAspect="1" noChangeArrowheads="1"/>
          </p:cNvPicPr>
          <p:nvPr/>
        </p:nvPicPr>
        <p:blipFill rotWithShape="1">
          <a:blip r:embed="rId3" cstate="screen"/>
          <a:srcRect t="25144" b="22261"/>
          <a:stretch/>
        </p:blipFill>
        <p:spPr bwMode="auto">
          <a:xfrm>
            <a:off x="6103097" y="0"/>
            <a:ext cx="3044825" cy="102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76200" y="1143000"/>
            <a:ext cx="2908300" cy="533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24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environment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044825" y="1143000"/>
            <a:ext cx="2908300" cy="533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24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perspective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159500" y="1143000"/>
            <a:ext cx="2908300" cy="533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24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embodiment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76200" y="1676400"/>
            <a:ext cx="2908300" cy="533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12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in the bathroom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044825" y="1676400"/>
            <a:ext cx="2908300" cy="533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12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consumer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159500" y="1676400"/>
            <a:ext cx="2908300" cy="533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12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object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 cstate="screen"/>
          <a:srcRect t="25144" b="22261"/>
          <a:stretch/>
        </p:blipFill>
        <p:spPr bwMode="auto">
          <a:xfrm>
            <a:off x="3058272" y="0"/>
            <a:ext cx="3044825" cy="102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3" cstate="screen"/>
          <a:srcRect t="25144" b="22261"/>
          <a:stretch/>
        </p:blipFill>
        <p:spPr bwMode="auto">
          <a:xfrm>
            <a:off x="13447" y="0"/>
            <a:ext cx="3044825" cy="102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76199" y="2287587"/>
            <a:ext cx="2819401" cy="4572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1400" kern="0" dirty="0" smtClean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reframed as a new</a:t>
            </a:r>
            <a:br>
              <a:rPr lang="en-US" sz="1400" kern="0" dirty="0" smtClean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</a:br>
            <a:r>
              <a:rPr lang="en-US" sz="1400" kern="0" dirty="0" smtClean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embodiment:</a:t>
            </a:r>
            <a:endParaRPr lang="en-US" sz="1400" kern="0" dirty="0">
              <a:solidFill>
                <a:srgbClr val="FFFFFF"/>
              </a:solidFill>
              <a:latin typeface="MetaOT-Book" pitchFamily="50" charset="0"/>
              <a:cs typeface="ＭＳ Ｐゴシック" pitchFamily="16" charset="-128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165100" y="2971800"/>
            <a:ext cx="2197100" cy="914400"/>
          </a:xfrm>
          <a:prstGeom prst="roundRect">
            <a:avLst/>
          </a:prstGeom>
          <a:solidFill>
            <a:schemeClr val="bg2">
              <a:lumMod val="95000"/>
              <a:lumOff val="5000"/>
            </a:schemeClr>
          </a:solidFill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400" dirty="0">
              <a:solidFill>
                <a:srgbClr val="FFFFFF"/>
              </a:solidFill>
              <a:latin typeface="MetaOT-Book" pitchFamily="50" charset="0"/>
              <a:ea typeface="ＭＳ Ｐゴシック" charset="-52"/>
              <a:cs typeface="ＭＳ Ｐゴシック" charset="-52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165100" y="3962400"/>
            <a:ext cx="2197100" cy="914400"/>
          </a:xfrm>
          <a:prstGeom prst="roundRect">
            <a:avLst/>
          </a:prstGeom>
          <a:solidFill>
            <a:schemeClr val="bg2">
              <a:lumMod val="95000"/>
              <a:lumOff val="5000"/>
            </a:schemeClr>
          </a:solidFill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400" dirty="0">
              <a:solidFill>
                <a:srgbClr val="FFFFFF"/>
              </a:solidFill>
              <a:latin typeface="MetaOT-Book" pitchFamily="50" charset="0"/>
              <a:ea typeface="ＭＳ Ｐゴシック" charset="-52"/>
              <a:cs typeface="ＭＳ Ｐゴシック" charset="-52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165100" y="4953000"/>
            <a:ext cx="2197100" cy="914400"/>
          </a:xfrm>
          <a:prstGeom prst="roundRect">
            <a:avLst/>
          </a:prstGeom>
          <a:solidFill>
            <a:schemeClr val="bg2">
              <a:lumMod val="95000"/>
              <a:lumOff val="5000"/>
            </a:schemeClr>
          </a:solidFill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400" dirty="0">
              <a:solidFill>
                <a:srgbClr val="FFFFFF"/>
              </a:solidFill>
              <a:latin typeface="MetaOT-Book" pitchFamily="50" charset="0"/>
              <a:ea typeface="ＭＳ Ｐゴシック" charset="-52"/>
              <a:cs typeface="ＭＳ Ｐゴシック" charset="-52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2590800" y="2287587"/>
            <a:ext cx="1968500" cy="4572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14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primary user goal: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800600" y="2287587"/>
            <a:ext cx="2813050" cy="4572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14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implications  and insights: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2646363" y="2971800"/>
            <a:ext cx="1968500" cy="914400"/>
          </a:xfrm>
          <a:prstGeom prst="roundRect">
            <a:avLst/>
          </a:prstGeom>
          <a:solidFill>
            <a:schemeClr val="bg2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400" dirty="0">
              <a:solidFill>
                <a:srgbClr val="FFFFFF"/>
              </a:solidFill>
              <a:latin typeface="MetaOT-Book" pitchFamily="50" charset="0"/>
              <a:ea typeface="ＭＳ Ｐゴシック" charset="-52"/>
              <a:cs typeface="ＭＳ Ｐゴシック" charset="-52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2646363" y="3962400"/>
            <a:ext cx="1968500" cy="914400"/>
          </a:xfrm>
          <a:prstGeom prst="roundRect">
            <a:avLst/>
          </a:prstGeom>
          <a:solidFill>
            <a:schemeClr val="bg2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400" dirty="0">
              <a:solidFill>
                <a:srgbClr val="FFFFFF"/>
              </a:solidFill>
              <a:latin typeface="MetaOT-Book" pitchFamily="50" charset="0"/>
              <a:ea typeface="ＭＳ Ｐゴシック" charset="-52"/>
              <a:cs typeface="ＭＳ Ｐゴシック" charset="-52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2646363" y="4953000"/>
            <a:ext cx="1968500" cy="914400"/>
          </a:xfrm>
          <a:prstGeom prst="roundRect">
            <a:avLst/>
          </a:prstGeom>
          <a:solidFill>
            <a:schemeClr val="bg2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400" dirty="0">
              <a:solidFill>
                <a:srgbClr val="FFFFFF"/>
              </a:solidFill>
              <a:latin typeface="MetaOT-Book" pitchFamily="50" charset="0"/>
              <a:ea typeface="ＭＳ Ｐゴシック" charset="-52"/>
              <a:cs typeface="ＭＳ Ｐゴシック" charset="-52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4889500" y="2971800"/>
            <a:ext cx="4102100" cy="914400"/>
          </a:xfrm>
          <a:prstGeom prst="roundRect">
            <a:avLst/>
          </a:prstGeom>
          <a:solidFill>
            <a:schemeClr val="bg2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400" dirty="0">
              <a:solidFill>
                <a:srgbClr val="FFFFFF"/>
              </a:solidFill>
              <a:latin typeface="MetaOT-Book" pitchFamily="50" charset="0"/>
              <a:ea typeface="ＭＳ Ｐゴシック" charset="-52"/>
              <a:cs typeface="ＭＳ Ｐゴシック" charset="-52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4889500" y="3962400"/>
            <a:ext cx="4102100" cy="914400"/>
          </a:xfrm>
          <a:prstGeom prst="roundRect">
            <a:avLst/>
          </a:prstGeom>
          <a:solidFill>
            <a:schemeClr val="bg2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400" dirty="0">
              <a:solidFill>
                <a:srgbClr val="FFFFFF"/>
              </a:solidFill>
              <a:latin typeface="MetaOT-Book" pitchFamily="50" charset="0"/>
              <a:ea typeface="ＭＳ Ｐゴシック" charset="-52"/>
              <a:cs typeface="ＭＳ Ｐゴシック" charset="-52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4889500" y="4953000"/>
            <a:ext cx="4102100" cy="914400"/>
          </a:xfrm>
          <a:prstGeom prst="roundRect">
            <a:avLst/>
          </a:prstGeom>
          <a:solidFill>
            <a:schemeClr val="bg2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400" dirty="0">
              <a:solidFill>
                <a:srgbClr val="FFFFFF"/>
              </a:solidFill>
              <a:latin typeface="MetaOT-Book" pitchFamily="50" charset="0"/>
              <a:ea typeface="ＭＳ Ｐゴシック" charset="-52"/>
              <a:cs typeface="ＭＳ Ｐゴシック" charset="-52"/>
            </a:endParaRPr>
          </a:p>
        </p:txBody>
      </p:sp>
      <p:sp>
        <p:nvSpPr>
          <p:cNvPr id="33" name="Rectangle 28"/>
          <p:cNvSpPr>
            <a:spLocks noChangeArrowheads="1"/>
          </p:cNvSpPr>
          <p:nvPr/>
        </p:nvSpPr>
        <p:spPr bwMode="auto">
          <a:xfrm>
            <a:off x="-69103" y="-97025"/>
            <a:ext cx="6172200" cy="2160494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FF"/>
              </a:solidFill>
              <a:latin typeface="MetaOT-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7536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/>
          <p:cNvPicPr>
            <a:picLocks noChangeAspect="1" noChangeArrowheads="1"/>
          </p:cNvPicPr>
          <p:nvPr/>
        </p:nvPicPr>
        <p:blipFill rotWithShape="1">
          <a:blip r:embed="rId3" cstate="screen"/>
          <a:srcRect t="25144" b="22261"/>
          <a:stretch/>
        </p:blipFill>
        <p:spPr bwMode="auto">
          <a:xfrm>
            <a:off x="6103097" y="0"/>
            <a:ext cx="3044825" cy="102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76200" y="1143000"/>
            <a:ext cx="2908300" cy="533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24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environment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044825" y="1143000"/>
            <a:ext cx="2908300" cy="533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24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perspective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159500" y="1143000"/>
            <a:ext cx="2908300" cy="533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24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embodiment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76200" y="1676400"/>
            <a:ext cx="2908300" cy="533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12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in the bathroom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044825" y="1676400"/>
            <a:ext cx="2908300" cy="533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12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consumer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159500" y="1676400"/>
            <a:ext cx="2908300" cy="533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12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object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 cstate="screen"/>
          <a:srcRect t="25144" b="22261"/>
          <a:stretch/>
        </p:blipFill>
        <p:spPr bwMode="auto">
          <a:xfrm>
            <a:off x="3058272" y="0"/>
            <a:ext cx="3044825" cy="102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3" cstate="screen"/>
          <a:srcRect t="25144" b="22261"/>
          <a:stretch/>
        </p:blipFill>
        <p:spPr bwMode="auto">
          <a:xfrm>
            <a:off x="13447" y="0"/>
            <a:ext cx="3044825" cy="102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76199" y="2287587"/>
            <a:ext cx="2819401" cy="4572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1400" kern="0" dirty="0" smtClean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reframed as a new</a:t>
            </a:r>
            <a:br>
              <a:rPr lang="en-US" sz="1400" kern="0" dirty="0" smtClean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</a:br>
            <a:r>
              <a:rPr lang="en-US" sz="1400" kern="0" dirty="0" smtClean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embodiment:</a:t>
            </a:r>
            <a:endParaRPr lang="en-US" sz="1400" kern="0" dirty="0">
              <a:solidFill>
                <a:srgbClr val="FFFFFF"/>
              </a:solidFill>
              <a:latin typeface="MetaOT-Book" pitchFamily="50" charset="0"/>
              <a:cs typeface="ＭＳ Ｐゴシック" pitchFamily="16" charset="-128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165100" y="2971800"/>
            <a:ext cx="2197100" cy="914400"/>
          </a:xfrm>
          <a:prstGeom prst="roundRect">
            <a:avLst/>
          </a:prstGeom>
          <a:solidFill>
            <a:schemeClr val="bg2">
              <a:lumMod val="95000"/>
              <a:lumOff val="5000"/>
            </a:schemeClr>
          </a:solidFill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1400" dirty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A Plant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165100" y="3962400"/>
            <a:ext cx="2197100" cy="914400"/>
          </a:xfrm>
          <a:prstGeom prst="roundRect">
            <a:avLst/>
          </a:prstGeom>
          <a:solidFill>
            <a:schemeClr val="bg2">
              <a:lumMod val="95000"/>
              <a:lumOff val="5000"/>
            </a:schemeClr>
          </a:solidFill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1400" dirty="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A Spray</a:t>
            </a:r>
            <a:endParaRPr lang="en-US" sz="1400" dirty="0">
              <a:solidFill>
                <a:srgbClr val="FFFFFF"/>
              </a:solidFill>
              <a:latin typeface="MetaOT-Book" pitchFamily="50" charset="0"/>
              <a:ea typeface="ＭＳ Ｐゴシック" charset="-52"/>
              <a:cs typeface="ＭＳ Ｐゴシック" charset="-52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165100" y="4953000"/>
            <a:ext cx="2197100" cy="914400"/>
          </a:xfrm>
          <a:prstGeom prst="roundRect">
            <a:avLst/>
          </a:prstGeom>
          <a:solidFill>
            <a:schemeClr val="bg2">
              <a:lumMod val="95000"/>
              <a:lumOff val="5000"/>
            </a:schemeClr>
          </a:solidFill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1400" dirty="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A Service</a:t>
            </a:r>
            <a:endParaRPr lang="en-US" sz="1400" dirty="0">
              <a:solidFill>
                <a:srgbClr val="FFFFFF"/>
              </a:solidFill>
              <a:latin typeface="MetaOT-Book" pitchFamily="50" charset="0"/>
              <a:ea typeface="ＭＳ Ｐゴシック" charset="-52"/>
              <a:cs typeface="ＭＳ Ｐゴシック" charset="-52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2590800" y="2287587"/>
            <a:ext cx="1968500" cy="4572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14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primary user goal: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800600" y="2287587"/>
            <a:ext cx="2813050" cy="4572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14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implications  and insights: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2646363" y="2971800"/>
            <a:ext cx="1968500" cy="914400"/>
          </a:xfrm>
          <a:prstGeom prst="roundRect">
            <a:avLst/>
          </a:prstGeom>
          <a:solidFill>
            <a:schemeClr val="bg2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400" dirty="0">
              <a:solidFill>
                <a:srgbClr val="FFFFFF"/>
              </a:solidFill>
              <a:latin typeface="MetaOT-Book" pitchFamily="50" charset="0"/>
              <a:ea typeface="ＭＳ Ｐゴシック" charset="-52"/>
              <a:cs typeface="ＭＳ Ｐゴシック" charset="-52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2646363" y="3962400"/>
            <a:ext cx="1968500" cy="914400"/>
          </a:xfrm>
          <a:prstGeom prst="roundRect">
            <a:avLst/>
          </a:prstGeom>
          <a:solidFill>
            <a:schemeClr val="bg2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1400" dirty="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	</a:t>
            </a:r>
            <a:endParaRPr lang="en-US" sz="1400" dirty="0">
              <a:solidFill>
                <a:srgbClr val="FFFFFF"/>
              </a:solidFill>
              <a:latin typeface="MetaOT-Book" pitchFamily="50" charset="0"/>
              <a:ea typeface="ＭＳ Ｐゴシック" charset="-52"/>
              <a:cs typeface="ＭＳ Ｐゴシック" charset="-52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2646363" y="4953000"/>
            <a:ext cx="1968500" cy="914400"/>
          </a:xfrm>
          <a:prstGeom prst="roundRect">
            <a:avLst/>
          </a:prstGeom>
          <a:solidFill>
            <a:schemeClr val="bg2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400" dirty="0">
              <a:solidFill>
                <a:srgbClr val="FFFFFF"/>
              </a:solidFill>
              <a:latin typeface="MetaOT-Book" pitchFamily="50" charset="0"/>
              <a:ea typeface="ＭＳ Ｐゴシック" charset="-52"/>
              <a:cs typeface="ＭＳ Ｐゴシック" charset="-52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4889500" y="2971800"/>
            <a:ext cx="4102100" cy="914400"/>
          </a:xfrm>
          <a:prstGeom prst="roundRect">
            <a:avLst/>
          </a:prstGeom>
          <a:solidFill>
            <a:schemeClr val="bg2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400" dirty="0">
              <a:solidFill>
                <a:srgbClr val="FFFFFF"/>
              </a:solidFill>
              <a:latin typeface="MetaOT-Book" pitchFamily="50" charset="0"/>
              <a:ea typeface="ＭＳ Ｐゴシック" charset="-52"/>
              <a:cs typeface="ＭＳ Ｐゴシック" charset="-52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4889500" y="3962400"/>
            <a:ext cx="4102100" cy="914400"/>
          </a:xfrm>
          <a:prstGeom prst="roundRect">
            <a:avLst/>
          </a:prstGeom>
          <a:solidFill>
            <a:schemeClr val="bg2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400" dirty="0">
              <a:solidFill>
                <a:srgbClr val="FFFFFF"/>
              </a:solidFill>
              <a:latin typeface="MetaOT-Book" pitchFamily="50" charset="0"/>
              <a:ea typeface="ＭＳ Ｐゴシック" charset="-52"/>
              <a:cs typeface="ＭＳ Ｐゴシック" charset="-52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4889500" y="4953000"/>
            <a:ext cx="4102100" cy="914400"/>
          </a:xfrm>
          <a:prstGeom prst="roundRect">
            <a:avLst/>
          </a:prstGeom>
          <a:solidFill>
            <a:schemeClr val="bg2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400" dirty="0">
              <a:solidFill>
                <a:srgbClr val="FFFFFF"/>
              </a:solidFill>
              <a:latin typeface="MetaOT-Book" pitchFamily="50" charset="0"/>
              <a:ea typeface="ＭＳ Ｐゴシック" charset="-52"/>
              <a:cs typeface="ＭＳ Ｐゴシック" charset="-52"/>
            </a:endParaRPr>
          </a:p>
        </p:txBody>
      </p:sp>
      <p:sp>
        <p:nvSpPr>
          <p:cNvPr id="33" name="Rectangle 28"/>
          <p:cNvSpPr>
            <a:spLocks noChangeArrowheads="1"/>
          </p:cNvSpPr>
          <p:nvPr/>
        </p:nvSpPr>
        <p:spPr bwMode="auto">
          <a:xfrm>
            <a:off x="-69103" y="-97025"/>
            <a:ext cx="6172200" cy="2160494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FF"/>
              </a:solidFill>
              <a:latin typeface="MetaOT-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6284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/>
          <p:cNvPicPr>
            <a:picLocks noChangeAspect="1" noChangeArrowheads="1"/>
          </p:cNvPicPr>
          <p:nvPr/>
        </p:nvPicPr>
        <p:blipFill rotWithShape="1">
          <a:blip r:embed="rId3" cstate="screen"/>
          <a:srcRect t="25144" b="22261"/>
          <a:stretch/>
        </p:blipFill>
        <p:spPr bwMode="auto">
          <a:xfrm>
            <a:off x="6103097" y="0"/>
            <a:ext cx="3044825" cy="102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76200" y="1143000"/>
            <a:ext cx="2908300" cy="533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24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environment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044825" y="1143000"/>
            <a:ext cx="2908300" cy="533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24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perspective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159500" y="1143000"/>
            <a:ext cx="2908300" cy="533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24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embodiment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76200" y="1676400"/>
            <a:ext cx="2908300" cy="533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12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in the bathroom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044825" y="1676400"/>
            <a:ext cx="2908300" cy="533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12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consumer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159500" y="1676400"/>
            <a:ext cx="2908300" cy="533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12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object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 cstate="screen"/>
          <a:srcRect t="25144" b="22261"/>
          <a:stretch/>
        </p:blipFill>
        <p:spPr bwMode="auto">
          <a:xfrm>
            <a:off x="3058272" y="0"/>
            <a:ext cx="3044825" cy="102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3" cstate="screen"/>
          <a:srcRect t="25144" b="22261"/>
          <a:stretch/>
        </p:blipFill>
        <p:spPr bwMode="auto">
          <a:xfrm>
            <a:off x="13447" y="0"/>
            <a:ext cx="3044825" cy="102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76199" y="2287587"/>
            <a:ext cx="2819401" cy="4572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1400" kern="0" dirty="0" smtClean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reframed as a new</a:t>
            </a:r>
            <a:br>
              <a:rPr lang="en-US" sz="1400" kern="0" dirty="0" smtClean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</a:br>
            <a:r>
              <a:rPr lang="en-US" sz="1400" kern="0" dirty="0" smtClean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embodiment:</a:t>
            </a:r>
            <a:endParaRPr lang="en-US" sz="1400" kern="0" dirty="0">
              <a:solidFill>
                <a:srgbClr val="FFFFFF"/>
              </a:solidFill>
              <a:latin typeface="MetaOT-Book" pitchFamily="50" charset="0"/>
              <a:cs typeface="ＭＳ Ｐゴシック" pitchFamily="16" charset="-128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165100" y="2971800"/>
            <a:ext cx="2197100" cy="914400"/>
          </a:xfrm>
          <a:prstGeom prst="roundRect">
            <a:avLst/>
          </a:prstGeom>
          <a:solidFill>
            <a:schemeClr val="bg2">
              <a:lumMod val="95000"/>
              <a:lumOff val="5000"/>
            </a:schemeClr>
          </a:solidFill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1400" dirty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A Plant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165100" y="3962400"/>
            <a:ext cx="2197100" cy="914400"/>
          </a:xfrm>
          <a:prstGeom prst="roundRect">
            <a:avLst/>
          </a:prstGeom>
          <a:solidFill>
            <a:schemeClr val="bg2">
              <a:lumMod val="95000"/>
              <a:lumOff val="5000"/>
            </a:schemeClr>
          </a:solidFill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1400" dirty="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A Spray</a:t>
            </a:r>
            <a:endParaRPr lang="en-US" sz="1400" dirty="0">
              <a:solidFill>
                <a:srgbClr val="FFFFFF"/>
              </a:solidFill>
              <a:latin typeface="MetaOT-Book" pitchFamily="50" charset="0"/>
              <a:ea typeface="ＭＳ Ｐゴシック" charset="-52"/>
              <a:cs typeface="ＭＳ Ｐゴシック" charset="-52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165100" y="4953000"/>
            <a:ext cx="2197100" cy="914400"/>
          </a:xfrm>
          <a:prstGeom prst="roundRect">
            <a:avLst/>
          </a:prstGeom>
          <a:solidFill>
            <a:schemeClr val="bg2">
              <a:lumMod val="95000"/>
              <a:lumOff val="5000"/>
            </a:schemeClr>
          </a:solidFill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1400" dirty="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A Service</a:t>
            </a:r>
            <a:endParaRPr lang="en-US" sz="1400" dirty="0">
              <a:solidFill>
                <a:srgbClr val="FFFFFF"/>
              </a:solidFill>
              <a:latin typeface="MetaOT-Book" pitchFamily="50" charset="0"/>
              <a:ea typeface="ＭＳ Ｐゴシック" charset="-52"/>
              <a:cs typeface="ＭＳ Ｐゴシック" charset="-52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2590800" y="2287587"/>
            <a:ext cx="1968500" cy="4572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14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primary user goal: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800600" y="2287587"/>
            <a:ext cx="2813050" cy="4572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14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implications  and insights: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2646363" y="2971800"/>
            <a:ext cx="1968500" cy="914400"/>
          </a:xfrm>
          <a:prstGeom prst="roundRect">
            <a:avLst/>
          </a:prstGeom>
          <a:solidFill>
            <a:schemeClr val="bg2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1400" dirty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Clean teeth while </a:t>
            </a:r>
            <a:r>
              <a:rPr lang="en-US" sz="1400" dirty="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/>
            </a:r>
            <a:br>
              <a:rPr lang="en-US" sz="1400" dirty="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</a:br>
            <a:r>
              <a:rPr lang="en-US" sz="1400" dirty="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feeling closer </a:t>
            </a:r>
            <a:r>
              <a:rPr lang="en-US" sz="1400" dirty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to </a:t>
            </a:r>
            <a:r>
              <a:rPr lang="en-US" sz="1400" dirty="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nature</a:t>
            </a:r>
            <a:endParaRPr lang="en-US" sz="1400" dirty="0">
              <a:solidFill>
                <a:srgbClr val="FFFFFF"/>
              </a:solidFill>
              <a:latin typeface="MetaOT-Book" pitchFamily="50" charset="0"/>
              <a:ea typeface="ＭＳ Ｐゴシック" charset="-52"/>
              <a:cs typeface="ＭＳ Ｐゴシック" charset="-52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2646363" y="3962400"/>
            <a:ext cx="1968500" cy="914400"/>
          </a:xfrm>
          <a:prstGeom prst="roundRect">
            <a:avLst/>
          </a:prstGeom>
          <a:solidFill>
            <a:schemeClr val="bg2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1400" dirty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Clean teeth quickly </a:t>
            </a:r>
            <a:br>
              <a:rPr lang="en-US" sz="1400" dirty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</a:br>
            <a:r>
              <a:rPr lang="en-US" sz="1400" dirty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without friction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2646363" y="4953000"/>
            <a:ext cx="1968500" cy="914400"/>
          </a:xfrm>
          <a:prstGeom prst="roundRect">
            <a:avLst/>
          </a:prstGeom>
          <a:solidFill>
            <a:schemeClr val="bg2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1400" dirty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Gain “dentist visit” </a:t>
            </a:r>
            <a:br>
              <a:rPr lang="en-US" sz="1400" dirty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</a:br>
            <a:r>
              <a:rPr lang="en-US" sz="1400" dirty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cleanliness in </a:t>
            </a:r>
            <a:r>
              <a:rPr lang="en-US" sz="1400" dirty="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/>
            </a:r>
            <a:br>
              <a:rPr lang="en-US" sz="1400" dirty="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</a:br>
            <a:r>
              <a:rPr lang="en-US" sz="1400" dirty="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between </a:t>
            </a:r>
            <a:r>
              <a:rPr lang="en-US" sz="1400" dirty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visits</a:t>
            </a:r>
          </a:p>
        </p:txBody>
      </p:sp>
      <p:sp>
        <p:nvSpPr>
          <p:cNvPr id="29" name="Rounded Rectangle 28"/>
          <p:cNvSpPr/>
          <p:nvPr/>
        </p:nvSpPr>
        <p:spPr bwMode="auto">
          <a:xfrm>
            <a:off x="4889500" y="2971800"/>
            <a:ext cx="4102100" cy="914400"/>
          </a:xfrm>
          <a:prstGeom prst="roundRect">
            <a:avLst/>
          </a:prstGeom>
          <a:solidFill>
            <a:schemeClr val="bg2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1400" dirty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There should be a plant with teeth cleaning </a:t>
            </a:r>
            <a:r>
              <a:rPr lang="en-US" sz="1400" dirty="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/>
            </a:r>
            <a:br>
              <a:rPr lang="en-US" sz="1400" dirty="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</a:br>
            <a:r>
              <a:rPr lang="en-US" sz="1400" dirty="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properties</a:t>
            </a:r>
            <a:r>
              <a:rPr lang="en-US" sz="1400" dirty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, that can </a:t>
            </a:r>
            <a:r>
              <a:rPr lang="en-US" sz="1400" dirty="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live </a:t>
            </a:r>
            <a:r>
              <a:rPr lang="en-US" sz="1400" dirty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peacefully in one of the </a:t>
            </a:r>
            <a:endParaRPr lang="en-US" sz="1400" dirty="0" smtClean="0">
              <a:solidFill>
                <a:srgbClr val="FFFFFF"/>
              </a:solidFill>
              <a:latin typeface="MetaOT-Book" pitchFamily="50" charset="0"/>
              <a:ea typeface="ＭＳ Ｐゴシック" charset="-52"/>
              <a:cs typeface="ＭＳ Ｐゴシック" charset="-52"/>
            </a:endParaRPr>
          </a:p>
          <a:p>
            <a:pPr>
              <a:defRPr/>
            </a:pPr>
            <a:r>
              <a:rPr lang="en-US" sz="1400" dirty="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aforementioned </a:t>
            </a:r>
            <a:r>
              <a:rPr lang="en-US" sz="1400" dirty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environments</a:t>
            </a:r>
          </a:p>
        </p:txBody>
      </p:sp>
      <p:sp>
        <p:nvSpPr>
          <p:cNvPr id="30" name="Rounded Rectangle 29"/>
          <p:cNvSpPr/>
          <p:nvPr/>
        </p:nvSpPr>
        <p:spPr bwMode="auto">
          <a:xfrm>
            <a:off x="4889500" y="3962400"/>
            <a:ext cx="4102100" cy="914400"/>
          </a:xfrm>
          <a:prstGeom prst="roundRect">
            <a:avLst/>
          </a:prstGeom>
          <a:solidFill>
            <a:schemeClr val="bg2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1400" dirty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A portable spray should freshen breath </a:t>
            </a:r>
            <a:r>
              <a:rPr lang="en-US" sz="140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but </a:t>
            </a:r>
            <a:r>
              <a:rPr lang="en-US" sz="140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/>
            </a:r>
            <a:br>
              <a:rPr lang="en-US" sz="140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</a:br>
            <a:r>
              <a:rPr lang="en-US" sz="140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should </a:t>
            </a:r>
            <a:r>
              <a:rPr lang="en-US" sz="1400" dirty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also </a:t>
            </a:r>
            <a:r>
              <a:rPr lang="en-US" sz="140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clean </a:t>
            </a:r>
            <a:r>
              <a:rPr lang="en-US" sz="140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teeth</a:t>
            </a:r>
            <a:r>
              <a:rPr lang="en-US" sz="1400" dirty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; instant or quick </a:t>
            </a:r>
            <a:r>
              <a:rPr lang="en-US" sz="140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acting </a:t>
            </a:r>
            <a:r>
              <a:rPr lang="en-US" sz="140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/>
            </a:r>
            <a:br>
              <a:rPr lang="en-US" sz="140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</a:br>
            <a:r>
              <a:rPr lang="en-US" sz="140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timeframe</a:t>
            </a:r>
            <a:r>
              <a:rPr lang="en-US" sz="1400" dirty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, through a fine mist.</a:t>
            </a:r>
          </a:p>
        </p:txBody>
      </p:sp>
      <p:sp>
        <p:nvSpPr>
          <p:cNvPr id="31" name="Rounded Rectangle 30"/>
          <p:cNvSpPr/>
          <p:nvPr/>
        </p:nvSpPr>
        <p:spPr bwMode="auto">
          <a:xfrm>
            <a:off x="4889500" y="4953000"/>
            <a:ext cx="4102100" cy="914400"/>
          </a:xfrm>
          <a:prstGeom prst="roundRect">
            <a:avLst/>
          </a:prstGeom>
          <a:solidFill>
            <a:schemeClr val="bg2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1400" dirty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Provide a quick-stop for interim dentist </a:t>
            </a:r>
            <a:r>
              <a:rPr lang="en-US" sz="1400" dirty="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/>
            </a:r>
            <a:br>
              <a:rPr lang="en-US" sz="1400" dirty="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</a:br>
            <a:r>
              <a:rPr lang="en-US" sz="1400" dirty="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appointments </a:t>
            </a:r>
            <a:r>
              <a:rPr lang="en-US" sz="1400" dirty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– at </a:t>
            </a:r>
            <a:r>
              <a:rPr lang="en-US" sz="1400" dirty="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the </a:t>
            </a:r>
            <a:r>
              <a:rPr lang="en-US" sz="1400" dirty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mall. Should be </a:t>
            </a:r>
            <a:r>
              <a:rPr lang="en-US" sz="1400" dirty="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trustworthy</a:t>
            </a:r>
            <a:br>
              <a:rPr lang="en-US" sz="1400" dirty="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</a:br>
            <a:r>
              <a:rPr lang="en-US" sz="1400" dirty="0" smtClean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and </a:t>
            </a:r>
            <a:r>
              <a:rPr lang="en-US" sz="1400" dirty="0">
                <a:solidFill>
                  <a:srgbClr val="FFFFFF"/>
                </a:solidFill>
                <a:latin typeface="MetaOT-Book" pitchFamily="50" charset="0"/>
                <a:ea typeface="ＭＳ Ｐゴシック" charset="-52"/>
                <a:cs typeface="ＭＳ Ｐゴシック" charset="-52"/>
              </a:rPr>
              <a:t>clean; legal implications…</a:t>
            </a:r>
          </a:p>
        </p:txBody>
      </p:sp>
      <p:sp>
        <p:nvSpPr>
          <p:cNvPr id="33" name="Rectangle 28"/>
          <p:cNvSpPr>
            <a:spLocks noChangeArrowheads="1"/>
          </p:cNvSpPr>
          <p:nvPr/>
        </p:nvSpPr>
        <p:spPr bwMode="auto">
          <a:xfrm>
            <a:off x="-69103" y="-97025"/>
            <a:ext cx="6172200" cy="2160494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FF"/>
              </a:solidFill>
              <a:latin typeface="MetaOT-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9633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Reframing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DFF840-9474-449C-83EF-EE307FABEFD3}" type="slidenum">
              <a:rPr lang="en-US" smtClean="0"/>
              <a:t>19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b="1" dirty="0"/>
              <a:t>Identify the product, service or system that is being reframed.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/>
              <a:t>It’s not always what your client asked for. </a:t>
            </a:r>
            <a:r>
              <a:rPr lang="en-US" dirty="0" smtClean="0"/>
              <a:t>Try to articulate the entity in a succinct statement.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49764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81000"/>
            <a:ext cx="8686800" cy="10139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>
                <a:solidFill>
                  <a:srgbClr val="F6BB00"/>
                </a:solidFill>
                <a:latin typeface="MetaOT-Book" pitchFamily="50" charset="0"/>
              </a:rPr>
              <a:t>A Frame</a:t>
            </a:r>
          </a:p>
          <a:p>
            <a:r>
              <a:rPr lang="en-US" sz="3600" dirty="0" smtClean="0">
                <a:solidFill>
                  <a:prstClr val="white"/>
                </a:solidFill>
                <a:latin typeface="MetaOT-Book" pitchFamily="50" charset="0"/>
              </a:rPr>
              <a:t>A perspective, or viewpoint</a:t>
            </a:r>
            <a:endParaRPr lang="en-US" sz="3600" dirty="0">
              <a:solidFill>
                <a:prstClr val="white"/>
              </a:solidFill>
              <a:latin typeface="MetaOT-Book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4812" y="1730276"/>
            <a:ext cx="4191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MetaOT-Book" pitchFamily="50" charset="0"/>
              </a:rPr>
              <a:t>“Even though frames define what count as data, </a:t>
            </a:r>
            <a:r>
              <a:rPr lang="en-US" dirty="0" smtClean="0">
                <a:solidFill>
                  <a:srgbClr val="FFFFFF"/>
                </a:solidFill>
                <a:latin typeface="MetaOT-Book" pitchFamily="50" charset="0"/>
              </a:rPr>
              <a:t>they </a:t>
            </a:r>
            <a:r>
              <a:rPr lang="en-US" dirty="0">
                <a:solidFill>
                  <a:srgbClr val="FFFFFF"/>
                </a:solidFill>
                <a:latin typeface="MetaOT-Book" pitchFamily="50" charset="0"/>
              </a:rPr>
              <a:t>themselves actually shape the data </a:t>
            </a:r>
            <a:r>
              <a:rPr lang="en-US" dirty="0" smtClean="0">
                <a:solidFill>
                  <a:srgbClr val="FFFFFF"/>
                </a:solidFill>
                <a:latin typeface="MetaOT-Book" pitchFamily="50" charset="0"/>
              </a:rPr>
              <a:t>(</a:t>
            </a:r>
            <a:r>
              <a:rPr lang="en-US" dirty="0">
                <a:solidFill>
                  <a:srgbClr val="FFFFFF"/>
                </a:solidFill>
                <a:latin typeface="MetaOT-Book" pitchFamily="50" charset="0"/>
              </a:rPr>
              <a:t>for example, a house fire will be perceived differently </a:t>
            </a:r>
            <a:r>
              <a:rPr lang="en-US" dirty="0" smtClean="0">
                <a:solidFill>
                  <a:srgbClr val="FFFFFF"/>
                </a:solidFill>
                <a:latin typeface="MetaOT-Book" pitchFamily="50" charset="0"/>
              </a:rPr>
              <a:t>by </a:t>
            </a:r>
            <a:r>
              <a:rPr lang="en-US" dirty="0">
                <a:solidFill>
                  <a:srgbClr val="FFFFFF"/>
                </a:solidFill>
                <a:latin typeface="MetaOT-Book" pitchFamily="50" charset="0"/>
              </a:rPr>
              <a:t>the homeowner, the fire fighters, </a:t>
            </a:r>
            <a:br>
              <a:rPr lang="en-US" dirty="0">
                <a:solidFill>
                  <a:srgbClr val="FFFFFF"/>
                </a:solidFill>
                <a:latin typeface="MetaOT-Book" pitchFamily="50" charset="0"/>
              </a:rPr>
            </a:br>
            <a:r>
              <a:rPr lang="en-US" dirty="0">
                <a:solidFill>
                  <a:srgbClr val="FFFFFF"/>
                </a:solidFill>
                <a:latin typeface="MetaOT-Book" pitchFamily="50" charset="0"/>
              </a:rPr>
              <a:t>and the arson investigator</a:t>
            </a:r>
            <a:r>
              <a:rPr lang="en-US" dirty="0" smtClean="0">
                <a:solidFill>
                  <a:srgbClr val="FFFFFF"/>
                </a:solidFill>
                <a:latin typeface="MetaOT-Book" pitchFamily="50" charset="0"/>
              </a:rPr>
              <a:t>).”</a:t>
            </a:r>
          </a:p>
          <a:p>
            <a:endParaRPr lang="en-US" dirty="0">
              <a:solidFill>
                <a:srgbClr val="FFFFFF"/>
              </a:solidFill>
              <a:latin typeface="MetaOT-Book" pitchFamily="50" charset="0"/>
            </a:endParaRPr>
          </a:p>
          <a:p>
            <a:r>
              <a:rPr lang="en-US" dirty="0">
                <a:solidFill>
                  <a:srgbClr val="FFFFFF"/>
                </a:solidFill>
                <a:latin typeface="MetaOT-Book" pitchFamily="50" charset="0"/>
              </a:rPr>
              <a:t>Klein, Moon &amp; </a:t>
            </a:r>
            <a:r>
              <a:rPr lang="en-US" dirty="0" smtClean="0">
                <a:solidFill>
                  <a:srgbClr val="FFFFFF"/>
                </a:solidFill>
                <a:latin typeface="MetaOT-Book" pitchFamily="50" charset="0"/>
              </a:rPr>
              <a:t>Hoffman</a:t>
            </a:r>
            <a:endParaRPr lang="en-US" dirty="0">
              <a:solidFill>
                <a:srgbClr val="FFFFFF"/>
              </a:solidFill>
              <a:latin typeface="MetaOT-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7125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Reframing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DFF840-9474-449C-83EF-EE307FABEFD3}" type="slidenum">
              <a:rPr lang="en-US" smtClean="0"/>
              <a:t>20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+mj-lt"/>
              <a:buAutoNum type="arabicPeriod" startAt="2"/>
            </a:pPr>
            <a:r>
              <a:rPr lang="en-US" b="1" dirty="0"/>
              <a:t>Create blank reframing charts on </a:t>
            </a:r>
            <a:r>
              <a:rPr lang="en-US" b="1" dirty="0" smtClean="0"/>
              <a:t>large paper</a:t>
            </a:r>
            <a:r>
              <a:rPr lang="en-US" b="1" dirty="0"/>
              <a:t>.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Create three charts, one </a:t>
            </a:r>
            <a:r>
              <a:rPr lang="en-US" dirty="0"/>
              <a:t>each for environments, users, and embodiments.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19200" y="2895600"/>
            <a:ext cx="3276600" cy="4572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1400" kern="0" dirty="0" smtClean="0">
                <a:latin typeface="MetaOT-Book" pitchFamily="50" charset="0"/>
                <a:cs typeface="ＭＳ Ｐゴシック" pitchFamily="16" charset="-128"/>
              </a:rPr>
              <a:t>reframed as a new environment:</a:t>
            </a:r>
            <a:endParaRPr lang="en-US" sz="1400" kern="0" dirty="0">
              <a:latin typeface="MetaOT-Book" pitchFamily="50" charset="0"/>
              <a:cs typeface="ＭＳ Ｐゴシック" pitchFamily="16" charset="-12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79900" y="2895600"/>
            <a:ext cx="1968500" cy="4572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1400" kern="0" dirty="0">
                <a:latin typeface="MetaOT-Book" pitchFamily="50" charset="0"/>
                <a:cs typeface="ＭＳ Ｐゴシック" pitchFamily="16" charset="-128"/>
              </a:rPr>
              <a:t>primary user goal: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102350" y="2895600"/>
            <a:ext cx="2813050" cy="4572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1400" kern="0" dirty="0">
                <a:latin typeface="MetaOT-Book" pitchFamily="50" charset="0"/>
                <a:cs typeface="ＭＳ Ｐゴシック" pitchFamily="16" charset="-128"/>
              </a:rPr>
              <a:t>implications  and insights: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19200" y="4038600"/>
            <a:ext cx="3276600" cy="4572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1400" kern="0" dirty="0" smtClean="0">
                <a:latin typeface="MetaOT-Book" pitchFamily="50" charset="0"/>
                <a:cs typeface="ＭＳ Ｐゴシック" pitchFamily="16" charset="-128"/>
              </a:rPr>
              <a:t>reframed as a new environment:</a:t>
            </a:r>
            <a:endParaRPr lang="en-US" sz="1400" kern="0" dirty="0">
              <a:latin typeface="MetaOT-Book" pitchFamily="50" charset="0"/>
              <a:cs typeface="ＭＳ Ｐゴシック" pitchFamily="16" charset="-12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279900" y="4038600"/>
            <a:ext cx="1968500" cy="4572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1400" kern="0" dirty="0">
                <a:latin typeface="MetaOT-Book" pitchFamily="50" charset="0"/>
                <a:cs typeface="ＭＳ Ｐゴシック" pitchFamily="16" charset="-128"/>
              </a:rPr>
              <a:t>primary user goal: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102350" y="4038600"/>
            <a:ext cx="2813050" cy="4572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1400" kern="0" dirty="0">
                <a:latin typeface="MetaOT-Book" pitchFamily="50" charset="0"/>
                <a:cs typeface="ＭＳ Ｐゴシック" pitchFamily="16" charset="-128"/>
              </a:rPr>
              <a:t>implications  and insights: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219200" y="5181600"/>
            <a:ext cx="3276600" cy="4572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1400" kern="0" dirty="0" smtClean="0">
                <a:latin typeface="MetaOT-Book" pitchFamily="50" charset="0"/>
                <a:cs typeface="ＭＳ Ｐゴシック" pitchFamily="16" charset="-128"/>
              </a:rPr>
              <a:t>reframed as a new environment:</a:t>
            </a:r>
            <a:endParaRPr lang="en-US" sz="1400" kern="0" dirty="0">
              <a:latin typeface="MetaOT-Book" pitchFamily="50" charset="0"/>
              <a:cs typeface="ＭＳ Ｐゴシック" pitchFamily="16" charset="-128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279900" y="5181600"/>
            <a:ext cx="1968500" cy="4572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1400" kern="0" dirty="0">
                <a:latin typeface="MetaOT-Book" pitchFamily="50" charset="0"/>
                <a:cs typeface="ＭＳ Ｐゴシック" pitchFamily="16" charset="-128"/>
              </a:rPr>
              <a:t>primary user goal: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102350" y="5181600"/>
            <a:ext cx="2813050" cy="4572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1400" kern="0" dirty="0">
                <a:latin typeface="MetaOT-Book" pitchFamily="50" charset="0"/>
                <a:cs typeface="ＭＳ Ｐゴシック" pitchFamily="16" charset="-128"/>
              </a:rPr>
              <a:t>implications  and insights: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219200" y="3200400"/>
            <a:ext cx="762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19200" y="4343400"/>
            <a:ext cx="762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219200" y="5486400"/>
            <a:ext cx="762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75336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Reframing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DFF840-9474-449C-83EF-EE307FABEFD3}" type="slidenum">
              <a:rPr lang="en-US" smtClean="0"/>
              <a:t>21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+mj-lt"/>
              <a:buAutoNum type="arabicPeriod" startAt="3"/>
            </a:pPr>
            <a:r>
              <a:rPr lang="en-US" b="1" dirty="0"/>
              <a:t>Free associate new items for the left column of each chart.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Work </a:t>
            </a:r>
            <a:r>
              <a:rPr lang="en-US" dirty="0"/>
              <a:t>on all three charts at once. There are no bad ideas: criticism is completely suspended. </a:t>
            </a:r>
          </a:p>
        </p:txBody>
      </p:sp>
    </p:spTree>
    <p:extLst>
      <p:ext uri="{BB962C8B-B14F-4D97-AF65-F5344CB8AC3E}">
        <p14:creationId xmlns:p14="http://schemas.microsoft.com/office/powerpoint/2010/main" val="139075336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Reframing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DFF840-9474-449C-83EF-EE307FABEFD3}" type="slidenum">
              <a:rPr lang="en-US" smtClean="0"/>
              <a:t>22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+mj-lt"/>
              <a:buAutoNum type="arabicPeriod" startAt="4"/>
            </a:pPr>
            <a:r>
              <a:rPr lang="en-US" b="1" dirty="0"/>
              <a:t>Begin to fill in Primary Goal for all items in all charts.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Try </a:t>
            </a:r>
            <a:r>
              <a:rPr lang="en-US" dirty="0"/>
              <a:t>to paint a picture of a credible story; judge responses and add criticism as appropriate, but only in relationship to the primary goal column.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75336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Reframing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DFF840-9474-449C-83EF-EE307FABEFD3}" type="slidenum">
              <a:rPr lang="en-US" smtClean="0"/>
              <a:t>23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+mj-lt"/>
              <a:buAutoNum type="arabicPeriod" startAt="5"/>
            </a:pPr>
            <a:r>
              <a:rPr lang="en-US" b="1" dirty="0"/>
              <a:t>Begin to fill in the Implications and Insights column in all charts.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There </a:t>
            </a:r>
            <a:r>
              <a:rPr lang="en-US" dirty="0"/>
              <a:t>are no bad ideas; criticism is completely suspended. An item can generate more than one implication or insight; if it does, create a new row to capture it. </a:t>
            </a:r>
          </a:p>
        </p:txBody>
      </p:sp>
    </p:spTree>
    <p:extLst>
      <p:ext uri="{BB962C8B-B14F-4D97-AF65-F5344CB8AC3E}">
        <p14:creationId xmlns:p14="http://schemas.microsoft.com/office/powerpoint/2010/main" val="139075336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Reframing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DFF840-9474-449C-83EF-EE307FABEFD3}" type="slidenum">
              <a:rPr lang="en-US" smtClean="0"/>
              <a:t>24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+mj-lt"/>
              <a:buAutoNum type="arabicPeriod" startAt="6"/>
            </a:pPr>
            <a:r>
              <a:rPr lang="en-US" b="1" dirty="0"/>
              <a:t>Extract implications and insights that are </a:t>
            </a:r>
            <a:r>
              <a:rPr lang="en-US" b="1" dirty="0" smtClean="0"/>
              <a:t>relevant. </a:t>
            </a:r>
            <a:br>
              <a:rPr lang="en-US" b="1" dirty="0" smtClean="0"/>
            </a:br>
            <a:r>
              <a:rPr lang="en-US" dirty="0" smtClean="0"/>
              <a:t>Consider the specific </a:t>
            </a:r>
            <a:r>
              <a:rPr lang="en-US" dirty="0"/>
              <a:t>constraints of your project, and list </a:t>
            </a:r>
            <a:r>
              <a:rPr lang="en-US" dirty="0" smtClean="0"/>
              <a:t>the new implications or insights that you’ve identified: </a:t>
            </a:r>
            <a:r>
              <a:rPr lang="en-US" dirty="0"/>
              <a:t>these can then be integrated with the rest of your design criteria.  </a:t>
            </a:r>
          </a:p>
          <a:p>
            <a:pPr>
              <a:buFont typeface="+mj-lt"/>
              <a:buAutoNum type="arabicPeriod" startAt="6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75336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1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81000"/>
            <a:ext cx="8686800" cy="10139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>
                <a:solidFill>
                  <a:srgbClr val="F6BB00"/>
                </a:solidFill>
                <a:latin typeface="MetaOT-Book" pitchFamily="50" charset="0"/>
              </a:rPr>
              <a:t>Reframing</a:t>
            </a:r>
          </a:p>
          <a:p>
            <a:r>
              <a:rPr lang="en-US" sz="3600" dirty="0" smtClean="0">
                <a:solidFill>
                  <a:prstClr val="white"/>
                </a:solidFill>
                <a:latin typeface="MetaOT-Book" pitchFamily="50" charset="0"/>
              </a:rPr>
              <a:t>Forcing a shift in semantic perspective in </a:t>
            </a:r>
            <a:r>
              <a:rPr lang="en-US" sz="3600" dirty="0">
                <a:solidFill>
                  <a:prstClr val="white"/>
                </a:solidFill>
                <a:latin typeface="MetaOT-Book" pitchFamily="50" charset="0"/>
              </a:rPr>
              <a:t>order to see things in a </a:t>
            </a:r>
            <a:r>
              <a:rPr lang="en-US" sz="3600" dirty="0" smtClean="0">
                <a:solidFill>
                  <a:prstClr val="white"/>
                </a:solidFill>
                <a:latin typeface="MetaOT-Book" pitchFamily="50" charset="0"/>
              </a:rPr>
              <a:t>new way.</a:t>
            </a:r>
            <a:endParaRPr lang="en-US" sz="3600" dirty="0">
              <a:solidFill>
                <a:prstClr val="white"/>
              </a:solidFill>
              <a:latin typeface="MetaOT-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7604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81000"/>
            <a:ext cx="8686800" cy="10139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>
                <a:solidFill>
                  <a:srgbClr val="F6BB00"/>
                </a:solidFill>
                <a:latin typeface="MetaOT-Book" pitchFamily="50" charset="0"/>
              </a:rPr>
              <a:t>Reframing</a:t>
            </a:r>
          </a:p>
          <a:p>
            <a:r>
              <a:rPr lang="en-US" sz="3600" dirty="0" smtClean="0">
                <a:solidFill>
                  <a:prstClr val="white"/>
                </a:solidFill>
                <a:latin typeface="MetaOT-Book" pitchFamily="50" charset="0"/>
              </a:rPr>
              <a:t>Forcing a </a:t>
            </a:r>
            <a:r>
              <a:rPr lang="en-US" sz="3600" u="sng" dirty="0" smtClean="0">
                <a:solidFill>
                  <a:srgbClr val="5FB5CD"/>
                </a:solidFill>
                <a:latin typeface="MetaOT-Book" pitchFamily="50" charset="0"/>
              </a:rPr>
              <a:t>shift</a:t>
            </a:r>
            <a:r>
              <a:rPr lang="en-US" sz="3600" dirty="0" smtClean="0">
                <a:solidFill>
                  <a:prstClr val="white"/>
                </a:solidFill>
                <a:latin typeface="MetaOT-Book" pitchFamily="50" charset="0"/>
              </a:rPr>
              <a:t> in semantic perspective in </a:t>
            </a:r>
            <a:r>
              <a:rPr lang="en-US" sz="3600" dirty="0">
                <a:solidFill>
                  <a:prstClr val="white"/>
                </a:solidFill>
                <a:latin typeface="MetaOT-Book" pitchFamily="50" charset="0"/>
              </a:rPr>
              <a:t>order to see things in a </a:t>
            </a:r>
            <a:r>
              <a:rPr lang="en-US" sz="3600" dirty="0" smtClean="0">
                <a:solidFill>
                  <a:prstClr val="white"/>
                </a:solidFill>
                <a:latin typeface="MetaOT-Book" pitchFamily="50" charset="0"/>
              </a:rPr>
              <a:t>new way.</a:t>
            </a:r>
            <a:endParaRPr lang="en-US" sz="3600" dirty="0">
              <a:solidFill>
                <a:prstClr val="white"/>
              </a:solidFill>
              <a:latin typeface="MetaOT-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0965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81000"/>
            <a:ext cx="8686800" cy="10139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>
                <a:solidFill>
                  <a:srgbClr val="F6BB00"/>
                </a:solidFill>
                <a:latin typeface="MetaOT-Book" pitchFamily="50" charset="0"/>
              </a:rPr>
              <a:t>Reframing</a:t>
            </a:r>
          </a:p>
          <a:p>
            <a:r>
              <a:rPr lang="en-US" sz="3600" dirty="0" smtClean="0">
                <a:solidFill>
                  <a:prstClr val="white"/>
                </a:solidFill>
                <a:latin typeface="MetaOT-Book" pitchFamily="50" charset="0"/>
              </a:rPr>
              <a:t>Forcing a shift in </a:t>
            </a:r>
            <a:r>
              <a:rPr lang="en-US" sz="3600" u="sng" dirty="0" smtClean="0">
                <a:solidFill>
                  <a:srgbClr val="5FB5CD"/>
                </a:solidFill>
                <a:latin typeface="MetaOT-Book" pitchFamily="50" charset="0"/>
              </a:rPr>
              <a:t>semantic perspective</a:t>
            </a:r>
            <a:r>
              <a:rPr lang="en-US" sz="3600" dirty="0" smtClean="0">
                <a:solidFill>
                  <a:prstClr val="white"/>
                </a:solidFill>
                <a:latin typeface="MetaOT-Book" pitchFamily="50" charset="0"/>
              </a:rPr>
              <a:t> in </a:t>
            </a:r>
            <a:r>
              <a:rPr lang="en-US" sz="3600" dirty="0">
                <a:solidFill>
                  <a:prstClr val="white"/>
                </a:solidFill>
                <a:latin typeface="MetaOT-Book" pitchFamily="50" charset="0"/>
              </a:rPr>
              <a:t>order to see things in a </a:t>
            </a:r>
            <a:r>
              <a:rPr lang="en-US" sz="3600" dirty="0" smtClean="0">
                <a:solidFill>
                  <a:prstClr val="white"/>
                </a:solidFill>
                <a:latin typeface="MetaOT-Book" pitchFamily="50" charset="0"/>
              </a:rPr>
              <a:t>new way.</a:t>
            </a:r>
            <a:endParaRPr lang="en-US" sz="3600" dirty="0">
              <a:solidFill>
                <a:prstClr val="white"/>
              </a:solidFill>
              <a:latin typeface="MetaOT-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7604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81000"/>
            <a:ext cx="8686800" cy="10139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>
                <a:solidFill>
                  <a:srgbClr val="F6BB00"/>
                </a:solidFill>
                <a:latin typeface="MetaOT-Book" pitchFamily="50" charset="0"/>
              </a:rPr>
              <a:t>Reframing</a:t>
            </a:r>
          </a:p>
          <a:p>
            <a:r>
              <a:rPr lang="en-US" sz="3600" dirty="0" smtClean="0">
                <a:solidFill>
                  <a:prstClr val="white"/>
                </a:solidFill>
                <a:latin typeface="MetaOT-Book" pitchFamily="50" charset="0"/>
              </a:rPr>
              <a:t>Forcing a shift in semantic perspective in </a:t>
            </a:r>
            <a:r>
              <a:rPr lang="en-US" sz="3600" dirty="0">
                <a:solidFill>
                  <a:prstClr val="white"/>
                </a:solidFill>
                <a:latin typeface="MetaOT-Book" pitchFamily="50" charset="0"/>
              </a:rPr>
              <a:t>order to </a:t>
            </a:r>
            <a:r>
              <a:rPr lang="en-US" sz="3600" u="sng" dirty="0">
                <a:solidFill>
                  <a:srgbClr val="5FB5CD"/>
                </a:solidFill>
                <a:latin typeface="MetaOT-Book" pitchFamily="50" charset="0"/>
              </a:rPr>
              <a:t>see things in a </a:t>
            </a:r>
            <a:r>
              <a:rPr lang="en-US" sz="3600" u="sng" dirty="0" smtClean="0">
                <a:solidFill>
                  <a:srgbClr val="5FB5CD"/>
                </a:solidFill>
                <a:latin typeface="MetaOT-Book" pitchFamily="50" charset="0"/>
              </a:rPr>
              <a:t>new way</a:t>
            </a:r>
            <a:r>
              <a:rPr lang="en-US" sz="3600" dirty="0" smtClean="0">
                <a:solidFill>
                  <a:prstClr val="white"/>
                </a:solidFill>
                <a:latin typeface="MetaOT-Book" pitchFamily="50" charset="0"/>
              </a:rPr>
              <a:t>.</a:t>
            </a:r>
            <a:endParaRPr lang="en-US" sz="3600" dirty="0">
              <a:solidFill>
                <a:prstClr val="white"/>
              </a:solidFill>
              <a:latin typeface="MetaOT-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5543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81000"/>
            <a:ext cx="8686800" cy="10139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>
                <a:solidFill>
                  <a:srgbClr val="F6BB00"/>
                </a:solidFill>
                <a:latin typeface="MetaOT-Book" pitchFamily="50" charset="0"/>
              </a:rPr>
              <a:t>Reframing</a:t>
            </a:r>
          </a:p>
          <a:p>
            <a:r>
              <a:rPr lang="en-US" sz="3600" dirty="0" smtClean="0">
                <a:solidFill>
                  <a:prstClr val="white"/>
                </a:solidFill>
                <a:latin typeface="MetaOT-Book" pitchFamily="50" charset="0"/>
              </a:rPr>
              <a:t>Forcing a shift in semantic perspective in </a:t>
            </a:r>
            <a:r>
              <a:rPr lang="en-US" sz="3600" dirty="0">
                <a:solidFill>
                  <a:prstClr val="white"/>
                </a:solidFill>
                <a:latin typeface="MetaOT-Book" pitchFamily="50" charset="0"/>
              </a:rPr>
              <a:t>order to see things in a </a:t>
            </a:r>
            <a:r>
              <a:rPr lang="en-US" sz="3600" dirty="0" smtClean="0">
                <a:solidFill>
                  <a:prstClr val="white"/>
                </a:solidFill>
                <a:latin typeface="MetaOT-Book" pitchFamily="50" charset="0"/>
              </a:rPr>
              <a:t>new way.</a:t>
            </a:r>
            <a:endParaRPr lang="en-US" sz="3600" dirty="0">
              <a:solidFill>
                <a:prstClr val="white"/>
              </a:solidFill>
              <a:latin typeface="MetaOT-Book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590800"/>
            <a:ext cx="426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chemeClr val="tx1">
                    <a:lumMod val="95000"/>
                  </a:schemeClr>
                </a:solidFill>
                <a:latin typeface="MetaOT-Book" pitchFamily="50" charset="0"/>
              </a:rPr>
              <a:t>REFRAMING/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chemeClr val="tx1">
                  <a:lumMod val="95000"/>
                </a:schemeClr>
              </a:solidFill>
              <a:latin typeface="MetaOT-Book" pitchFamily="50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sz="1400" dirty="0">
                <a:solidFill>
                  <a:schemeClr val="tx1">
                    <a:lumMod val="95000"/>
                  </a:schemeClr>
                </a:solidFill>
                <a:latin typeface="MetaOT-Book" pitchFamily="50" charset="0"/>
              </a:rPr>
              <a:t>“Re-embeds” a product, system or service in a new (and not necessarily logical) context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sz="1400" dirty="0" smtClean="0">
                <a:solidFill>
                  <a:schemeClr val="tx1">
                    <a:lumMod val="95000"/>
                  </a:schemeClr>
                </a:solidFill>
                <a:latin typeface="MetaOT-Book" pitchFamily="50" charset="0"/>
              </a:rPr>
              <a:t>Explores </a:t>
            </a:r>
            <a:r>
              <a:rPr lang="en-US" sz="1400" dirty="0">
                <a:solidFill>
                  <a:schemeClr val="tx1">
                    <a:lumMod val="95000"/>
                  </a:schemeClr>
                </a:solidFill>
                <a:latin typeface="MetaOT-Book" pitchFamily="50" charset="0"/>
              </a:rPr>
              <a:t>associations and hidden links to and from the center of focus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sz="1400" dirty="0" smtClean="0">
                <a:solidFill>
                  <a:schemeClr val="tx1">
                    <a:lumMod val="95000"/>
                  </a:schemeClr>
                </a:solidFill>
                <a:latin typeface="MetaOT-Book" pitchFamily="50" charset="0"/>
              </a:rPr>
              <a:t>Posits </a:t>
            </a:r>
            <a:r>
              <a:rPr lang="en-US" sz="1400" dirty="0">
                <a:solidFill>
                  <a:schemeClr val="tx1">
                    <a:lumMod val="95000"/>
                  </a:schemeClr>
                </a:solidFill>
                <a:latin typeface="MetaOT-Book" pitchFamily="50" charset="0"/>
              </a:rPr>
              <a:t>a “what if” scenario </a:t>
            </a:r>
            <a:r>
              <a:rPr lang="en-US" sz="1400" dirty="0" smtClean="0">
                <a:solidFill>
                  <a:schemeClr val="tx1">
                    <a:lumMod val="95000"/>
                  </a:schemeClr>
                </a:solidFill>
                <a:latin typeface="MetaOT-Book" pitchFamily="50" charset="0"/>
              </a:rPr>
              <a:t>implicitly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sz="1400" dirty="0">
                <a:solidFill>
                  <a:schemeClr val="tx1">
                    <a:lumMod val="95000"/>
                  </a:schemeClr>
                </a:solidFill>
                <a:latin typeface="MetaOT-Book" pitchFamily="50" charset="0"/>
              </a:rPr>
              <a:t>Is primarily semantic (a tool for cognition)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sz="1400" dirty="0" smtClean="0">
                <a:solidFill>
                  <a:schemeClr val="tx1">
                    <a:lumMod val="95000"/>
                  </a:schemeClr>
                </a:solidFill>
                <a:latin typeface="MetaOT-Book" pitchFamily="50" charset="0"/>
              </a:rPr>
              <a:t>Encourages </a:t>
            </a:r>
            <a:r>
              <a:rPr lang="en-US" sz="1400" dirty="0">
                <a:solidFill>
                  <a:schemeClr val="tx1">
                    <a:lumMod val="95000"/>
                  </a:schemeClr>
                </a:solidFill>
                <a:latin typeface="MetaOT-Book" pitchFamily="50" charset="0"/>
              </a:rPr>
              <a:t>empathy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sz="1400" dirty="0" smtClean="0">
                <a:solidFill>
                  <a:schemeClr val="tx1">
                    <a:lumMod val="95000"/>
                  </a:schemeClr>
                </a:solidFill>
                <a:latin typeface="MetaOT-Book" pitchFamily="50" charset="0"/>
              </a:rPr>
              <a:t>Forces </a:t>
            </a:r>
            <a:r>
              <a:rPr lang="en-US" sz="1400" dirty="0">
                <a:solidFill>
                  <a:schemeClr val="tx1">
                    <a:lumMod val="95000"/>
                  </a:schemeClr>
                </a:solidFill>
                <a:latin typeface="MetaOT-Book" pitchFamily="50" charset="0"/>
              </a:rPr>
              <a:t>understanding of the various </a:t>
            </a:r>
            <a:r>
              <a:rPr lang="en-US" sz="1400" dirty="0" err="1">
                <a:solidFill>
                  <a:schemeClr val="tx1">
                    <a:lumMod val="95000"/>
                  </a:schemeClr>
                </a:solidFill>
                <a:latin typeface="MetaOT-Book" pitchFamily="50" charset="0"/>
              </a:rPr>
              <a:t>touchpoints</a:t>
            </a:r>
            <a:endParaRPr lang="en-US" sz="1400" dirty="0">
              <a:solidFill>
                <a:schemeClr val="tx1">
                  <a:lumMod val="95000"/>
                </a:schemeClr>
              </a:solidFill>
              <a:latin typeface="MetaOT-Book" pitchFamily="50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sz="1400" dirty="0" smtClean="0">
                <a:solidFill>
                  <a:schemeClr val="tx1">
                    <a:lumMod val="95000"/>
                  </a:schemeClr>
                </a:solidFill>
                <a:latin typeface="MetaOT-Book" pitchFamily="50" charset="0"/>
              </a:rPr>
              <a:t>Identifies </a:t>
            </a:r>
            <a:r>
              <a:rPr lang="en-US" sz="1400" dirty="0">
                <a:solidFill>
                  <a:schemeClr val="tx1">
                    <a:lumMod val="95000"/>
                  </a:schemeClr>
                </a:solidFill>
                <a:latin typeface="MetaOT-Book" pitchFamily="50" charset="0"/>
              </a:rPr>
              <a:t>implications and insights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lang="en-US" sz="1400" dirty="0">
              <a:solidFill>
                <a:schemeClr val="tx1">
                  <a:lumMod val="95000"/>
                </a:schemeClr>
              </a:solidFill>
              <a:latin typeface="MetaOT-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4661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/>
          <p:cNvPicPr>
            <a:picLocks noChangeAspect="1" noChangeArrowheads="1"/>
          </p:cNvPicPr>
          <p:nvPr/>
        </p:nvPicPr>
        <p:blipFill>
          <a:blip r:embed="rId3" cstate="email"/>
          <a:srcRect b="-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609600"/>
            <a:ext cx="9144000" cy="1943100"/>
            <a:chOff x="0" y="0"/>
            <a:chExt cx="5760" cy="1224"/>
          </a:xfrm>
          <a:solidFill>
            <a:srgbClr val="000000">
              <a:alpha val="53000"/>
            </a:srgbClr>
          </a:solidFill>
        </p:grpSpPr>
        <p:sp>
          <p:nvSpPr>
            <p:cNvPr id="13" name="Rectangle 2"/>
            <p:cNvSpPr>
              <a:spLocks/>
            </p:cNvSpPr>
            <p:nvPr/>
          </p:nvSpPr>
          <p:spPr bwMode="auto">
            <a:xfrm>
              <a:off x="0" y="0"/>
              <a:ext cx="5760" cy="1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BentonSansF Book" charset="0"/>
                <a:ea typeface="ＭＳ Ｐゴシック" pitchFamily="16" charset="-128"/>
                <a:cs typeface="ＭＳ Ｐゴシック" pitchFamily="16" charset="-128"/>
              </a:endParaRPr>
            </a:p>
          </p:txBody>
        </p:sp>
        <p:sp>
          <p:nvSpPr>
            <p:cNvPr id="14" name="Rectangle 3"/>
            <p:cNvSpPr>
              <a:spLocks/>
            </p:cNvSpPr>
            <p:nvPr/>
          </p:nvSpPr>
          <p:spPr bwMode="auto">
            <a:xfrm>
              <a:off x="0" y="0"/>
              <a:ext cx="5760" cy="1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BentonSansF Book" charset="0"/>
                <a:ea typeface="ＭＳ Ｐゴシック" pitchFamily="16" charset="-128"/>
                <a:cs typeface="ＭＳ Ｐゴシック" pitchFamily="16" charset="-128"/>
              </a:endParaRP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136525" y="-364925"/>
            <a:ext cx="8870950" cy="51308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en-US" sz="3600" kern="0" dirty="0">
              <a:solidFill>
                <a:srgbClr val="FFFFFF"/>
              </a:solidFill>
              <a:latin typeface="MetaOT-Book" pitchFamily="50" charset="0"/>
              <a:cs typeface="ＭＳ Ｐゴシック" pitchFamily="16" charset="-128"/>
            </a:endParaRPr>
          </a:p>
          <a:p>
            <a:pPr algn="ctr" eaLnBrk="0" hangingPunct="0">
              <a:defRPr/>
            </a:pPr>
            <a:endParaRPr lang="en-US" sz="3600" kern="0" dirty="0">
              <a:solidFill>
                <a:srgbClr val="FFFFFF"/>
              </a:solidFill>
              <a:latin typeface="MetaOT-Book" pitchFamily="50" charset="0"/>
              <a:cs typeface="ＭＳ Ｐゴシック" pitchFamily="16" charset="-128"/>
            </a:endParaRPr>
          </a:p>
          <a:p>
            <a:pPr algn="ctr" eaLnBrk="0" hangingPunct="0">
              <a:defRPr/>
            </a:pPr>
            <a:endParaRPr lang="en-US" sz="3600" kern="0" dirty="0">
              <a:solidFill>
                <a:srgbClr val="FFFFFF"/>
              </a:solidFill>
              <a:latin typeface="MetaOT-Book" pitchFamily="50" charset="0"/>
              <a:cs typeface="ＭＳ Ｐゴシック" pitchFamily="16" charset="-128"/>
            </a:endParaRPr>
          </a:p>
          <a:p>
            <a:pPr algn="ctr" eaLnBrk="0" hangingPunct="0">
              <a:defRPr/>
            </a:pPr>
            <a:r>
              <a:rPr lang="en-US" sz="3600" kern="0" dirty="0" smtClean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Consider </a:t>
            </a:r>
            <a:r>
              <a:rPr lang="en-US" sz="36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a toothbrush …</a:t>
            </a:r>
          </a:p>
        </p:txBody>
      </p:sp>
    </p:spTree>
    <p:extLst>
      <p:ext uri="{BB962C8B-B14F-4D97-AF65-F5344CB8AC3E}">
        <p14:creationId xmlns:p14="http://schemas.microsoft.com/office/powerpoint/2010/main" val="5250198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/>
          <p:cNvPicPr>
            <a:picLocks noChangeAspect="1" noChangeArrowheads="1"/>
          </p:cNvPicPr>
          <p:nvPr/>
        </p:nvPicPr>
        <p:blipFill rotWithShape="1">
          <a:blip r:embed="rId3" cstate="screen"/>
          <a:srcRect t="25144" b="22261"/>
          <a:stretch/>
        </p:blipFill>
        <p:spPr bwMode="auto">
          <a:xfrm>
            <a:off x="6103097" y="0"/>
            <a:ext cx="3044825" cy="102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76200" y="1143000"/>
            <a:ext cx="2908300" cy="533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24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environment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044825" y="1143000"/>
            <a:ext cx="2908300" cy="533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24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perspective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159500" y="1143000"/>
            <a:ext cx="2908300" cy="533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24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embodiment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76200" y="1676400"/>
            <a:ext cx="2908300" cy="533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12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in the bathroom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044825" y="1676400"/>
            <a:ext cx="2908300" cy="533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12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consumer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159500" y="1676400"/>
            <a:ext cx="2908300" cy="533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1200" kern="0" dirty="0">
                <a:solidFill>
                  <a:srgbClr val="FFFFFF"/>
                </a:solidFill>
                <a:latin typeface="MetaOT-Book" pitchFamily="50" charset="0"/>
                <a:cs typeface="ＭＳ Ｐゴシック" pitchFamily="16" charset="-128"/>
              </a:rPr>
              <a:t>object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 cstate="screen"/>
          <a:srcRect t="25144" b="22261"/>
          <a:stretch/>
        </p:blipFill>
        <p:spPr bwMode="auto">
          <a:xfrm>
            <a:off x="3058272" y="0"/>
            <a:ext cx="3044825" cy="102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3" cstate="screen"/>
          <a:srcRect t="25144" b="22261"/>
          <a:stretch/>
        </p:blipFill>
        <p:spPr bwMode="auto">
          <a:xfrm>
            <a:off x="13447" y="0"/>
            <a:ext cx="3044825" cy="102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95381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outs">
  <a:themeElements>
    <a:clrScheme name="AC4D">
      <a:dk1>
        <a:sysClr val="windowText" lastClr="000000"/>
      </a:dk1>
      <a:lt1>
        <a:sysClr val="window" lastClr="FFFFFF"/>
      </a:lt1>
      <a:dk2>
        <a:srgbClr val="F6BB00"/>
      </a:dk2>
      <a:lt2>
        <a:srgbClr val="B0DAE6"/>
      </a:lt2>
      <a:accent1>
        <a:srgbClr val="5FB5CD"/>
      </a:accent1>
      <a:accent2>
        <a:srgbClr val="CA2A27"/>
      </a:accent2>
      <a:accent3>
        <a:srgbClr val="C4248F"/>
      </a:accent3>
      <a:accent4>
        <a:srgbClr val="676767"/>
      </a:accent4>
      <a:accent5>
        <a:srgbClr val="9BCB3C"/>
      </a:accent5>
      <a:accent6>
        <a:srgbClr val="D8D8D8"/>
      </a:accent6>
      <a:hlink>
        <a:srgbClr val="676767"/>
      </a:hlink>
      <a:folHlink>
        <a:srgbClr val="676767"/>
      </a:folHlink>
    </a:clrScheme>
    <a:fontScheme name="AC4D">
      <a:majorFont>
        <a:latin typeface="MetaOT-Bold"/>
        <a:ea typeface=""/>
        <a:cs typeface=""/>
      </a:majorFont>
      <a:minorFont>
        <a:latin typeface="MetaOT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rog color theme">
    <a:dk1>
      <a:srgbClr val="000000"/>
    </a:dk1>
    <a:lt1>
      <a:srgbClr val="FFFFFF"/>
    </a:lt1>
    <a:dk2>
      <a:srgbClr val="5A5A5A"/>
    </a:dk2>
    <a:lt2>
      <a:srgbClr val="9B9B9B"/>
    </a:lt2>
    <a:accent1>
      <a:srgbClr val="87D300"/>
    </a:accent1>
    <a:accent2>
      <a:srgbClr val="D71920"/>
    </a:accent2>
    <a:accent3>
      <a:srgbClr val="F6BB00"/>
    </a:accent3>
    <a:accent4>
      <a:srgbClr val="0070C0"/>
    </a:accent4>
    <a:accent5>
      <a:srgbClr val="00B0F0"/>
    </a:accent5>
    <a:accent6>
      <a:srgbClr val="7030A0"/>
    </a:accent6>
    <a:hlink>
      <a:srgbClr val="C00000"/>
    </a:hlink>
    <a:folHlink>
      <a:srgbClr val="002060"/>
    </a:folHlink>
  </a:clrScheme>
</a:themeOverride>
</file>

<file path=ppt/theme/themeOverride2.xml><?xml version="1.0" encoding="utf-8"?>
<a:themeOverride xmlns:a="http://schemas.openxmlformats.org/drawingml/2006/main">
  <a:clrScheme name="frog color theme">
    <a:dk1>
      <a:srgbClr val="000000"/>
    </a:dk1>
    <a:lt1>
      <a:srgbClr val="FFFFFF"/>
    </a:lt1>
    <a:dk2>
      <a:srgbClr val="5A5A5A"/>
    </a:dk2>
    <a:lt2>
      <a:srgbClr val="9B9B9B"/>
    </a:lt2>
    <a:accent1>
      <a:srgbClr val="87D300"/>
    </a:accent1>
    <a:accent2>
      <a:srgbClr val="D71920"/>
    </a:accent2>
    <a:accent3>
      <a:srgbClr val="F6BB00"/>
    </a:accent3>
    <a:accent4>
      <a:srgbClr val="0070C0"/>
    </a:accent4>
    <a:accent5>
      <a:srgbClr val="00B0F0"/>
    </a:accent5>
    <a:accent6>
      <a:srgbClr val="7030A0"/>
    </a:accent6>
    <a:hlink>
      <a:srgbClr val="C00000"/>
    </a:hlink>
    <a:folHlink>
      <a:srgbClr val="00206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9800</TotalTime>
  <Words>660</Words>
  <Application>Microsoft Office PowerPoint</Application>
  <PresentationFormat>On-screen Show (4:3)</PresentationFormat>
  <Paragraphs>206</Paragraphs>
  <Slides>25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ＭＳ Ｐゴシック</vt:lpstr>
      <vt:lpstr>Arial</vt:lpstr>
      <vt:lpstr>BentonSansF Book</vt:lpstr>
      <vt:lpstr>Gill Sans</vt:lpstr>
      <vt:lpstr>MetaOT-Bold</vt:lpstr>
      <vt:lpstr>MetaOT-Book</vt:lpstr>
      <vt:lpstr>MetaOT-Medium</vt:lpstr>
      <vt:lpstr>MetaSerifOT-Book</vt:lpstr>
      <vt:lpstr>Times New Roman</vt:lpstr>
      <vt:lpstr>Verdana</vt:lpstr>
      <vt:lpstr>Layouts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Reframing</vt:lpstr>
      <vt:lpstr>Reframing</vt:lpstr>
      <vt:lpstr>Reframing</vt:lpstr>
      <vt:lpstr>Reframing</vt:lpstr>
      <vt:lpstr>Reframing</vt:lpstr>
      <vt:lpstr>Reframing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Jon.Kolko</dc:creator>
  <cp:lastModifiedBy>Jon</cp:lastModifiedBy>
  <cp:revision>913</cp:revision>
  <cp:lastPrinted>2012-02-01T12:34:56Z</cp:lastPrinted>
  <dcterms:created xsi:type="dcterms:W3CDTF">2010-11-26T21:24:12Z</dcterms:created>
  <dcterms:modified xsi:type="dcterms:W3CDTF">2015-11-22T20:20:49Z</dcterms:modified>
</cp:coreProperties>
</file>