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4.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6.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Override7.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heme/themeOverride8.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heme/themeOverride9.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564" r:id="rId2"/>
    <p:sldId id="466" r:id="rId3"/>
    <p:sldId id="467" r:id="rId4"/>
    <p:sldId id="468" r:id="rId5"/>
    <p:sldId id="469" r:id="rId6"/>
    <p:sldId id="534" r:id="rId7"/>
    <p:sldId id="513" r:id="rId8"/>
    <p:sldId id="538" r:id="rId9"/>
    <p:sldId id="539" r:id="rId10"/>
    <p:sldId id="540" r:id="rId11"/>
    <p:sldId id="548" r:id="rId12"/>
    <p:sldId id="549" r:id="rId13"/>
    <p:sldId id="541" r:id="rId14"/>
    <p:sldId id="560" r:id="rId15"/>
    <p:sldId id="559" r:id="rId16"/>
    <p:sldId id="542" r:id="rId17"/>
    <p:sldId id="543" r:id="rId18"/>
    <p:sldId id="544" r:id="rId19"/>
    <p:sldId id="545" r:id="rId20"/>
    <p:sldId id="546" r:id="rId21"/>
    <p:sldId id="550" r:id="rId22"/>
    <p:sldId id="555" r:id="rId23"/>
    <p:sldId id="556" r:id="rId24"/>
    <p:sldId id="562" r:id="rId25"/>
    <p:sldId id="563" r:id="rId26"/>
    <p:sldId id="470" r:id="rId27"/>
    <p:sldId id="496" r:id="rId28"/>
    <p:sldId id="471" r:id="rId29"/>
    <p:sldId id="472" r:id="rId30"/>
    <p:sldId id="491" r:id="rId31"/>
    <p:sldId id="492" r:id="rId32"/>
    <p:sldId id="493" r:id="rId33"/>
    <p:sldId id="494" r:id="rId34"/>
    <p:sldId id="495" r:id="rId35"/>
    <p:sldId id="497" r:id="rId36"/>
    <p:sldId id="498" r:id="rId37"/>
    <p:sldId id="547" r:id="rId38"/>
    <p:sldId id="482" r:id="rId39"/>
    <p:sldId id="485" r:id="rId40"/>
    <p:sldId id="500" r:id="rId41"/>
    <p:sldId id="489" r:id="rId42"/>
    <p:sldId id="510" r:id="rId43"/>
    <p:sldId id="511" r:id="rId44"/>
    <p:sldId id="512" r:id="rId45"/>
    <p:sldId id="501" r:id="rId46"/>
    <p:sldId id="551" r:id="rId47"/>
    <p:sldId id="502" r:id="rId48"/>
    <p:sldId id="503" r:id="rId49"/>
    <p:sldId id="504" r:id="rId50"/>
    <p:sldId id="505" r:id="rId51"/>
    <p:sldId id="506" r:id="rId52"/>
    <p:sldId id="529" r:id="rId53"/>
    <p:sldId id="514" r:id="rId54"/>
    <p:sldId id="516" r:id="rId55"/>
    <p:sldId id="517" r:id="rId56"/>
    <p:sldId id="518" r:id="rId57"/>
    <p:sldId id="519" r:id="rId58"/>
    <p:sldId id="520" r:id="rId59"/>
    <p:sldId id="521" r:id="rId60"/>
    <p:sldId id="522" r:id="rId61"/>
    <p:sldId id="523" r:id="rId62"/>
    <p:sldId id="524" r:id="rId63"/>
    <p:sldId id="525" r:id="rId64"/>
    <p:sldId id="526" r:id="rId65"/>
    <p:sldId id="527" r:id="rId66"/>
    <p:sldId id="528" r:id="rId67"/>
    <p:sldId id="530" r:id="rId68"/>
    <p:sldId id="552" r:id="rId69"/>
    <p:sldId id="531" r:id="rId70"/>
    <p:sldId id="532" r:id="rId71"/>
    <p:sldId id="533" r:id="rId72"/>
    <p:sldId id="352" r:id="rId73"/>
  </p:sldIdLst>
  <p:sldSz cx="9144000" cy="6858000" type="screen4x3"/>
  <p:notesSz cx="6858000" cy="9144000"/>
  <p:defaultTextStyle>
    <a:defPPr>
      <a:defRPr lang="en-US"/>
    </a:defPPr>
    <a:lvl1pPr algn="l" rtl="0" fontAlgn="base">
      <a:spcBef>
        <a:spcPct val="50000"/>
      </a:spcBef>
      <a:spcAft>
        <a:spcPct val="0"/>
      </a:spcAft>
      <a:defRPr sz="1400" kern="1200">
        <a:solidFill>
          <a:schemeClr val="tx1"/>
        </a:solidFill>
        <a:latin typeface="Verdana" pitchFamily="34" charset="0"/>
        <a:ea typeface="+mn-ea"/>
        <a:cs typeface="+mn-cs"/>
      </a:defRPr>
    </a:lvl1pPr>
    <a:lvl2pPr marL="457200" algn="l" rtl="0" fontAlgn="base">
      <a:spcBef>
        <a:spcPct val="50000"/>
      </a:spcBef>
      <a:spcAft>
        <a:spcPct val="0"/>
      </a:spcAft>
      <a:defRPr sz="1400" kern="1200">
        <a:solidFill>
          <a:schemeClr val="tx1"/>
        </a:solidFill>
        <a:latin typeface="Verdana" pitchFamily="34" charset="0"/>
        <a:ea typeface="+mn-ea"/>
        <a:cs typeface="+mn-cs"/>
      </a:defRPr>
    </a:lvl2pPr>
    <a:lvl3pPr marL="914400" algn="l" rtl="0" fontAlgn="base">
      <a:spcBef>
        <a:spcPct val="50000"/>
      </a:spcBef>
      <a:spcAft>
        <a:spcPct val="0"/>
      </a:spcAft>
      <a:defRPr sz="1400" kern="1200">
        <a:solidFill>
          <a:schemeClr val="tx1"/>
        </a:solidFill>
        <a:latin typeface="Verdana" pitchFamily="34" charset="0"/>
        <a:ea typeface="+mn-ea"/>
        <a:cs typeface="+mn-cs"/>
      </a:defRPr>
    </a:lvl3pPr>
    <a:lvl4pPr marL="1371600" algn="l" rtl="0" fontAlgn="base">
      <a:spcBef>
        <a:spcPct val="50000"/>
      </a:spcBef>
      <a:spcAft>
        <a:spcPct val="0"/>
      </a:spcAft>
      <a:defRPr sz="1400" kern="1200">
        <a:solidFill>
          <a:schemeClr val="tx1"/>
        </a:solidFill>
        <a:latin typeface="Verdana" pitchFamily="34" charset="0"/>
        <a:ea typeface="+mn-ea"/>
        <a:cs typeface="+mn-cs"/>
      </a:defRPr>
    </a:lvl4pPr>
    <a:lvl5pPr marL="1828800" algn="l" rtl="0" fontAlgn="base">
      <a:spcBef>
        <a:spcPct val="5000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B3C"/>
    <a:srgbClr val="CA2A27"/>
    <a:srgbClr val="C4248F"/>
    <a:srgbClr val="676767"/>
    <a:srgbClr val="357D83"/>
    <a:srgbClr val="A7D971"/>
    <a:srgbClr val="0070C0"/>
    <a:srgbClr val="808080"/>
    <a:srgbClr val="B2B2B2"/>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7" autoAdjust="0"/>
    <p:restoredTop sz="93341" autoAdjust="0"/>
  </p:normalViewPr>
  <p:slideViewPr>
    <p:cSldViewPr>
      <p:cViewPr>
        <p:scale>
          <a:sx n="33" d="100"/>
          <a:sy n="33" d="100"/>
        </p:scale>
        <p:origin x="2116" y="81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Open Sans Light" panose="020B0306030504020204" pitchFamily="34" charset="0"/>
              </a:defRPr>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Open Sans Light" panose="020B0306030504020204" pitchFamily="34" charset="0"/>
              </a:defRPr>
            </a:lvl1pPr>
          </a:lstStyle>
          <a:p>
            <a:pPr>
              <a:defRPr/>
            </a:pPr>
            <a:endParaRPr lang="en-US" dirty="0"/>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Open Sans Light" panose="020B0306030504020204" pitchFamily="34" charset="0"/>
              </a:defRPr>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Open Sans Light" panose="020B0306030504020204" pitchFamily="34" charset="0"/>
              </a:defRPr>
            </a:lvl1pPr>
          </a:lstStyle>
          <a:p>
            <a:pPr>
              <a:defRPr/>
            </a:pPr>
            <a:fld id="{92FEFE31-FCB9-4498-BD79-8928C1F0AA8F}" type="slidenum">
              <a:rPr lang="en-US" smtClean="0"/>
              <a:pPr>
                <a:defRPr/>
              </a:pPr>
              <a:t>‹#›</a:t>
            </a:fld>
            <a:endParaRPr lang="en-US" dirty="0"/>
          </a:p>
        </p:txBody>
      </p:sp>
    </p:spTree>
    <p:extLst>
      <p:ext uri="{BB962C8B-B14F-4D97-AF65-F5344CB8AC3E}">
        <p14:creationId xmlns:p14="http://schemas.microsoft.com/office/powerpoint/2010/main" val="4198347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Light" panose="020B03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Light" panose="020B03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Light" panose="020B03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Light" panose="020B03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Light" panose="020B03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70793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03946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0589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61347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93682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82093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70449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99881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207982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13519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0774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24367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09328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266817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46090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192168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44608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900450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04040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95122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29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29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4437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92292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873691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262223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456101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777526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118496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864362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373015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656379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52286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39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39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882384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330020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947975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025853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135396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251673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379105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521632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20796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395352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634837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49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49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033934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00141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719425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779011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322390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171243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705405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000878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1921635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444996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912158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59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59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448540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75943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5299852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809757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62</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62</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868341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63</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63</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0660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64</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64</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58140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65</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65</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093095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66</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66</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1960771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67</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67</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0531798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8808070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69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69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22695236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70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70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11617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8</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8</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39984631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71</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71</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67648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9</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9</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41835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fld id="{7FA8CFD8-1128-490E-A464-BA44EFA67F95}" type="slidenum">
              <a:rPr lang="en-US" altLang="en-US" sz="1200" smtClean="0">
                <a:solidFill>
                  <a:srgbClr val="000000"/>
                </a:solidFill>
                <a:latin typeface="Open Sans Light" panose="020B0306030504020204" pitchFamily="34" charset="0"/>
                <a:ea typeface="MS PGothic" pitchFamily="34" charset="-128"/>
              </a:rPr>
              <a:pPr eaLnBrk="1" hangingPunct="1"/>
              <a:t>10</a:t>
            </a:fld>
            <a:endParaRPr lang="en-US" altLang="en-US" sz="1200" dirty="0" smtClean="0">
              <a:solidFill>
                <a:srgbClr val="000000"/>
              </a:solidFill>
              <a:latin typeface="Open Sans Light" panose="020B0306030504020204" pitchFamily="34" charset="0"/>
              <a:ea typeface="MS PGothic" pitchFamily="34" charset="-128"/>
            </a:endParaRPr>
          </a:p>
        </p:txBody>
      </p:sp>
      <p:sp>
        <p:nvSpPr>
          <p:cNvPr id="7577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926" tIns="47802" rIns="91926" bIns="47802" anchor="b"/>
          <a:lstStyle>
            <a:lvl1pPr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1pPr>
            <a:lvl2pPr marL="742950" indent="-28575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2pPr>
            <a:lvl3pPr marL="11430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3pPr>
            <a:lvl4pPr marL="16002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4pPr>
            <a:lvl5pPr marL="2057400" indent="-228600" eaLnBrk="0" hangingPunct="0">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5pPr>
            <a:lvl6pPr marL="25146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6pPr>
            <a:lvl7pPr marL="29718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7pPr>
            <a:lvl8pPr marL="34290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8pPr>
            <a:lvl9pPr marL="3886200" indent="-228600" eaLnBrk="0" fontAlgn="base" hangingPunct="0">
              <a:spcBef>
                <a:spcPct val="50000"/>
              </a:spcBef>
              <a:spcAft>
                <a:spcPct val="0"/>
              </a:spcAft>
              <a:tabLst>
                <a:tab pos="0" algn="l"/>
                <a:tab pos="933450" algn="l"/>
                <a:tab pos="1866900" algn="l"/>
                <a:tab pos="2800350" algn="l"/>
                <a:tab pos="3735388" algn="l"/>
                <a:tab pos="4668838" algn="l"/>
                <a:tab pos="5602288" algn="l"/>
                <a:tab pos="6537325" algn="l"/>
                <a:tab pos="7470775" algn="l"/>
                <a:tab pos="8404225" algn="l"/>
                <a:tab pos="9339263" algn="l"/>
                <a:tab pos="10272713" algn="l"/>
              </a:tabLst>
              <a:defRPr sz="1400">
                <a:solidFill>
                  <a:schemeClr val="tx1"/>
                </a:solidFill>
                <a:latin typeface="Verdana" pitchFamily="34" charset="0"/>
              </a:defRPr>
            </a:lvl9pPr>
          </a:lstStyle>
          <a:p>
            <a:pPr algn="r" eaLnBrk="1" hangingPunct="1"/>
            <a:fld id="{34AF16B0-8175-41B6-B89D-1247FDF91074}" type="slidenum">
              <a:rPr lang="en-US" altLang="en-US" sz="1200">
                <a:solidFill>
                  <a:srgbClr val="808080"/>
                </a:solidFill>
                <a:latin typeface="Open Sans Light" panose="020B0306030504020204" pitchFamily="34" charset="0"/>
                <a:ea typeface="MS PGothic" pitchFamily="34" charset="-128"/>
              </a:rPr>
              <a:pPr algn="r" eaLnBrk="1" hangingPunct="1"/>
              <a:t>10</a:t>
            </a:fld>
            <a:endParaRPr lang="en-US" altLang="en-US" sz="1200" dirty="0">
              <a:solidFill>
                <a:srgbClr val="808080"/>
              </a:solidFill>
              <a:latin typeface="Open Sans Light" panose="020B0306030504020204" pitchFamily="34" charset="0"/>
              <a:ea typeface="MS PGothic" pitchFamily="34" charset="-128"/>
            </a:endParaRPr>
          </a:p>
        </p:txBody>
      </p:sp>
      <p:sp>
        <p:nvSpPr>
          <p:cNvPr id="7578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lIns="93397" tIns="46698" rIns="93397" bIns="46698" anchor="ct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50000"/>
              </a:spcBef>
              <a:spcAft>
                <a:spcPct val="0"/>
              </a:spcAft>
              <a:defRPr sz="1400">
                <a:solidFill>
                  <a:schemeClr val="tx1"/>
                </a:solidFill>
                <a:latin typeface="Verdana" pitchFamily="34" charset="0"/>
              </a:defRPr>
            </a:lvl6pPr>
            <a:lvl7pPr marL="2971800" indent="-228600" eaLnBrk="0" fontAlgn="base" hangingPunct="0">
              <a:spcBef>
                <a:spcPct val="50000"/>
              </a:spcBef>
              <a:spcAft>
                <a:spcPct val="0"/>
              </a:spcAft>
              <a:defRPr sz="1400">
                <a:solidFill>
                  <a:schemeClr val="tx1"/>
                </a:solidFill>
                <a:latin typeface="Verdana" pitchFamily="34" charset="0"/>
              </a:defRPr>
            </a:lvl7pPr>
            <a:lvl8pPr marL="3429000" indent="-228600" eaLnBrk="0" fontAlgn="base" hangingPunct="0">
              <a:spcBef>
                <a:spcPct val="50000"/>
              </a:spcBef>
              <a:spcAft>
                <a:spcPct val="0"/>
              </a:spcAft>
              <a:defRPr sz="1400">
                <a:solidFill>
                  <a:schemeClr val="tx1"/>
                </a:solidFill>
                <a:latin typeface="Verdana" pitchFamily="34" charset="0"/>
              </a:defRPr>
            </a:lvl8pPr>
            <a:lvl9pPr marL="3886200" indent="-228600" eaLnBrk="0" fontAlgn="base" hangingPunct="0">
              <a:spcBef>
                <a:spcPct val="50000"/>
              </a:spcBef>
              <a:spcAft>
                <a:spcPct val="0"/>
              </a:spcAft>
              <a:defRPr sz="1400">
                <a:solidFill>
                  <a:schemeClr val="tx1"/>
                </a:solidFill>
                <a:latin typeface="Verdana" pitchFamily="34" charset="0"/>
              </a:defRPr>
            </a:lvl9pPr>
          </a:lstStyle>
          <a:p>
            <a:pPr eaLnBrk="1" hangingPunct="1"/>
            <a:endParaRPr lang="en-US" altLang="en-US" dirty="0">
              <a:solidFill>
                <a:srgbClr val="000000"/>
              </a:solidFill>
              <a:latin typeface="Open Sans Light" panose="020B0306030504020204" pitchFamily="34" charset="0"/>
              <a:ea typeface="MS PGothic" pitchFamily="34" charset="-128"/>
            </a:endParaRPr>
          </a:p>
        </p:txBody>
      </p:sp>
      <p:sp>
        <p:nvSpPr>
          <p:cNvPr id="75781" name="Text Box 3"/>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a typeface="MS PGothic" pitchFamily="34" charset="-128"/>
            </a:endParaRPr>
          </a:p>
        </p:txBody>
      </p:sp>
    </p:spTree>
    <p:extLst>
      <p:ext uri="{BB962C8B-B14F-4D97-AF65-F5344CB8AC3E}">
        <p14:creationId xmlns:p14="http://schemas.microsoft.com/office/powerpoint/2010/main" val="159293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52400" y="6477000"/>
            <a:ext cx="4267200" cy="365125"/>
          </a:xfrm>
          <a:prstGeom prst="rect">
            <a:avLst/>
          </a:prstGeom>
        </p:spPr>
        <p:txBody>
          <a:bodyPr/>
          <a:lstStyle>
            <a:lvl1pPr algn="l" fontAlgn="base">
              <a:spcBef>
                <a:spcPct val="50000"/>
              </a:spcBef>
              <a:spcAft>
                <a:spcPct val="0"/>
              </a:spcAft>
              <a:defRPr sz="1200">
                <a:solidFill>
                  <a:prstClr val="black">
                    <a:lumMod val="75000"/>
                    <a:lumOff val="25000"/>
                  </a:prstClr>
                </a:solidFill>
                <a:latin typeface="MetaOT-Book" pitchFamily="50" charset="0"/>
              </a:defRPr>
            </a:lvl1pPr>
          </a:lstStyle>
          <a:p>
            <a:pPr>
              <a:defRPr/>
            </a:pPr>
            <a:r>
              <a:rPr lang="en-US" dirty="0" smtClean="0">
                <a:latin typeface="Open Sans Light" panose="020B0306030504020204" pitchFamily="34" charset="0"/>
              </a:rPr>
              <a:t>Orientation  </a:t>
            </a:r>
            <a:r>
              <a:rPr lang="en-US" dirty="0" smtClean="0">
                <a:solidFill>
                  <a:prstClr val="white">
                    <a:lumMod val="50000"/>
                  </a:prstClr>
                </a:solidFill>
                <a:latin typeface="Open Sans Light" panose="020B0306030504020204" pitchFamily="34" charset="0"/>
              </a:rPr>
              <a:t>|  </a:t>
            </a:r>
            <a:fld id="{27EC0306-DF49-4CDC-9F2E-5264B082EAE3}" type="slidenum">
              <a:rPr lang="en-US" smtClean="0">
                <a:solidFill>
                  <a:prstClr val="white">
                    <a:lumMod val="50000"/>
                  </a:prstClr>
                </a:solidFill>
                <a:latin typeface="Open Sans Light" panose="020B0306030504020204" pitchFamily="34" charset="0"/>
              </a:rPr>
              <a:pPr>
                <a:defRPr/>
              </a:pPr>
              <a:t>‹#›</a:t>
            </a:fld>
            <a:endParaRPr lang="en-US" dirty="0">
              <a:solidFill>
                <a:prstClr val="white">
                  <a:lumMod val="50000"/>
                </a:prstClr>
              </a:solidFill>
              <a:latin typeface="Open Sans Light" panose="020B0306030504020204" pitchFamily="34" charset="0"/>
            </a:endParaRPr>
          </a:p>
        </p:txBody>
      </p:sp>
    </p:spTree>
    <p:extLst>
      <p:ext uri="{BB962C8B-B14F-4D97-AF65-F5344CB8AC3E}">
        <p14:creationId xmlns:p14="http://schemas.microsoft.com/office/powerpoint/2010/main" val="394821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50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pic>
        <p:nvPicPr>
          <p:cNvPr id="3" name="pasted-image.pdf"/>
          <p:cNvPicPr/>
          <p:nvPr userDrawn="1"/>
        </p:nvPicPr>
        <p:blipFill>
          <a:blip r:embed="rId2" cstate="screen">
            <a:extLst>
              <a:ext uri="{28A0092B-C50C-407E-A947-70E740481C1C}">
                <a14:useLocalDpi xmlns:a14="http://schemas.microsoft.com/office/drawing/2010/main"/>
              </a:ext>
            </a:extLst>
          </a:blip>
          <a:stretch>
            <a:fillRect/>
          </a:stretch>
        </p:blipFill>
        <p:spPr>
          <a:xfrm>
            <a:off x="269379" y="6431386"/>
            <a:ext cx="464858" cy="224208"/>
          </a:xfrm>
          <a:prstGeom prst="rect">
            <a:avLst/>
          </a:prstGeom>
          <a:ln w="12700">
            <a:miter lim="400000"/>
          </a:ln>
        </p:spPr>
      </p:pic>
      <p:sp>
        <p:nvSpPr>
          <p:cNvPr id="6" name="Shape 26"/>
          <p:cNvSpPr>
            <a:spLocks noGrp="1"/>
          </p:cNvSpPr>
          <p:nvPr>
            <p:ph type="sldNum" sz="quarter" idx="4"/>
          </p:nvPr>
        </p:nvSpPr>
        <p:spPr>
          <a:xfrm>
            <a:off x="8723952" y="6419201"/>
            <a:ext cx="326092" cy="194765"/>
          </a:xfrm>
          <a:prstGeom prst="rect">
            <a:avLst/>
          </a:prstGeom>
        </p:spPr>
        <p:txBody>
          <a:bodyPr/>
          <a:lstStyle>
            <a:lvl1pPr>
              <a:defRPr sz="633">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94052808"/>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Users\jon.kolko\Documents\My Dropbox\designschool\logo\ac4d_huge.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05800" y="6394450"/>
            <a:ext cx="7747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2" r:id="rId1"/>
    <p:sldLayoutId id="2147483865" r:id="rId2"/>
    <p:sldLayoutId id="2147483863" r:id="rId3"/>
    <p:sldLayoutId id="2147483866" r:id="rId4"/>
  </p:sldLayoutIdLst>
  <p:hf hdr="0" ftr="0" dt="0"/>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HelveticaNeue Condensed" pitchFamily="34" charset="0"/>
        </a:defRPr>
      </a:lvl2pPr>
      <a:lvl3pPr algn="l" rtl="0" eaLnBrk="0" fontAlgn="base" hangingPunct="0">
        <a:spcBef>
          <a:spcPct val="0"/>
        </a:spcBef>
        <a:spcAft>
          <a:spcPct val="0"/>
        </a:spcAft>
        <a:defRPr sz="2400">
          <a:solidFill>
            <a:schemeClr val="tx1"/>
          </a:solidFill>
          <a:latin typeface="HelveticaNeue Condensed" pitchFamily="34" charset="0"/>
        </a:defRPr>
      </a:lvl3pPr>
      <a:lvl4pPr algn="l" rtl="0" eaLnBrk="0" fontAlgn="base" hangingPunct="0">
        <a:spcBef>
          <a:spcPct val="0"/>
        </a:spcBef>
        <a:spcAft>
          <a:spcPct val="0"/>
        </a:spcAft>
        <a:defRPr sz="2400">
          <a:solidFill>
            <a:schemeClr val="tx1"/>
          </a:solidFill>
          <a:latin typeface="HelveticaNeue Condensed" pitchFamily="34" charset="0"/>
        </a:defRPr>
      </a:lvl4pPr>
      <a:lvl5pPr algn="l" rtl="0" eaLnBrk="0" fontAlgn="base" hangingPunct="0">
        <a:spcBef>
          <a:spcPct val="0"/>
        </a:spcBef>
        <a:spcAft>
          <a:spcPct val="0"/>
        </a:spcAft>
        <a:defRPr sz="2400">
          <a:solidFill>
            <a:schemeClr val="tx1"/>
          </a:solidFill>
          <a:latin typeface="HelveticaNeue Condensed" pitchFamily="34" charset="0"/>
        </a:defRPr>
      </a:lvl5pPr>
      <a:lvl6pPr marL="457200" algn="l" rtl="0" fontAlgn="base">
        <a:spcBef>
          <a:spcPct val="0"/>
        </a:spcBef>
        <a:spcAft>
          <a:spcPct val="0"/>
        </a:spcAft>
        <a:defRPr sz="2400">
          <a:solidFill>
            <a:schemeClr val="tx1"/>
          </a:solidFill>
          <a:latin typeface="HelveticaNeue Condensed" pitchFamily="34" charset="0"/>
        </a:defRPr>
      </a:lvl6pPr>
      <a:lvl7pPr marL="914400" algn="l" rtl="0" fontAlgn="base">
        <a:spcBef>
          <a:spcPct val="0"/>
        </a:spcBef>
        <a:spcAft>
          <a:spcPct val="0"/>
        </a:spcAft>
        <a:defRPr sz="2400">
          <a:solidFill>
            <a:schemeClr val="tx1"/>
          </a:solidFill>
          <a:latin typeface="HelveticaNeue Condensed" pitchFamily="34" charset="0"/>
        </a:defRPr>
      </a:lvl7pPr>
      <a:lvl8pPr marL="1371600" algn="l" rtl="0" fontAlgn="base">
        <a:spcBef>
          <a:spcPct val="0"/>
        </a:spcBef>
        <a:spcAft>
          <a:spcPct val="0"/>
        </a:spcAft>
        <a:defRPr sz="2400">
          <a:solidFill>
            <a:schemeClr val="tx1"/>
          </a:solidFill>
          <a:latin typeface="HelveticaNeue Condensed" pitchFamily="34" charset="0"/>
        </a:defRPr>
      </a:lvl8pPr>
      <a:lvl9pPr marL="1828800" algn="l" rtl="0" fontAlgn="base">
        <a:spcBef>
          <a:spcPct val="0"/>
        </a:spcBef>
        <a:spcAft>
          <a:spcPct val="0"/>
        </a:spcAft>
        <a:defRPr sz="2400">
          <a:solidFill>
            <a:schemeClr val="tx1"/>
          </a:solidFill>
          <a:latin typeface="HelveticaNeue Condensed" pitchFamily="34" charset="0"/>
        </a:defRPr>
      </a:lvl9pPr>
    </p:titleStyle>
    <p:bodyStyle>
      <a:lvl1pPr marL="342900" indent="-342900" algn="l" rtl="0" eaLnBrk="0" fontAlgn="base" hangingPunct="0">
        <a:spcBef>
          <a:spcPct val="20000"/>
        </a:spcBef>
        <a:spcAft>
          <a:spcPct val="0"/>
        </a:spcAft>
        <a:buFont typeface="HelveticaNeue Condensed" pitchFamily="34" charset="0"/>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Font typeface="HelveticaNeue Condensed" pitchFamily="34" charset="0"/>
        <a:buChar char="·"/>
        <a:defRPr sz="1600">
          <a:solidFill>
            <a:schemeClr val="tx1"/>
          </a:solidFill>
          <a:latin typeface="+mn-lt"/>
        </a:defRPr>
      </a:lvl2pPr>
      <a:lvl3pPr marL="1143000" indent="-228600" algn="l" rtl="0" eaLnBrk="0" fontAlgn="base" hangingPunct="0">
        <a:spcBef>
          <a:spcPct val="20000"/>
        </a:spcBef>
        <a:spcAft>
          <a:spcPct val="0"/>
        </a:spcAft>
        <a:buFont typeface="HelveticaNeue Condensed" pitchFamily="34" charset="0"/>
        <a:buChar char="·"/>
        <a:defRPr sz="1600">
          <a:solidFill>
            <a:schemeClr val="tx1"/>
          </a:solidFill>
          <a:latin typeface="+mn-lt"/>
        </a:defRPr>
      </a:lvl3pPr>
      <a:lvl4pPr marL="1600200" indent="-228600" algn="l" rtl="0" eaLnBrk="0" fontAlgn="base" hangingPunct="0">
        <a:spcBef>
          <a:spcPct val="20000"/>
        </a:spcBef>
        <a:spcAft>
          <a:spcPct val="0"/>
        </a:spcAft>
        <a:buFont typeface="HelveticaNeue Condensed" pitchFamily="34" charset="0"/>
        <a:buChar char="·"/>
        <a:defRPr sz="1600">
          <a:solidFill>
            <a:schemeClr val="tx1"/>
          </a:solidFill>
          <a:latin typeface="+mn-lt"/>
        </a:defRPr>
      </a:lvl4pPr>
      <a:lvl5pPr marL="2057400" indent="-228600" algn="l" rtl="0" eaLnBrk="0" fontAlgn="base" hangingPunct="0">
        <a:spcBef>
          <a:spcPct val="20000"/>
        </a:spcBef>
        <a:spcAft>
          <a:spcPct val="0"/>
        </a:spcAft>
        <a:buFont typeface="HelveticaNeue Condensed" pitchFamily="34" charset="0"/>
        <a:buChar char="·"/>
        <a:defRPr sz="1600">
          <a:solidFill>
            <a:schemeClr val="tx1"/>
          </a:solidFill>
          <a:latin typeface="+mn-lt"/>
        </a:defRPr>
      </a:lvl5pPr>
      <a:lvl6pPr marL="2514600" indent="-228600" algn="l" rtl="0" fontAlgn="base">
        <a:spcBef>
          <a:spcPct val="20000"/>
        </a:spcBef>
        <a:spcAft>
          <a:spcPct val="0"/>
        </a:spcAft>
        <a:buFont typeface="HelveticaNeue Condensed" pitchFamily="34" charset="0"/>
        <a:buChar char="·"/>
        <a:defRPr sz="1600">
          <a:solidFill>
            <a:schemeClr val="tx1"/>
          </a:solidFill>
          <a:latin typeface="+mn-lt"/>
        </a:defRPr>
      </a:lvl6pPr>
      <a:lvl7pPr marL="2971800" indent="-228600" algn="l" rtl="0" fontAlgn="base">
        <a:spcBef>
          <a:spcPct val="20000"/>
        </a:spcBef>
        <a:spcAft>
          <a:spcPct val="0"/>
        </a:spcAft>
        <a:buFont typeface="HelveticaNeue Condensed" pitchFamily="34" charset="0"/>
        <a:buChar char="·"/>
        <a:defRPr sz="1600">
          <a:solidFill>
            <a:schemeClr val="tx1"/>
          </a:solidFill>
          <a:latin typeface="+mn-lt"/>
        </a:defRPr>
      </a:lvl7pPr>
      <a:lvl8pPr marL="3429000" indent="-228600" algn="l" rtl="0" fontAlgn="base">
        <a:spcBef>
          <a:spcPct val="20000"/>
        </a:spcBef>
        <a:spcAft>
          <a:spcPct val="0"/>
        </a:spcAft>
        <a:buFont typeface="HelveticaNeue Condensed" pitchFamily="34" charset="0"/>
        <a:buChar char="·"/>
        <a:defRPr sz="1600">
          <a:solidFill>
            <a:schemeClr val="tx1"/>
          </a:solidFill>
          <a:latin typeface="+mn-lt"/>
        </a:defRPr>
      </a:lvl8pPr>
      <a:lvl9pPr marL="3886200" indent="-228600" algn="l" rtl="0" fontAlgn="base">
        <a:spcBef>
          <a:spcPct val="20000"/>
        </a:spcBef>
        <a:spcAft>
          <a:spcPct val="0"/>
        </a:spcAft>
        <a:buFont typeface="HelveticaNeue Condensed" pitchFamily="34"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s://upload.wikimedia.org/wikipedia/commons/5/56/Bhgs_crow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305" r="39221" b="31373"/>
          <a:stretch/>
        </p:blipFill>
        <p:spPr bwMode="auto">
          <a:xfrm>
            <a:off x="0" y="-762000"/>
            <a:ext cx="10439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2" name="Shape 42"/>
          <p:cNvSpPr/>
          <p:nvPr/>
        </p:nvSpPr>
        <p:spPr>
          <a:xfrm>
            <a:off x="323978" y="6052160"/>
            <a:ext cx="1463414" cy="908967"/>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lgn="l">
              <a:defRPr>
                <a:solidFill>
                  <a:srgbClr val="FFFFFF"/>
                </a:solidFill>
                <a:latin typeface="Helvetica"/>
                <a:ea typeface="Helvetica"/>
                <a:cs typeface="Helvetica"/>
                <a:sym typeface="Helvetica"/>
              </a:defRPr>
            </a:lvl1pPr>
          </a:lstStyle>
          <a:p>
            <a:pPr lvl="0">
              <a:defRPr sz="1800">
                <a:solidFill>
                  <a:srgbClr val="000000"/>
                </a:solidFill>
              </a:defRPr>
            </a:pPr>
            <a:r>
              <a:rPr lang="en-US" sz="2109" dirty="0" smtClean="0">
                <a:solidFill>
                  <a:schemeClr val="tx1">
                    <a:lumMod val="50000"/>
                    <a:lumOff val="50000"/>
                  </a:schemeClr>
                </a:solidFill>
                <a:latin typeface="Open Sans"/>
                <a:ea typeface="Open Sans" panose="020B0606030504020204" pitchFamily="34" charset="0"/>
                <a:cs typeface="Open Sans"/>
              </a:rPr>
              <a:t>Presenting</a:t>
            </a:r>
            <a:endParaRPr lang="en-US" sz="2109" dirty="0">
              <a:solidFill>
                <a:schemeClr val="tx1">
                  <a:lumMod val="50000"/>
                  <a:lumOff val="50000"/>
                </a:schemeClr>
              </a:solidFill>
              <a:latin typeface="Open Sans"/>
              <a:ea typeface="Open Sans" panose="020B0606030504020204" pitchFamily="34" charset="0"/>
              <a:cs typeface="Open Sans"/>
            </a:endParaRPr>
          </a:p>
          <a:p>
            <a:pPr>
              <a:defRPr sz="1800">
                <a:solidFill>
                  <a:srgbClr val="000000"/>
                </a:solidFill>
              </a:defRPr>
            </a:pPr>
            <a:r>
              <a:rPr lang="en-US" sz="1266" dirty="0">
                <a:solidFill>
                  <a:schemeClr val="tx1">
                    <a:lumMod val="50000"/>
                    <a:lumOff val="50000"/>
                  </a:schemeClr>
                </a:solidFill>
                <a:latin typeface="Open Sans"/>
                <a:ea typeface="Open Sans" panose="020B0606030504020204" pitchFamily="34" charset="0"/>
                <a:cs typeface="Open Sans"/>
              </a:rPr>
              <a:t>Professor Jon Kolko</a:t>
            </a:r>
          </a:p>
          <a:p>
            <a:pPr lvl="0">
              <a:defRPr sz="1800">
                <a:solidFill>
                  <a:srgbClr val="000000"/>
                </a:solidFill>
              </a:defRPr>
            </a:pPr>
            <a:endParaRPr sz="1266" dirty="0">
              <a:solidFill>
                <a:schemeClr val="tx1">
                  <a:lumMod val="50000"/>
                  <a:lumOff val="50000"/>
                </a:schemeClr>
              </a:solidFill>
              <a:latin typeface="Open Sans"/>
              <a:ea typeface="Open Sans" panose="020B0606030504020204" pitchFamily="34" charset="0"/>
              <a:cs typeface="Open Sans"/>
            </a:endParaRPr>
          </a:p>
        </p:txBody>
      </p:sp>
      <p:pic>
        <p:nvPicPr>
          <p:cNvPr id="45" name="pasted-image.pdf"/>
          <p:cNvPicPr/>
          <p:nvPr/>
        </p:nvPicPr>
        <p:blipFill>
          <a:blip r:embed="rId3" cstate="screen">
            <a:extLst>
              <a:ext uri="{28A0092B-C50C-407E-A947-70E740481C1C}">
                <a14:useLocalDpi xmlns:a14="http://schemas.microsoft.com/office/drawing/2010/main"/>
              </a:ext>
            </a:extLst>
          </a:blip>
          <a:stretch>
            <a:fillRect/>
          </a:stretch>
        </p:blipFill>
        <p:spPr>
          <a:xfrm>
            <a:off x="7943432" y="6098024"/>
            <a:ext cx="739309" cy="455291"/>
          </a:xfrm>
          <a:prstGeom prst="rect">
            <a:avLst/>
          </a:prstGeom>
          <a:ln w="12700">
            <a:miter lim="400000"/>
          </a:ln>
        </p:spPr>
      </p:pic>
    </p:spTree>
    <p:extLst>
      <p:ext uri="{BB962C8B-B14F-4D97-AF65-F5344CB8AC3E}">
        <p14:creationId xmlns:p14="http://schemas.microsoft.com/office/powerpoint/2010/main" val="40440865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Know your technology.</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12191081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Tailor your material to </a:t>
            </a:r>
            <a:r>
              <a:rPr lang="en-US" sz="3600" kern="0" smtClean="0">
                <a:latin typeface="Open Sans Light" panose="020B0306030504020204" pitchFamily="34" charset="0"/>
                <a:ea typeface="+mj-ea"/>
                <a:cs typeface="+mj-cs"/>
              </a:rPr>
              <a:t>your audience.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44523055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Remember what it’s like not to know.</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47443971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Build a narrative arc to support learning.</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62139525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smtClean="0">
                <a:latin typeface="Open Sans Light" panose="020B0306030504020204" pitchFamily="34" charset="0"/>
                <a:ea typeface="+mj-ea"/>
                <a:cs typeface="+mj-cs"/>
              </a:rPr>
              <a:t>Sign post.</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86091292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462223" cy="4506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993981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Draw </a:t>
            </a:r>
            <a:r>
              <a:rPr lang="en-US" sz="3600" kern="0" smtClean="0">
                <a:latin typeface="Open Sans Light" panose="020B0306030504020204" pitchFamily="34" charset="0"/>
                <a:ea typeface="+mj-ea"/>
                <a:cs typeface="+mj-cs"/>
              </a:rPr>
              <a:t>the presentation, first.</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81690898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One </a:t>
            </a:r>
            <a:r>
              <a:rPr lang="en-US" sz="3600" kern="0" smtClean="0">
                <a:latin typeface="Open Sans Light" panose="020B0306030504020204" pitchFamily="34" charset="0"/>
                <a:ea typeface="+mj-ea"/>
                <a:cs typeface="+mj-cs"/>
              </a:rPr>
              <a:t>thought per slide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49048323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Whole </a:t>
            </a:r>
            <a:r>
              <a:rPr lang="en-US" sz="3600" kern="0" smtClean="0">
                <a:latin typeface="Open Sans Light" panose="020B0306030504020204" pitchFamily="34" charset="0"/>
                <a:ea typeface="+mj-ea"/>
                <a:cs typeface="+mj-cs"/>
              </a:rPr>
              <a:t>page imagery</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88233298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ecure.static.tumblr.com/54cac0794a6cb43fd4cd1fe946142290/u8ekvhx/fConapwt4/tumblr_static_party-music-hd-wallpaper-1920x1200-385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0" t="38667" r="48750" b="133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chemeClr val="bg1"/>
                </a:solidFill>
                <a:latin typeface="Open Sans Light" panose="020B0306030504020204" pitchFamily="34" charset="0"/>
                <a:ea typeface="+mj-ea"/>
                <a:cs typeface="+mj-cs"/>
              </a:rPr>
              <a:t>Whole page imagery</a:t>
            </a:r>
            <a:endParaRPr lang="en-US" sz="3600" kern="0" dirty="0">
              <a:solidFill>
                <a:schemeClr val="bg1"/>
              </a:solidFill>
              <a:latin typeface="Open Sans Light" panose="020B0306030504020204" pitchFamily="34" charset="0"/>
              <a:ea typeface="+mj-ea"/>
              <a:cs typeface="+mj-cs"/>
            </a:endParaRPr>
          </a:p>
        </p:txBody>
      </p:sp>
    </p:spTree>
    <p:extLst>
      <p:ext uri="{BB962C8B-B14F-4D97-AF65-F5344CB8AC3E}">
        <p14:creationId xmlns:p14="http://schemas.microsoft.com/office/powerpoint/2010/main" val="36657500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BCB3C"/>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solidFill>
                  <a:schemeClr val="bg1"/>
                </a:solidFill>
                <a:latin typeface="Open Sans Light" panose="020B0306030504020204" pitchFamily="34" charset="0"/>
                <a:ea typeface="+mj-ea"/>
                <a:cs typeface="+mj-cs"/>
              </a:rPr>
              <a:t>Overview (Top Three Things!)</a:t>
            </a:r>
          </a:p>
        </p:txBody>
      </p:sp>
    </p:spTree>
    <p:extLst>
      <p:ext uri="{BB962C8B-B14F-4D97-AF65-F5344CB8AC3E}">
        <p14:creationId xmlns:p14="http://schemas.microsoft.com/office/powerpoint/2010/main" val="428986586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ecure.static.tumblr.com/54cac0794a6cb43fd4cd1fe946142290/u8ekvhx/fConapwt4/tumblr_static_party-music-hd-wallpaper-1920x1200-385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0" t="38667" r="48750" b="133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0" y="2628900"/>
            <a:ext cx="9144000" cy="14478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chemeClr val="bg1"/>
                </a:solidFill>
                <a:latin typeface="Open Sans Light" panose="020B0306030504020204" pitchFamily="34" charset="0"/>
                <a:ea typeface="+mj-ea"/>
                <a:cs typeface="+mj-cs"/>
              </a:rPr>
              <a:t>Whole page imagery</a:t>
            </a:r>
            <a:endParaRPr lang="en-US" sz="3600" kern="0" dirty="0">
              <a:solidFill>
                <a:schemeClr val="bg1"/>
              </a:solidFill>
              <a:latin typeface="Open Sans Light" panose="020B0306030504020204" pitchFamily="34" charset="0"/>
              <a:ea typeface="+mj-ea"/>
              <a:cs typeface="+mj-cs"/>
            </a:endParaRPr>
          </a:p>
        </p:txBody>
      </p:sp>
    </p:spTree>
    <p:extLst>
      <p:ext uri="{BB962C8B-B14F-4D97-AF65-F5344CB8AC3E}">
        <p14:creationId xmlns:p14="http://schemas.microsoft.com/office/powerpoint/2010/main" val="357589386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Practice</a:t>
            </a:r>
            <a:r>
              <a:rPr lang="en-US" sz="3600" kern="0" smtClean="0">
                <a:latin typeface="Open Sans Light" panose="020B0306030504020204" pitchFamily="34" charset="0"/>
                <a:ea typeface="+mj-ea"/>
                <a:cs typeface="+mj-cs"/>
              </a:rPr>
              <a:t>, but do </a:t>
            </a:r>
            <a:r>
              <a:rPr lang="en-US" sz="3600" kern="0" dirty="0" smtClean="0">
                <a:latin typeface="Open Sans Light" panose="020B0306030504020204" pitchFamily="34" charset="0"/>
                <a:ea typeface="+mj-ea"/>
                <a:cs typeface="+mj-cs"/>
              </a:rPr>
              <a:t>not memorize. </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78568206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err="1" smtClean="0">
                <a:latin typeface="Open Sans Light" panose="020B0306030504020204" pitchFamily="34" charset="0"/>
                <a:ea typeface="+mj-ea"/>
                <a:cs typeface="+mj-cs"/>
              </a:rPr>
              <a:t>Detayls</a:t>
            </a:r>
            <a:r>
              <a:rPr lang="en-US" sz="3600" kern="0" dirty="0" smtClean="0">
                <a:latin typeface="Open Sans Light" panose="020B0306030504020204" pitchFamily="34" charset="0"/>
                <a:ea typeface="+mj-ea"/>
                <a:cs typeface="+mj-cs"/>
              </a:rPr>
              <a:t> mater!</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11207078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26" t="3367" r="2206" b="2144"/>
          <a:stretch/>
        </p:blipFill>
        <p:spPr bwMode="auto">
          <a:xfrm>
            <a:off x="2349254" y="2583359"/>
            <a:ext cx="1252811" cy="1226831"/>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06" t="3337" r="3079" b="2019"/>
          <a:stretch/>
        </p:blipFill>
        <p:spPr bwMode="auto">
          <a:xfrm>
            <a:off x="3974724" y="1059834"/>
            <a:ext cx="1237662" cy="1228863"/>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51" t="3210" r="2149" b="1981"/>
          <a:stretch/>
        </p:blipFill>
        <p:spPr bwMode="auto">
          <a:xfrm rot="178752">
            <a:off x="5573113" y="1139400"/>
            <a:ext cx="1261125" cy="1230997"/>
          </a:xfrm>
          <a:prstGeom prst="rect">
            <a:avLst/>
          </a:prstGeom>
          <a:noFill/>
          <a:ln w="57150">
            <a:noFill/>
            <a:miter lim="800000"/>
            <a:headEnd/>
            <a:tailEnd/>
          </a:ln>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159" t="2941" r="4651" b="2182"/>
          <a:stretch/>
        </p:blipFill>
        <p:spPr bwMode="auto">
          <a:xfrm>
            <a:off x="4012778" y="2710436"/>
            <a:ext cx="1224208" cy="1231883"/>
          </a:xfrm>
          <a:prstGeom prst="rect">
            <a:avLst/>
          </a:prstGeom>
          <a:noFill/>
          <a:ln w="57150">
            <a:solidFill>
              <a:schemeClr val="tx1"/>
            </a:solidFill>
            <a:miter lim="800000"/>
            <a:headEnd/>
            <a:tailEnd/>
          </a:ln>
          <a:effectLst>
            <a:outerShdw blurRad="50800" dist="38100" dir="18900000" algn="bl" rotWithShape="0">
              <a:prstClr val="black">
                <a:alpha val="40000"/>
              </a:prstClr>
            </a:outerShdw>
            <a:reflection blurRad="6350" stA="50000" endA="300" endPos="55000" dir="5400000" sy="-100000" algn="bl" rotWithShape="0"/>
          </a:effectLst>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353" t="5294" r="3489" b="2941"/>
          <a:stretch/>
        </p:blipFill>
        <p:spPr bwMode="auto">
          <a:xfrm>
            <a:off x="5715122" y="2706855"/>
            <a:ext cx="1236934" cy="1191469"/>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572" t="4590" r="4474" b="2478"/>
          <a:stretch/>
        </p:blipFill>
        <p:spPr bwMode="auto">
          <a:xfrm>
            <a:off x="2328402" y="4422523"/>
            <a:ext cx="1216367" cy="1206624"/>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2719" t="2552" r="2574" b="1848"/>
          <a:stretch/>
        </p:blipFill>
        <p:spPr bwMode="auto">
          <a:xfrm>
            <a:off x="4624882" y="4463271"/>
            <a:ext cx="1244151" cy="124126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3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3160" t="2737" r="1984" b="2775"/>
          <a:stretch/>
        </p:blipFill>
        <p:spPr bwMode="auto">
          <a:xfrm>
            <a:off x="6500868" y="4302817"/>
            <a:ext cx="1241265" cy="1226831"/>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bwMode="auto">
          <a:xfrm rot="178752">
            <a:off x="5483352" y="990600"/>
            <a:ext cx="1527048" cy="15240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Rectangle 17"/>
          <p:cNvSpPr/>
          <p:nvPr/>
        </p:nvSpPr>
        <p:spPr bwMode="auto">
          <a:xfrm>
            <a:off x="3861358" y="2587435"/>
            <a:ext cx="1527048" cy="1524000"/>
          </a:xfrm>
          <a:prstGeom prst="rect">
            <a:avLst/>
          </a:prstGeom>
          <a:noFill/>
          <a:ln w="57150"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5737344" y="2570654"/>
            <a:ext cx="1527048" cy="15240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2" name="Rectangle 21"/>
          <p:cNvSpPr/>
          <p:nvPr/>
        </p:nvSpPr>
        <p:spPr bwMode="auto">
          <a:xfrm>
            <a:off x="3861358" y="4447436"/>
            <a:ext cx="1527048" cy="15240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6" name="TextBox 5"/>
          <p:cNvSpPr txBox="1"/>
          <p:nvPr/>
        </p:nvSpPr>
        <p:spPr>
          <a:xfrm rot="21432114">
            <a:off x="2989677" y="263388"/>
            <a:ext cx="2950359" cy="646331"/>
          </a:xfrm>
          <a:prstGeom prst="rect">
            <a:avLst/>
          </a:prstGeom>
          <a:noFill/>
        </p:spPr>
        <p:txBody>
          <a:bodyPr wrap="none" rtlCol="0">
            <a:spAutoFit/>
          </a:bodyPr>
          <a:lstStyle/>
          <a:p>
            <a:r>
              <a:rPr lang="en-US" sz="3600" b="1" dirty="0" smtClean="0">
                <a:effectLst>
                  <a:glow rad="139700">
                    <a:schemeClr val="accent2">
                      <a:satMod val="175000"/>
                      <a:alpha val="40000"/>
                    </a:schemeClr>
                  </a:glow>
                </a:effectLst>
                <a:latin typeface="Times" pitchFamily="18" charset="0"/>
              </a:rPr>
              <a:t>Bill’s `Dragon</a:t>
            </a:r>
            <a:endParaRPr lang="en-US" sz="3600" b="1" dirty="0">
              <a:effectLst>
                <a:glow rad="139700">
                  <a:schemeClr val="accent2">
                    <a:satMod val="175000"/>
                    <a:alpha val="40000"/>
                  </a:schemeClr>
                </a:glow>
              </a:effectLst>
              <a:latin typeface="Times" pitchFamily="18" charset="0"/>
            </a:endParaRPr>
          </a:p>
        </p:txBody>
      </p:sp>
      <p:pic>
        <p:nvPicPr>
          <p:cNvPr id="5122"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812" t="3073" r="2037" b="2508"/>
          <a:stretch/>
        </p:blipFill>
        <p:spPr bwMode="auto">
          <a:xfrm>
            <a:off x="2110660" y="911034"/>
            <a:ext cx="1258192" cy="1225931"/>
          </a:xfrm>
          <a:prstGeom prst="rect">
            <a:avLst/>
          </a:prstGeom>
          <a:noFill/>
          <a:ln w="57150">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2133600" y="911034"/>
            <a:ext cx="1527048" cy="1524000"/>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73828451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2" t="3073" r="2037" b="2508"/>
          <a:stretch/>
        </p:blipFill>
        <p:spPr bwMode="auto">
          <a:xfrm>
            <a:off x="2274577" y="1056703"/>
            <a:ext cx="1258192" cy="122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06" t="3337" r="3079" b="2019"/>
          <a:stretch/>
        </p:blipFill>
        <p:spPr bwMode="auto">
          <a:xfrm>
            <a:off x="3960324" y="1059834"/>
            <a:ext cx="1237662" cy="12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51" t="3210" r="2149" b="1981"/>
          <a:stretch/>
        </p:blipFill>
        <p:spPr bwMode="auto">
          <a:xfrm>
            <a:off x="5580313" y="1059834"/>
            <a:ext cx="1261125" cy="12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426" t="3367" r="2206" b="2144"/>
          <a:stretch/>
        </p:blipFill>
        <p:spPr bwMode="auto">
          <a:xfrm>
            <a:off x="2260177" y="2736019"/>
            <a:ext cx="1252811" cy="122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159" t="2941" r="4651" b="2182"/>
          <a:stretch/>
        </p:blipFill>
        <p:spPr bwMode="auto">
          <a:xfrm>
            <a:off x="3998378" y="2710436"/>
            <a:ext cx="1224208" cy="12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2353" t="5294" r="3489" b="2941"/>
          <a:stretch/>
        </p:blipFill>
        <p:spPr bwMode="auto">
          <a:xfrm>
            <a:off x="5635609" y="2699636"/>
            <a:ext cx="1236934" cy="119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2572" t="4590" r="4474" b="2478"/>
          <a:stretch/>
        </p:blipFill>
        <p:spPr bwMode="auto">
          <a:xfrm>
            <a:off x="2292402" y="4422523"/>
            <a:ext cx="1216367" cy="12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2719" t="2552" r="2574" b="1848"/>
          <a:stretch/>
        </p:blipFill>
        <p:spPr bwMode="auto">
          <a:xfrm>
            <a:off x="3978435" y="4447436"/>
            <a:ext cx="1244151" cy="124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3160" t="2737" r="1984" b="2775"/>
          <a:stretch/>
        </p:blipFill>
        <p:spPr bwMode="auto">
          <a:xfrm>
            <a:off x="5635609" y="4386116"/>
            <a:ext cx="1241265" cy="122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125905" y="911034"/>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4" name="Rectangle 13"/>
          <p:cNvSpPr/>
          <p:nvPr/>
        </p:nvSpPr>
        <p:spPr bwMode="auto">
          <a:xfrm>
            <a:off x="3808431" y="911034"/>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5490552" y="911034"/>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7" name="Rectangle 16"/>
          <p:cNvSpPr/>
          <p:nvPr/>
        </p:nvSpPr>
        <p:spPr bwMode="auto">
          <a:xfrm>
            <a:off x="2125905" y="25874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Rectangle 17"/>
          <p:cNvSpPr/>
          <p:nvPr/>
        </p:nvSpPr>
        <p:spPr bwMode="auto">
          <a:xfrm>
            <a:off x="3808431" y="25874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5490552" y="25874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1" name="Rectangle 20"/>
          <p:cNvSpPr/>
          <p:nvPr/>
        </p:nvSpPr>
        <p:spPr bwMode="auto">
          <a:xfrm>
            <a:off x="2125905"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2" name="Rectangle 21"/>
          <p:cNvSpPr/>
          <p:nvPr/>
        </p:nvSpPr>
        <p:spPr bwMode="auto">
          <a:xfrm>
            <a:off x="3808431"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Rectangle 22"/>
          <p:cNvSpPr/>
          <p:nvPr/>
        </p:nvSpPr>
        <p:spPr bwMode="auto">
          <a:xfrm>
            <a:off x="5490552"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99412964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2" t="3073" r="2037" b="2508"/>
          <a:stretch/>
        </p:blipFill>
        <p:spPr bwMode="auto">
          <a:xfrm>
            <a:off x="2274577" y="1056703"/>
            <a:ext cx="1258192" cy="122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06" t="3337" r="3079" b="2019"/>
          <a:stretch/>
        </p:blipFill>
        <p:spPr bwMode="auto">
          <a:xfrm>
            <a:off x="3960324" y="1059834"/>
            <a:ext cx="1237662" cy="12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51" t="3210" r="2149" b="1981"/>
          <a:stretch/>
        </p:blipFill>
        <p:spPr bwMode="auto">
          <a:xfrm>
            <a:off x="5580313" y="1059834"/>
            <a:ext cx="1261125" cy="12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426" t="3367" r="2206" b="2144"/>
          <a:stretch/>
        </p:blipFill>
        <p:spPr bwMode="auto">
          <a:xfrm>
            <a:off x="2260177" y="2736019"/>
            <a:ext cx="1252811" cy="122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159" t="2941" r="4651" b="2182"/>
          <a:stretch/>
        </p:blipFill>
        <p:spPr bwMode="auto">
          <a:xfrm>
            <a:off x="3998378" y="2710436"/>
            <a:ext cx="1224208" cy="12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2353" t="5294" r="3489" b="2941"/>
          <a:stretch/>
        </p:blipFill>
        <p:spPr bwMode="auto">
          <a:xfrm>
            <a:off x="5635609" y="2699636"/>
            <a:ext cx="1236934" cy="119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2572" t="4590" r="4474" b="2478"/>
          <a:stretch/>
        </p:blipFill>
        <p:spPr bwMode="auto">
          <a:xfrm>
            <a:off x="2292402" y="4422523"/>
            <a:ext cx="1216367" cy="120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10">
            <a:extLst>
              <a:ext uri="{28A0092B-C50C-407E-A947-70E740481C1C}">
                <a14:useLocalDpi xmlns:a14="http://schemas.microsoft.com/office/drawing/2010/main" val="0"/>
              </a:ext>
            </a:extLst>
          </a:blip>
          <a:srcRect l="2719" t="2552" r="2574" b="1848"/>
          <a:stretch/>
        </p:blipFill>
        <p:spPr bwMode="auto">
          <a:xfrm>
            <a:off x="3978435" y="4447436"/>
            <a:ext cx="1244151" cy="124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1">
            <a:extLst>
              <a:ext uri="{28A0092B-C50C-407E-A947-70E740481C1C}">
                <a14:useLocalDpi xmlns:a14="http://schemas.microsoft.com/office/drawing/2010/main" val="0"/>
              </a:ext>
            </a:extLst>
          </a:blip>
          <a:srcRect l="3160" t="2737" r="1984" b="2775"/>
          <a:stretch/>
        </p:blipFill>
        <p:spPr bwMode="auto">
          <a:xfrm>
            <a:off x="5635609" y="4386116"/>
            <a:ext cx="1241265" cy="122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125905" y="911034"/>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4" name="Rectangle 13"/>
          <p:cNvSpPr/>
          <p:nvPr/>
        </p:nvSpPr>
        <p:spPr bwMode="auto">
          <a:xfrm>
            <a:off x="3808431" y="911034"/>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5490552" y="911034"/>
            <a:ext cx="1527048" cy="1524000"/>
          </a:xfrm>
          <a:prstGeom prst="rect">
            <a:avLst/>
          </a:prstGeom>
          <a:noFill/>
          <a:ln w="12700" cap="flat" cmpd="sng" algn="ctr">
            <a:solidFill>
              <a:srgbClr val="9BCB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7" name="Rectangle 16"/>
          <p:cNvSpPr/>
          <p:nvPr/>
        </p:nvSpPr>
        <p:spPr bwMode="auto">
          <a:xfrm>
            <a:off x="2125905" y="25874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18" name="Rectangle 17"/>
          <p:cNvSpPr/>
          <p:nvPr/>
        </p:nvSpPr>
        <p:spPr bwMode="auto">
          <a:xfrm>
            <a:off x="3808431" y="25874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0" name="Rectangle 19"/>
          <p:cNvSpPr/>
          <p:nvPr/>
        </p:nvSpPr>
        <p:spPr bwMode="auto">
          <a:xfrm>
            <a:off x="5490552" y="2587435"/>
            <a:ext cx="1527048" cy="1524000"/>
          </a:xfrm>
          <a:prstGeom prst="rect">
            <a:avLst/>
          </a:prstGeom>
          <a:noFill/>
          <a:ln w="12700" cap="flat" cmpd="sng" algn="ctr">
            <a:solidFill>
              <a:srgbClr val="9BCB3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1" name="Rectangle 20"/>
          <p:cNvSpPr/>
          <p:nvPr/>
        </p:nvSpPr>
        <p:spPr bwMode="auto">
          <a:xfrm>
            <a:off x="2125905"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2" name="Rectangle 21"/>
          <p:cNvSpPr/>
          <p:nvPr/>
        </p:nvSpPr>
        <p:spPr bwMode="auto">
          <a:xfrm>
            <a:off x="3808431"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3" name="Rectangle 22"/>
          <p:cNvSpPr/>
          <p:nvPr/>
        </p:nvSpPr>
        <p:spPr bwMode="auto">
          <a:xfrm>
            <a:off x="5490552" y="4263835"/>
            <a:ext cx="1527048" cy="1524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Verdana" pitchFamily="34" charset="0"/>
            </a:endParaRPr>
          </a:p>
        </p:txBody>
      </p:sp>
      <p:sp>
        <p:nvSpPr>
          <p:cNvPr id="2" name="Rectangle 1"/>
          <p:cNvSpPr/>
          <p:nvPr/>
        </p:nvSpPr>
        <p:spPr bwMode="auto">
          <a:xfrm>
            <a:off x="1792800" y="2435033"/>
            <a:ext cx="3200400" cy="152402"/>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4" name="Rectangle 23"/>
          <p:cNvSpPr/>
          <p:nvPr/>
        </p:nvSpPr>
        <p:spPr bwMode="auto">
          <a:xfrm rot="16200000">
            <a:off x="911734" y="3047999"/>
            <a:ext cx="5638800" cy="152401"/>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4" name="Rectangle 3"/>
          <p:cNvSpPr/>
          <p:nvPr/>
        </p:nvSpPr>
        <p:spPr bwMode="auto">
          <a:xfrm>
            <a:off x="1" y="4454871"/>
            <a:ext cx="2125904" cy="372730"/>
          </a:xfrm>
          <a:prstGeom prst="rect">
            <a:avLst/>
          </a:prstGeom>
          <a:solidFill>
            <a:srgbClr val="CA2A2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
        <p:nvSpPr>
          <p:cNvPr id="27" name="Rectangle 26"/>
          <p:cNvSpPr/>
          <p:nvPr/>
        </p:nvSpPr>
        <p:spPr bwMode="auto">
          <a:xfrm>
            <a:off x="7018096" y="4454871"/>
            <a:ext cx="2125904" cy="372730"/>
          </a:xfrm>
          <a:prstGeom prst="rect">
            <a:avLst/>
          </a:prstGeom>
          <a:solidFill>
            <a:srgbClr val="CA2A27"/>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0796185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676767"/>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chemeClr val="bg1"/>
                </a:solidFill>
                <a:latin typeface="Open Sans Light" panose="020B0306030504020204" pitchFamily="34" charset="0"/>
                <a:ea typeface="+mj-ea"/>
                <a:cs typeface="+mj-cs"/>
              </a:rPr>
              <a:t>What you say:</a:t>
            </a:r>
          </a:p>
          <a:p>
            <a:pPr algn="ctr">
              <a:spcBef>
                <a:spcPct val="0"/>
              </a:spcBef>
              <a:defRPr/>
            </a:pPr>
            <a:r>
              <a:rPr lang="en-US" sz="3600" kern="0" dirty="0" smtClean="0">
                <a:solidFill>
                  <a:schemeClr val="bg1"/>
                </a:solidFill>
                <a:latin typeface="Open Sans Light" panose="020B0306030504020204" pitchFamily="34" charset="0"/>
                <a:ea typeface="+mj-ea"/>
                <a:cs typeface="+mj-cs"/>
              </a:rPr>
              <a:t>beginning</a:t>
            </a:r>
            <a:endParaRPr lang="en-US" sz="3600" kern="0" dirty="0">
              <a:solidFill>
                <a:schemeClr val="bg1"/>
              </a:solidFill>
              <a:latin typeface="Open Sans Light" panose="020B0306030504020204" pitchFamily="34" charset="0"/>
              <a:ea typeface="+mj-ea"/>
              <a:cs typeface="+mj-cs"/>
            </a:endParaRPr>
          </a:p>
        </p:txBody>
      </p:sp>
    </p:spTree>
    <p:extLst>
      <p:ext uri="{BB962C8B-B14F-4D97-AF65-F5344CB8AC3E}">
        <p14:creationId xmlns:p14="http://schemas.microsoft.com/office/powerpoint/2010/main" val="14728517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latin typeface="Open Sans Light" panose="020B0306030504020204" pitchFamily="34" charset="0"/>
                <a:ea typeface="+mj-ea"/>
                <a:cs typeface="+mj-cs"/>
              </a:rPr>
              <a:t>Your introduction must be delivered well.  Rehearse it until you know it cold. </a:t>
            </a:r>
          </a:p>
        </p:txBody>
      </p:sp>
    </p:spTree>
    <p:extLst>
      <p:ext uri="{BB962C8B-B14F-4D97-AF65-F5344CB8AC3E}">
        <p14:creationId xmlns:p14="http://schemas.microsoft.com/office/powerpoint/2010/main" val="335111841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i="1" kern="0" dirty="0">
                <a:latin typeface="Open Sans Light" panose="020B0306030504020204" pitchFamily="34" charset="0"/>
                <a:ea typeface="+mj-ea"/>
                <a:cs typeface="+mj-cs"/>
              </a:rPr>
              <a:t>“If you remember just one thing as you leave here today, remember this…”</a:t>
            </a:r>
          </a:p>
        </p:txBody>
      </p:sp>
    </p:spTree>
    <p:extLst>
      <p:ext uri="{BB962C8B-B14F-4D97-AF65-F5344CB8AC3E}">
        <p14:creationId xmlns:p14="http://schemas.microsoft.com/office/powerpoint/2010/main" val="92353295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i="1" kern="0" dirty="0">
                <a:latin typeface="Open Sans Light" panose="020B0306030504020204" pitchFamily="34" charset="0"/>
                <a:ea typeface="+mj-ea"/>
                <a:cs typeface="+mj-cs"/>
              </a:rPr>
              <a:t>“Our objective today is to generate six concepts that will provide…”</a:t>
            </a:r>
          </a:p>
        </p:txBody>
      </p:sp>
    </p:spTree>
    <p:extLst>
      <p:ext uri="{BB962C8B-B14F-4D97-AF65-F5344CB8AC3E}">
        <p14:creationId xmlns:p14="http://schemas.microsoft.com/office/powerpoint/2010/main" val="363321198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1800" kern="0" dirty="0" smtClean="0">
                <a:solidFill>
                  <a:srgbClr val="C4248F"/>
                </a:solidFill>
                <a:latin typeface="Open Sans Light" panose="020B0306030504020204" pitchFamily="34" charset="0"/>
                <a:ea typeface="+mj-ea"/>
                <a:cs typeface="+mj-cs"/>
              </a:rPr>
              <a:t>1/</a:t>
            </a:r>
          </a:p>
          <a:p>
            <a:pPr algn="ctr">
              <a:spcBef>
                <a:spcPct val="0"/>
              </a:spcBef>
              <a:defRPr/>
            </a:pPr>
            <a:r>
              <a:rPr lang="en-US" sz="3600" kern="0" dirty="0" smtClean="0">
                <a:solidFill>
                  <a:srgbClr val="C4248F"/>
                </a:solidFill>
                <a:latin typeface="Open Sans Light" panose="020B0306030504020204" pitchFamily="34" charset="0"/>
                <a:ea typeface="+mj-ea"/>
                <a:cs typeface="+mj-cs"/>
              </a:rPr>
              <a:t>Every presentation </a:t>
            </a:r>
            <a:r>
              <a:rPr lang="en-US" sz="3600" kern="0" dirty="0">
                <a:solidFill>
                  <a:srgbClr val="C4248F"/>
                </a:solidFill>
                <a:latin typeface="Open Sans Light" panose="020B0306030504020204" pitchFamily="34" charset="0"/>
                <a:ea typeface="+mj-ea"/>
                <a:cs typeface="+mj-cs"/>
              </a:rPr>
              <a:t>is a chance for you to gain or lose something. </a:t>
            </a:r>
          </a:p>
        </p:txBody>
      </p:sp>
    </p:spTree>
    <p:extLst>
      <p:ext uri="{BB962C8B-B14F-4D97-AF65-F5344CB8AC3E}">
        <p14:creationId xmlns:p14="http://schemas.microsoft.com/office/powerpoint/2010/main" val="306164859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Frame the discussion</a:t>
            </a:r>
          </a:p>
          <a:p>
            <a:pPr algn="ctr">
              <a:spcBef>
                <a:spcPct val="0"/>
              </a:spcBef>
              <a:defRPr/>
            </a:pPr>
            <a:r>
              <a:rPr lang="en-US" sz="3600" kern="0" dirty="0" smtClean="0">
                <a:latin typeface="Open Sans Light" panose="020B0306030504020204" pitchFamily="34" charset="0"/>
                <a:ea typeface="+mj-ea"/>
                <a:cs typeface="+mj-cs"/>
              </a:rPr>
              <a:t>(pee in the corner)</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61952017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229393"/>
            <a:ext cx="4264925"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Set Context and Relevance</a:t>
            </a:r>
          </a:p>
          <a:p>
            <a:pPr>
              <a:defRPr/>
            </a:pPr>
            <a:r>
              <a:rPr lang="en-US" sz="1200" dirty="0">
                <a:solidFill>
                  <a:schemeClr val="tx1">
                    <a:lumMod val="65000"/>
                    <a:lumOff val="35000"/>
                  </a:schemeClr>
                </a:solidFill>
                <a:latin typeface="Open Sans Light" panose="020B0306030504020204" pitchFamily="34" charset="0"/>
              </a:rPr>
              <a:t>To shift the audience’s mind to your context and develop some early common ground, you must clearly set the context and relevance of the facilitation to the audience.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Clearly outline the purpose of the session</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Place the session in context</a:t>
            </a:r>
          </a:p>
        </p:txBody>
      </p:sp>
    </p:spTree>
    <p:extLst>
      <p:ext uri="{BB962C8B-B14F-4D97-AF65-F5344CB8AC3E}">
        <p14:creationId xmlns:p14="http://schemas.microsoft.com/office/powerpoint/2010/main" val="392537524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29393"/>
            <a:ext cx="8686800" cy="2435225"/>
            <a:chOff x="228600" y="229393"/>
            <a:chExt cx="8083550" cy="2435225"/>
          </a:xfrm>
        </p:grpSpPr>
        <p:sp>
          <p:nvSpPr>
            <p:cNvPr id="3" name="Rectangle 2"/>
            <p:cNvSpPr/>
            <p:nvPr/>
          </p:nvSpPr>
          <p:spPr bwMode="auto">
            <a:xfrm>
              <a:off x="2286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Set Context and Relevance</a:t>
              </a:r>
            </a:p>
            <a:p>
              <a:pPr>
                <a:defRPr/>
              </a:pPr>
              <a:r>
                <a:rPr lang="en-US" sz="1200" dirty="0">
                  <a:solidFill>
                    <a:schemeClr val="tx1">
                      <a:lumMod val="65000"/>
                      <a:lumOff val="35000"/>
                    </a:schemeClr>
                  </a:solidFill>
                  <a:latin typeface="Open Sans Light" panose="020B0306030504020204" pitchFamily="34" charset="0"/>
                </a:rPr>
                <a:t>To shift the audience’s mind to your context and develop some early common ground, you must clearly set the context and relevance of the facilitation to the audience.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Clearly outline the purpose of the session</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Place the session in context</a:t>
              </a:r>
            </a:p>
          </p:txBody>
        </p:sp>
        <p:sp>
          <p:nvSpPr>
            <p:cNvPr id="4" name="Rectangle 3"/>
            <p:cNvSpPr/>
            <p:nvPr/>
          </p:nvSpPr>
          <p:spPr bwMode="auto">
            <a:xfrm>
              <a:off x="43434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Gain Early Buy-In</a:t>
              </a:r>
            </a:p>
            <a:p>
              <a:pPr>
                <a:defRPr/>
              </a:pPr>
              <a:r>
                <a:rPr lang="en-US" sz="1200" dirty="0">
                  <a:solidFill>
                    <a:schemeClr val="tx1">
                      <a:lumMod val="65000"/>
                      <a:lumOff val="35000"/>
                    </a:schemeClr>
                  </a:solidFill>
                  <a:latin typeface="Open Sans Light" panose="020B0306030504020204" pitchFamily="34" charset="0"/>
                </a:rPr>
                <a:t>Create the opportunity for the audience to see the direct benefit and gain early buy-in. Use language to develop unconscious buy-in.</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want to know</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Tell them “What’s in it for them”</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curious for more information</a:t>
              </a:r>
            </a:p>
          </p:txBody>
        </p:sp>
      </p:grpSp>
    </p:spTree>
    <p:extLst>
      <p:ext uri="{BB962C8B-B14F-4D97-AF65-F5344CB8AC3E}">
        <p14:creationId xmlns:p14="http://schemas.microsoft.com/office/powerpoint/2010/main" val="388236756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29393"/>
            <a:ext cx="8686800" cy="5101432"/>
            <a:chOff x="228600" y="229393"/>
            <a:chExt cx="8083550" cy="5101432"/>
          </a:xfrm>
        </p:grpSpPr>
        <p:sp>
          <p:nvSpPr>
            <p:cNvPr id="3" name="Rectangle 2"/>
            <p:cNvSpPr/>
            <p:nvPr/>
          </p:nvSpPr>
          <p:spPr bwMode="auto">
            <a:xfrm>
              <a:off x="2286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Set Context and Relevance</a:t>
              </a:r>
            </a:p>
            <a:p>
              <a:pPr>
                <a:defRPr/>
              </a:pPr>
              <a:r>
                <a:rPr lang="en-US" sz="1200" dirty="0">
                  <a:solidFill>
                    <a:schemeClr val="tx1">
                      <a:lumMod val="65000"/>
                      <a:lumOff val="35000"/>
                    </a:schemeClr>
                  </a:solidFill>
                  <a:latin typeface="Open Sans Light" panose="020B0306030504020204" pitchFamily="34" charset="0"/>
                </a:rPr>
                <a:t>To shift the audience’s mind to your context and develop some early common ground, you must clearly set the context and relevance of the facilitation to the audience.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Clearly outline the purpose of the session</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Place the session in context</a:t>
              </a:r>
            </a:p>
          </p:txBody>
        </p:sp>
        <p:sp>
          <p:nvSpPr>
            <p:cNvPr id="4" name="Rectangle 3"/>
            <p:cNvSpPr/>
            <p:nvPr/>
          </p:nvSpPr>
          <p:spPr bwMode="auto">
            <a:xfrm>
              <a:off x="43434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Gain Early Buy-In</a:t>
              </a:r>
            </a:p>
            <a:p>
              <a:pPr>
                <a:defRPr/>
              </a:pPr>
              <a:r>
                <a:rPr lang="en-US" sz="1200" dirty="0">
                  <a:solidFill>
                    <a:schemeClr val="tx1">
                      <a:lumMod val="65000"/>
                      <a:lumOff val="35000"/>
                    </a:schemeClr>
                  </a:solidFill>
                  <a:latin typeface="Open Sans Light" panose="020B0306030504020204" pitchFamily="34" charset="0"/>
                </a:rPr>
                <a:t>Create the opportunity for the audience to see the direct benefit and gain early buy-in. Use language to develop unconscious buy-in.</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want to know</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Tell them “What’s in it for them”</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curious for more information</a:t>
              </a:r>
            </a:p>
          </p:txBody>
        </p:sp>
        <p:sp>
          <p:nvSpPr>
            <p:cNvPr id="5" name="Rectangle 4"/>
            <p:cNvSpPr/>
            <p:nvPr/>
          </p:nvSpPr>
          <p:spPr bwMode="auto">
            <a:xfrm>
              <a:off x="228600" y="2895600"/>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Deal With Concerns</a:t>
              </a:r>
            </a:p>
            <a:p>
              <a:pPr>
                <a:defRPr/>
              </a:pPr>
              <a:r>
                <a:rPr lang="en-US" sz="1200" dirty="0">
                  <a:solidFill>
                    <a:schemeClr val="tx1">
                      <a:lumMod val="65000"/>
                      <a:lumOff val="35000"/>
                    </a:schemeClr>
                  </a:solidFill>
                  <a:latin typeface="Open Sans Light" panose="020B0306030504020204" pitchFamily="34" charset="0"/>
                </a:rPr>
                <a:t>Where there are known or clearly anticipated objections that will influence the receptiveness of the audience, acknowledge them to consciously set them aside.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“You may be thinking…”</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“Typically…”</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“Generally….”</a:t>
              </a:r>
            </a:p>
          </p:txBody>
        </p:sp>
      </p:grpSp>
    </p:spTree>
    <p:extLst>
      <p:ext uri="{BB962C8B-B14F-4D97-AF65-F5344CB8AC3E}">
        <p14:creationId xmlns:p14="http://schemas.microsoft.com/office/powerpoint/2010/main" val="190461743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229393"/>
            <a:ext cx="8686800" cy="5101432"/>
            <a:chOff x="228600" y="229393"/>
            <a:chExt cx="8083550" cy="5101432"/>
          </a:xfrm>
        </p:grpSpPr>
        <p:sp>
          <p:nvSpPr>
            <p:cNvPr id="3" name="Rectangle 2"/>
            <p:cNvSpPr/>
            <p:nvPr/>
          </p:nvSpPr>
          <p:spPr bwMode="auto">
            <a:xfrm>
              <a:off x="2286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Set Context and Relevance</a:t>
              </a:r>
            </a:p>
            <a:p>
              <a:pPr>
                <a:defRPr/>
              </a:pPr>
              <a:r>
                <a:rPr lang="en-US" sz="1200" dirty="0">
                  <a:solidFill>
                    <a:schemeClr val="tx1">
                      <a:lumMod val="65000"/>
                      <a:lumOff val="35000"/>
                    </a:schemeClr>
                  </a:solidFill>
                  <a:latin typeface="Open Sans Light" panose="020B0306030504020204" pitchFamily="34" charset="0"/>
                </a:rPr>
                <a:t>To shift the audience’s mind to your context and develop some early common ground, you must clearly set the context and relevance of the facilitation to the audience.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Clearly outline the purpose of the session</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Place the session in context</a:t>
              </a:r>
            </a:p>
          </p:txBody>
        </p:sp>
        <p:sp>
          <p:nvSpPr>
            <p:cNvPr id="4" name="Rectangle 3"/>
            <p:cNvSpPr/>
            <p:nvPr/>
          </p:nvSpPr>
          <p:spPr bwMode="auto">
            <a:xfrm>
              <a:off x="4343400" y="229393"/>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Gain Early Buy-In</a:t>
              </a:r>
            </a:p>
            <a:p>
              <a:pPr>
                <a:defRPr/>
              </a:pPr>
              <a:r>
                <a:rPr lang="en-US" sz="1200" dirty="0">
                  <a:solidFill>
                    <a:schemeClr val="tx1">
                      <a:lumMod val="65000"/>
                      <a:lumOff val="35000"/>
                    </a:schemeClr>
                  </a:solidFill>
                  <a:latin typeface="Open Sans Light" panose="020B0306030504020204" pitchFamily="34" charset="0"/>
                </a:rPr>
                <a:t>Create the opportunity for the audience to see the direct benefit and gain early buy-in. Use language to develop unconscious buy-in.</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want to know</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Tell them “What’s in it for them”</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Make them curious for more information</a:t>
              </a:r>
            </a:p>
          </p:txBody>
        </p:sp>
        <p:sp>
          <p:nvSpPr>
            <p:cNvPr id="5" name="Rectangle 4"/>
            <p:cNvSpPr/>
            <p:nvPr/>
          </p:nvSpPr>
          <p:spPr bwMode="auto">
            <a:xfrm>
              <a:off x="228600" y="2895600"/>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Deal With Concerns</a:t>
              </a:r>
            </a:p>
            <a:p>
              <a:pPr>
                <a:defRPr/>
              </a:pPr>
              <a:r>
                <a:rPr lang="en-US" sz="1200" dirty="0">
                  <a:solidFill>
                    <a:schemeClr val="tx1">
                      <a:lumMod val="65000"/>
                      <a:lumOff val="35000"/>
                    </a:schemeClr>
                  </a:solidFill>
                  <a:latin typeface="Open Sans Light" panose="020B0306030504020204" pitchFamily="34" charset="0"/>
                </a:rPr>
                <a:t>Where there are known or clearly anticipated objections that will influence the receptiveness of the audience, acknowledge them to consciously set them aside.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“You may be thinking…”</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“Typically…”</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“Generally….”</a:t>
              </a:r>
            </a:p>
          </p:txBody>
        </p:sp>
        <p:sp>
          <p:nvSpPr>
            <p:cNvPr id="6" name="Rectangle 5"/>
            <p:cNvSpPr/>
            <p:nvPr/>
          </p:nvSpPr>
          <p:spPr bwMode="auto">
            <a:xfrm>
              <a:off x="4343400" y="2895600"/>
              <a:ext cx="3968750" cy="2435225"/>
            </a:xfrm>
            <a:prstGeom prst="rect">
              <a:avLst/>
            </a:prstGeom>
            <a:solidFill>
              <a:schemeClr val="bg1">
                <a:lumMod val="85000"/>
              </a:schemeClr>
            </a:solidFill>
            <a:ln w="9525">
              <a:noFill/>
              <a:miter lim="800000"/>
              <a:headEnd/>
              <a:tailEnd/>
            </a:ln>
          </p:spPr>
          <p:txBody>
            <a:bodyPr lIns="228600" tIns="228600" rIns="228600" bIns="228600"/>
            <a:lstStyle/>
            <a:p>
              <a:pPr>
                <a:defRPr/>
              </a:pPr>
              <a:r>
                <a:rPr lang="en-US" sz="1200" b="1" dirty="0">
                  <a:solidFill>
                    <a:schemeClr val="tx1">
                      <a:lumMod val="65000"/>
                      <a:lumOff val="35000"/>
                    </a:schemeClr>
                  </a:solidFill>
                  <a:latin typeface="Open Sans Light" panose="020B0306030504020204" pitchFamily="34" charset="0"/>
                </a:rPr>
                <a:t>Guide Thinking/Establish Rules</a:t>
              </a:r>
            </a:p>
            <a:p>
              <a:pPr>
                <a:defRPr/>
              </a:pPr>
              <a:r>
                <a:rPr lang="en-US" sz="1200" dirty="0">
                  <a:solidFill>
                    <a:schemeClr val="tx1">
                      <a:lumMod val="65000"/>
                      <a:lumOff val="35000"/>
                    </a:schemeClr>
                  </a:solidFill>
                  <a:latin typeface="Open Sans Light" panose="020B0306030504020204" pitchFamily="34" charset="0"/>
                </a:rPr>
                <a:t>Direct the audience’s mind to issues you want them to be focusing on and the mindset they need to successfully work through the agenda. Suggest to them how you want them to think and behave during the meeting. </a:t>
              </a:r>
            </a:p>
            <a:p>
              <a:pPr>
                <a:defRPr/>
              </a:pPr>
              <a:r>
                <a:rPr lang="en-US" sz="1200" dirty="0">
                  <a:solidFill>
                    <a:schemeClr val="tx1">
                      <a:lumMod val="65000"/>
                      <a:lumOff val="35000"/>
                    </a:schemeClr>
                  </a:solidFill>
                  <a:latin typeface="Open Sans Light" panose="020B0306030504020204" pitchFamily="34" charset="0"/>
                </a:rPr>
                <a:t>For Example:</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“Please keep an open mind…”</a:t>
              </a:r>
            </a:p>
            <a:p>
              <a:pPr marL="231775" indent="-231775">
                <a:buFont typeface="Arial" pitchFamily="34" charset="0"/>
                <a:buChar char="•"/>
                <a:tabLst>
                  <a:tab pos="231775" algn="l"/>
                </a:tabLst>
                <a:defRPr/>
              </a:pPr>
              <a:r>
                <a:rPr lang="en-US" sz="1200" dirty="0">
                  <a:solidFill>
                    <a:schemeClr val="tx1">
                      <a:lumMod val="65000"/>
                      <a:lumOff val="35000"/>
                    </a:schemeClr>
                  </a:solidFill>
                  <a:latin typeface="Open Sans Light" panose="020B0306030504020204" pitchFamily="34" charset="0"/>
                </a:rPr>
                <a:t>“I would ask that you…”</a:t>
              </a:r>
            </a:p>
          </p:txBody>
        </p:sp>
      </p:grpSp>
    </p:spTree>
    <p:extLst>
      <p:ext uri="{BB962C8B-B14F-4D97-AF65-F5344CB8AC3E}">
        <p14:creationId xmlns:p14="http://schemas.microsoft.com/office/powerpoint/2010/main" val="428009274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676767"/>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What you say:</a:t>
            </a:r>
          </a:p>
          <a:p>
            <a:pPr algn="ctr">
              <a:spcBef>
                <a:spcPct val="0"/>
              </a:spcBef>
              <a:defRPr/>
            </a:pPr>
            <a:r>
              <a:rPr lang="en-US" sz="3600" kern="0" dirty="0">
                <a:solidFill>
                  <a:srgbClr val="FFFFFF"/>
                </a:solidFill>
                <a:latin typeface="Open Sans Light" panose="020B0306030504020204" pitchFamily="34" charset="0"/>
              </a:rPr>
              <a:t>y</a:t>
            </a:r>
            <a:r>
              <a:rPr lang="en-US" sz="3600" kern="0" dirty="0" smtClean="0">
                <a:solidFill>
                  <a:srgbClr val="FFFFFF"/>
                </a:solidFill>
                <a:latin typeface="Open Sans Light" panose="020B0306030504020204" pitchFamily="34" charset="0"/>
              </a:rPr>
              <a:t>our content</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42419767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You must intimately know the content.</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74339210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Confidence.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76009168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A </a:t>
            </a:r>
            <a:r>
              <a:rPr lang="en-US" sz="3600" kern="0" dirty="0" err="1" smtClean="0">
                <a:latin typeface="Open Sans Light" panose="020B0306030504020204" pitchFamily="34" charset="0"/>
                <a:ea typeface="+mj-ea"/>
                <a:cs typeface="+mj-cs"/>
              </a:rPr>
              <a:t>powerpoint</a:t>
            </a:r>
            <a:r>
              <a:rPr lang="en-US" sz="3600" kern="0" dirty="0" smtClean="0">
                <a:latin typeface="Open Sans Light" panose="020B0306030504020204" pitchFamily="34" charset="0"/>
                <a:ea typeface="+mj-ea"/>
                <a:cs typeface="+mj-cs"/>
              </a:rPr>
              <a:t> is for you, not them.</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72939443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Do. Not. Read. Your. Slides. </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55230205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defPPr>
              <a:defRPr lang="en-US"/>
            </a:defPPr>
            <a:lvl1pPr algn="ctr">
              <a:spcBef>
                <a:spcPct val="0"/>
              </a:spcBef>
              <a:defRPr sz="3600" kern="0">
                <a:solidFill>
                  <a:srgbClr val="C4248F"/>
                </a:solidFill>
                <a:latin typeface="Open Sans Light" panose="020B0306030504020204" pitchFamily="34" charset="0"/>
                <a:ea typeface="+mj-ea"/>
                <a:cs typeface="+mj-cs"/>
              </a:defRPr>
            </a:lvl1pPr>
          </a:lstStyle>
          <a:p>
            <a:r>
              <a:rPr lang="en-US" sz="1800" dirty="0"/>
              <a:t>2/</a:t>
            </a:r>
          </a:p>
          <a:p>
            <a:r>
              <a:rPr lang="en-US" dirty="0"/>
              <a:t>Every presentation is a structured conversation – even if you are the only one talking.</a:t>
            </a:r>
          </a:p>
        </p:txBody>
      </p:sp>
    </p:spTree>
    <p:extLst>
      <p:ext uri="{BB962C8B-B14F-4D97-AF65-F5344CB8AC3E}">
        <p14:creationId xmlns:p14="http://schemas.microsoft.com/office/powerpoint/2010/main" val="194643495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676767"/>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What you say:</a:t>
            </a:r>
          </a:p>
          <a:p>
            <a:pPr algn="ctr">
              <a:spcBef>
                <a:spcPct val="0"/>
              </a:spcBef>
              <a:defRPr/>
            </a:pPr>
            <a:r>
              <a:rPr lang="en-US" sz="3600" kern="0" dirty="0" smtClean="0">
                <a:solidFill>
                  <a:srgbClr val="FFFFFF"/>
                </a:solidFill>
                <a:latin typeface="Open Sans Light" panose="020B0306030504020204" pitchFamily="34" charset="0"/>
              </a:rPr>
              <a:t>ending</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167748240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Conclude </a:t>
            </a:r>
            <a:r>
              <a:rPr lang="en-US" sz="3600" kern="0" smtClean="0">
                <a:latin typeface="Open Sans Light" panose="020B0306030504020204" pitchFamily="34" charset="0"/>
                <a:ea typeface="+mj-ea"/>
                <a:cs typeface="+mj-cs"/>
              </a:rPr>
              <a:t>in control.</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63986142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914400" y="76200"/>
            <a:ext cx="7315200" cy="6553200"/>
          </a:xfrm>
          <a:prstGeom prst="rect">
            <a:avLst/>
          </a:prstGeom>
        </p:spPr>
        <p:txBody>
          <a:bodyPr anchor="ctr"/>
          <a:lstStyle/>
          <a:p>
            <a:pPr algn="ctr">
              <a:spcBef>
                <a:spcPct val="0"/>
              </a:spcBef>
              <a:defRPr/>
            </a:pPr>
            <a:r>
              <a:rPr lang="en-US" sz="2400" kern="0" dirty="0">
                <a:latin typeface="Open Sans Light" panose="020B0306030504020204" pitchFamily="34" charset="0"/>
                <a:ea typeface="+mj-ea"/>
                <a:cs typeface="+mj-cs"/>
              </a:rPr>
              <a:t>Encourage questions </a:t>
            </a:r>
            <a:r>
              <a:rPr lang="en-US" sz="2400" kern="0" dirty="0" smtClean="0">
                <a:latin typeface="Open Sans Light" panose="020B0306030504020204" pitchFamily="34" charset="0"/>
                <a:ea typeface="+mj-ea"/>
                <a:cs typeface="+mj-cs"/>
              </a:rPr>
              <a:t>throughout, </a:t>
            </a:r>
          </a:p>
          <a:p>
            <a:pPr algn="ctr">
              <a:spcBef>
                <a:spcPct val="0"/>
              </a:spcBef>
              <a:defRPr/>
            </a:pPr>
            <a:r>
              <a:rPr lang="en-US" sz="2400" kern="0" dirty="0" smtClean="0">
                <a:latin typeface="Open Sans Light" panose="020B0306030504020204" pitchFamily="34" charset="0"/>
                <a:ea typeface="+mj-ea"/>
                <a:cs typeface="+mj-cs"/>
              </a:rPr>
              <a:t>but be ready to defer. </a:t>
            </a:r>
          </a:p>
          <a:p>
            <a:pPr algn="ctr">
              <a:spcBef>
                <a:spcPct val="0"/>
              </a:spcBef>
              <a:defRPr/>
            </a:pPr>
            <a:endParaRPr lang="en-US" sz="2400" kern="0" dirty="0">
              <a:latin typeface="Open Sans Light" panose="020B0306030504020204" pitchFamily="34" charset="0"/>
              <a:ea typeface="+mj-ea"/>
              <a:cs typeface="+mj-cs"/>
            </a:endParaRPr>
          </a:p>
          <a:p>
            <a:pPr algn="ctr">
              <a:spcBef>
                <a:spcPct val="0"/>
              </a:spcBef>
              <a:defRPr/>
            </a:pPr>
            <a:r>
              <a:rPr lang="en-US" sz="2400" kern="0" dirty="0">
                <a:latin typeface="Open Sans Light" panose="020B0306030504020204" pitchFamily="34" charset="0"/>
                <a:ea typeface="+mj-ea"/>
                <a:cs typeface="+mj-cs"/>
              </a:rPr>
              <a:t>Understand the question, or don’t answer </a:t>
            </a:r>
            <a:r>
              <a:rPr lang="en-US" sz="2400" kern="0" dirty="0" smtClean="0">
                <a:latin typeface="Open Sans Light" panose="020B0306030504020204" pitchFamily="34" charset="0"/>
                <a:ea typeface="+mj-ea"/>
                <a:cs typeface="+mj-cs"/>
              </a:rPr>
              <a:t>it.</a:t>
            </a:r>
          </a:p>
          <a:p>
            <a:pPr algn="ctr">
              <a:spcBef>
                <a:spcPct val="0"/>
              </a:spcBef>
              <a:defRPr/>
            </a:pPr>
            <a:endParaRPr lang="en-US" sz="2400" kern="0" dirty="0">
              <a:latin typeface="Open Sans Light" panose="020B0306030504020204" pitchFamily="34" charset="0"/>
              <a:ea typeface="+mj-ea"/>
              <a:cs typeface="+mj-cs"/>
            </a:endParaRPr>
          </a:p>
          <a:p>
            <a:pPr algn="ctr">
              <a:spcBef>
                <a:spcPct val="0"/>
              </a:spcBef>
              <a:defRPr/>
            </a:pPr>
            <a:r>
              <a:rPr lang="en-US" sz="2400" kern="0" dirty="0">
                <a:latin typeface="Open Sans Light" panose="020B0306030504020204" pitchFamily="34" charset="0"/>
                <a:ea typeface="+mj-ea"/>
                <a:cs typeface="+mj-cs"/>
              </a:rPr>
              <a:t>Ask for </a:t>
            </a:r>
            <a:r>
              <a:rPr lang="en-US" sz="2400" kern="0" dirty="0" smtClean="0">
                <a:latin typeface="Open Sans Light" panose="020B0306030504020204" pitchFamily="34" charset="0"/>
                <a:ea typeface="+mj-ea"/>
                <a:cs typeface="+mj-cs"/>
              </a:rPr>
              <a:t>clarification.</a:t>
            </a:r>
            <a:endParaRPr lang="en-US" sz="2400" kern="0" dirty="0">
              <a:latin typeface="Open Sans Light" panose="020B0306030504020204" pitchFamily="34" charset="0"/>
              <a:ea typeface="+mj-ea"/>
              <a:cs typeface="+mj-cs"/>
            </a:endParaRPr>
          </a:p>
          <a:p>
            <a:pPr algn="ctr">
              <a:spcBef>
                <a:spcPct val="0"/>
              </a:spcBef>
              <a:defRPr/>
            </a:pPr>
            <a:endParaRPr lang="en-US" sz="2400" kern="0" dirty="0" smtClean="0">
              <a:latin typeface="Open Sans Light" panose="020B0306030504020204" pitchFamily="34" charset="0"/>
              <a:ea typeface="+mj-ea"/>
              <a:cs typeface="+mj-cs"/>
            </a:endParaRPr>
          </a:p>
          <a:p>
            <a:pPr algn="ctr">
              <a:spcBef>
                <a:spcPct val="0"/>
              </a:spcBef>
              <a:defRPr/>
            </a:pPr>
            <a:r>
              <a:rPr lang="en-US" sz="2400" kern="0" dirty="0" smtClean="0">
                <a:latin typeface="Open Sans Light" panose="020B0306030504020204" pitchFamily="34" charset="0"/>
                <a:ea typeface="+mj-ea"/>
                <a:cs typeface="+mj-cs"/>
              </a:rPr>
              <a:t>Repeat </a:t>
            </a:r>
            <a:r>
              <a:rPr lang="en-US" sz="2400" kern="0" dirty="0">
                <a:latin typeface="Open Sans Light" panose="020B0306030504020204" pitchFamily="34" charset="0"/>
                <a:ea typeface="+mj-ea"/>
                <a:cs typeface="+mj-cs"/>
              </a:rPr>
              <a:t>or rephrase the question. </a:t>
            </a:r>
          </a:p>
        </p:txBody>
      </p:sp>
    </p:spTree>
    <p:extLst>
      <p:ext uri="{BB962C8B-B14F-4D97-AF65-F5344CB8AC3E}">
        <p14:creationId xmlns:p14="http://schemas.microsoft.com/office/powerpoint/2010/main" val="22145491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Do not </a:t>
            </a:r>
            <a:r>
              <a:rPr lang="en-US" sz="3600" kern="0" smtClean="0">
                <a:latin typeface="Open Sans Light" panose="020B0306030504020204" pitchFamily="34" charset="0"/>
                <a:ea typeface="+mj-ea"/>
                <a:cs typeface="+mj-cs"/>
              </a:rPr>
              <a:t>get defensive.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80083667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Take the applause. </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24749959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676767"/>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What you say:</a:t>
            </a:r>
          </a:p>
          <a:p>
            <a:pPr algn="ctr">
              <a:spcBef>
                <a:spcPct val="0"/>
              </a:spcBef>
              <a:defRPr/>
            </a:pPr>
            <a:r>
              <a:rPr lang="en-US" sz="3600" kern="0" dirty="0">
                <a:solidFill>
                  <a:srgbClr val="FFFFFF"/>
                </a:solidFill>
                <a:latin typeface="Open Sans Light" panose="020B0306030504020204" pitchFamily="34" charset="0"/>
              </a:rPr>
              <a:t>e</a:t>
            </a:r>
            <a:r>
              <a:rPr lang="en-US" sz="3600" kern="0" dirty="0" smtClean="0">
                <a:solidFill>
                  <a:srgbClr val="FFFFFF"/>
                </a:solidFill>
                <a:latin typeface="Open Sans Light" panose="020B0306030504020204" pitchFamily="34" charset="0"/>
              </a:rPr>
              <a:t>mergencies </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10118298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Cool and collected</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93522628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latin typeface="Open Sans Light" panose="020B0306030504020204" pitchFamily="34" charset="0"/>
                <a:ea typeface="+mj-ea"/>
                <a:cs typeface="+mj-cs"/>
              </a:rPr>
              <a:t>B</a:t>
            </a:r>
            <a:r>
              <a:rPr lang="en-US" sz="3600" kern="0" dirty="0" smtClean="0">
                <a:latin typeface="Open Sans Light" panose="020B0306030504020204" pitchFamily="34" charset="0"/>
                <a:ea typeface="+mj-ea"/>
                <a:cs typeface="+mj-cs"/>
              </a:rPr>
              <a:t>ackup presentation on </a:t>
            </a:r>
            <a:r>
              <a:rPr lang="en-US" sz="3600" kern="0" dirty="0" err="1" smtClean="0">
                <a:latin typeface="Open Sans Light" panose="020B0306030504020204" pitchFamily="34" charset="0"/>
                <a:ea typeface="+mj-ea"/>
                <a:cs typeface="+mj-cs"/>
              </a:rPr>
              <a:t>usb</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00495901"/>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latin typeface="Open Sans Light" panose="020B0306030504020204" pitchFamily="34" charset="0"/>
                <a:ea typeface="+mj-ea"/>
                <a:cs typeface="+mj-cs"/>
              </a:rPr>
              <a:t>B</a:t>
            </a:r>
            <a:r>
              <a:rPr lang="en-US" sz="3600" kern="0" dirty="0" smtClean="0">
                <a:latin typeface="Open Sans Light" panose="020B0306030504020204" pitchFamily="34" charset="0"/>
                <a:ea typeface="+mj-ea"/>
                <a:cs typeface="+mj-cs"/>
              </a:rPr>
              <a:t>ackup presentation as pdf</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4124730444"/>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Backup presentation on your phone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89819311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defPPr>
              <a:defRPr lang="en-US"/>
            </a:defPPr>
            <a:lvl1pPr algn="ctr">
              <a:spcBef>
                <a:spcPct val="0"/>
              </a:spcBef>
              <a:defRPr sz="3600" kern="0">
                <a:solidFill>
                  <a:srgbClr val="C4248F"/>
                </a:solidFill>
                <a:latin typeface="Open Sans Light" panose="020B0306030504020204" pitchFamily="34" charset="0"/>
                <a:ea typeface="+mj-ea"/>
                <a:cs typeface="+mj-cs"/>
              </a:defRPr>
            </a:lvl1pPr>
          </a:lstStyle>
          <a:p>
            <a:r>
              <a:rPr lang="en-US" sz="1800" dirty="0"/>
              <a:t>3/</a:t>
            </a:r>
          </a:p>
          <a:p>
            <a:r>
              <a:rPr lang="en-US" dirty="0"/>
              <a:t>You feed the energy in the room. Your participants consume it.</a:t>
            </a:r>
          </a:p>
        </p:txBody>
      </p:sp>
    </p:spTree>
    <p:extLst>
      <p:ext uri="{BB962C8B-B14F-4D97-AF65-F5344CB8AC3E}">
        <p14:creationId xmlns:p14="http://schemas.microsoft.com/office/powerpoint/2010/main" val="288196987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Backup presentation printed</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24775416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latin typeface="Open Sans Light" panose="020B0306030504020204" pitchFamily="34" charset="0"/>
                <a:ea typeface="+mj-ea"/>
                <a:cs typeface="+mj-cs"/>
              </a:rPr>
              <a:t>B</a:t>
            </a:r>
            <a:r>
              <a:rPr lang="en-US" sz="3600" kern="0" dirty="0" smtClean="0">
                <a:latin typeface="Open Sans Light" panose="020B0306030504020204" pitchFamily="34" charset="0"/>
                <a:ea typeface="+mj-ea"/>
                <a:cs typeface="+mj-cs"/>
              </a:rPr>
              <a:t>ackup presentation in your head</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11281019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a:latin typeface="Open Sans Light" panose="020B0306030504020204" pitchFamily="34" charset="0"/>
                <a:ea typeface="+mj-ea"/>
                <a:cs typeface="+mj-cs"/>
              </a:rPr>
              <a:t>H</a:t>
            </a:r>
            <a:r>
              <a:rPr lang="en-US" sz="3600" kern="0" dirty="0" smtClean="0">
                <a:latin typeface="Open Sans Light" panose="020B0306030504020204" pitchFamily="34" charset="0"/>
                <a:ea typeface="+mj-ea"/>
                <a:cs typeface="+mj-cs"/>
              </a:rPr>
              <a:t>ostility</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01542458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9BCB3C"/>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Semantics</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24652613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p:txBody>
      </p:sp>
    </p:spTree>
    <p:extLst>
      <p:ext uri="{BB962C8B-B14F-4D97-AF65-F5344CB8AC3E}">
        <p14:creationId xmlns:p14="http://schemas.microsoft.com/office/powerpoint/2010/main" val="3427871115"/>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Eye Contact</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Eye Contact</a:t>
            </a:r>
            <a:endParaRPr lang="en-US" sz="3600" kern="0" dirty="0">
              <a:latin typeface="Open Sans Light" panose="020B0306030504020204" pitchFamily="34" charset="0"/>
              <a:ea typeface="+mj-ea"/>
              <a:cs typeface="+mj-cs"/>
            </a:endParaRP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Movement</a:t>
            </a: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Eye Contact</a:t>
            </a:r>
            <a:endParaRPr lang="en-US" sz="3600" kern="0" dirty="0">
              <a:latin typeface="Open Sans Light" panose="020B0306030504020204" pitchFamily="34" charset="0"/>
              <a:ea typeface="+mj-ea"/>
              <a:cs typeface="+mj-cs"/>
            </a:endParaRP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Movement</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Voice</a:t>
            </a: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Eye Contact</a:t>
            </a:r>
            <a:endParaRPr lang="en-US" sz="3600" kern="0" dirty="0">
              <a:latin typeface="Open Sans Light" panose="020B0306030504020204" pitchFamily="34" charset="0"/>
              <a:ea typeface="+mj-ea"/>
              <a:cs typeface="+mj-cs"/>
            </a:endParaRP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Movement</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Voice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Gesture</a:t>
            </a: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content</a:t>
            </a:r>
          </a:p>
        </p:txBody>
      </p:sp>
      <p:sp>
        <p:nvSpPr>
          <p:cNvPr id="4" name="Rectangle 3"/>
          <p:cNvSpPr/>
          <p:nvPr/>
        </p:nvSpPr>
        <p:spPr bwMode="auto">
          <a:xfrm>
            <a:off x="3075709"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semantics</a:t>
            </a:r>
          </a:p>
        </p:txBody>
      </p:sp>
      <p:sp>
        <p:nvSpPr>
          <p:cNvPr id="5" name="Rectangle 4"/>
          <p:cNvSpPr/>
          <p:nvPr/>
        </p:nvSpPr>
        <p:spPr bwMode="auto">
          <a:xfrm>
            <a:off x="6151418"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audience</a:t>
            </a:r>
          </a:p>
        </p:txBody>
      </p:sp>
    </p:spTree>
    <p:extLst>
      <p:ext uri="{BB962C8B-B14F-4D97-AF65-F5344CB8AC3E}">
        <p14:creationId xmlns:p14="http://schemas.microsoft.com/office/powerpoint/2010/main" val="304839411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Posture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Facial Expression</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Eye Contact</a:t>
            </a:r>
            <a:endParaRPr lang="en-US" sz="3600" kern="0" dirty="0">
              <a:latin typeface="Open Sans Light" panose="020B0306030504020204" pitchFamily="34" charset="0"/>
              <a:ea typeface="+mj-ea"/>
              <a:cs typeface="+mj-cs"/>
            </a:endParaRP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Movement</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Voice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Gesture</a:t>
            </a:r>
          </a:p>
          <a:p>
            <a:pPr marL="230188" indent="-230188" algn="ctr">
              <a:spcBef>
                <a:spcPct val="0"/>
              </a:spcBef>
              <a:buClr>
                <a:schemeClr val="bg1">
                  <a:lumMod val="50000"/>
                </a:schemeClr>
              </a:buClr>
              <a:buSzPct val="30000"/>
              <a:buFont typeface="+mj-lt"/>
              <a:buAutoNum type="arabicPeriod"/>
              <a:defRPr/>
            </a:pPr>
            <a:r>
              <a:rPr lang="en-US" sz="3600" kern="0" dirty="0" smtClean="0">
                <a:latin typeface="Open Sans Light" panose="020B0306030504020204" pitchFamily="34" charset="0"/>
                <a:ea typeface="+mj-ea"/>
                <a:cs typeface="+mj-cs"/>
              </a:rPr>
              <a:t>Competence</a:t>
            </a:r>
          </a:p>
        </p:txBody>
      </p:sp>
    </p:spTree>
    <p:extLst>
      <p:ext uri="{BB962C8B-B14F-4D97-AF65-F5344CB8AC3E}">
        <p14:creationId xmlns:p14="http://schemas.microsoft.com/office/powerpoint/2010/main" val="223612674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9BCB3C"/>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Audience</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12217924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What do they know?</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78708914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What do they want?</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380713383"/>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What do they fear?</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58162766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Do your homework.</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263349758"/>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Watch their </a:t>
            </a:r>
            <a:r>
              <a:rPr lang="en-US" sz="3600" kern="0" smtClean="0">
                <a:latin typeface="Open Sans Light" panose="020B0306030504020204" pitchFamily="34" charset="0"/>
                <a:ea typeface="+mj-ea"/>
                <a:cs typeface="+mj-cs"/>
              </a:rPr>
              <a:t>body language.</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151079480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9BCB3C"/>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smtClean="0">
                <a:solidFill>
                  <a:srgbClr val="FFFFFF"/>
                </a:solidFill>
                <a:latin typeface="Open Sans Light" panose="020B0306030504020204" pitchFamily="34" charset="0"/>
              </a:rPr>
              <a:t>In Summary</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325425103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content</a:t>
            </a:r>
          </a:p>
        </p:txBody>
      </p:sp>
      <p:sp>
        <p:nvSpPr>
          <p:cNvPr id="4" name="Rectangle 3"/>
          <p:cNvSpPr/>
          <p:nvPr/>
        </p:nvSpPr>
        <p:spPr bwMode="auto">
          <a:xfrm>
            <a:off x="3075709"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semantics</a:t>
            </a:r>
          </a:p>
        </p:txBody>
      </p:sp>
      <p:sp>
        <p:nvSpPr>
          <p:cNvPr id="5" name="Rectangle 4"/>
          <p:cNvSpPr/>
          <p:nvPr/>
        </p:nvSpPr>
        <p:spPr bwMode="auto">
          <a:xfrm>
            <a:off x="6151418" y="0"/>
            <a:ext cx="2992582" cy="6858000"/>
          </a:xfrm>
          <a:prstGeom prst="rect">
            <a:avLst/>
          </a:prstGeom>
          <a:solidFill>
            <a:srgbClr val="C424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audience</a:t>
            </a:r>
          </a:p>
        </p:txBody>
      </p:sp>
    </p:spTree>
    <p:extLst>
      <p:ext uri="{BB962C8B-B14F-4D97-AF65-F5344CB8AC3E}">
        <p14:creationId xmlns:p14="http://schemas.microsoft.com/office/powerpoint/2010/main" val="312565186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1800" kern="0" dirty="0" smtClean="0">
                <a:solidFill>
                  <a:srgbClr val="C4248F"/>
                </a:solidFill>
                <a:latin typeface="Open Sans Light" panose="020B0306030504020204" pitchFamily="34" charset="0"/>
              </a:rPr>
              <a:t>1/</a:t>
            </a:r>
          </a:p>
          <a:p>
            <a:pPr algn="ctr">
              <a:spcBef>
                <a:spcPct val="0"/>
              </a:spcBef>
              <a:defRPr/>
            </a:pPr>
            <a:r>
              <a:rPr lang="en-US" sz="3600" kern="0" dirty="0" smtClean="0">
                <a:solidFill>
                  <a:srgbClr val="C4248F"/>
                </a:solidFill>
                <a:latin typeface="Open Sans Light" panose="020B0306030504020204" pitchFamily="34" charset="0"/>
              </a:rPr>
              <a:t>Every presentation </a:t>
            </a:r>
            <a:r>
              <a:rPr lang="en-US" sz="3600" kern="0" dirty="0">
                <a:solidFill>
                  <a:srgbClr val="C4248F"/>
                </a:solidFill>
                <a:latin typeface="Open Sans Light" panose="020B0306030504020204" pitchFamily="34" charset="0"/>
              </a:rPr>
              <a:t>is a chance for you to gain or lose something. </a:t>
            </a:r>
          </a:p>
        </p:txBody>
      </p:sp>
    </p:spTree>
    <p:extLst>
      <p:ext uri="{BB962C8B-B14F-4D97-AF65-F5344CB8AC3E}">
        <p14:creationId xmlns:p14="http://schemas.microsoft.com/office/powerpoint/2010/main" val="3483042009"/>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BCB3C"/>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smtClean="0">
                <a:solidFill>
                  <a:srgbClr val="FFFFFF"/>
                </a:solidFill>
                <a:latin typeface="Open Sans Light" panose="020B0306030504020204" pitchFamily="34" charset="0"/>
              </a:rPr>
              <a:t>Content</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140406970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defPPr>
              <a:defRPr lang="en-US"/>
            </a:defPPr>
            <a:lvl1pPr algn="ctr">
              <a:spcBef>
                <a:spcPct val="0"/>
              </a:spcBef>
              <a:defRPr sz="3600" kern="0">
                <a:solidFill>
                  <a:srgbClr val="C4248F"/>
                </a:solidFill>
                <a:latin typeface="Open Sans Light" panose="020B0306030504020204" pitchFamily="34" charset="0"/>
                <a:ea typeface="+mj-ea"/>
                <a:cs typeface="+mj-cs"/>
              </a:defRPr>
            </a:lvl1pPr>
          </a:lstStyle>
          <a:p>
            <a:r>
              <a:rPr lang="en-US" sz="1800" dirty="0"/>
              <a:t>2/</a:t>
            </a:r>
          </a:p>
          <a:p>
            <a:r>
              <a:rPr lang="en-US" dirty="0"/>
              <a:t>Every presentation is a structured conversation – even if you are the only one talking.</a:t>
            </a:r>
          </a:p>
        </p:txBody>
      </p:sp>
    </p:spTree>
    <p:extLst>
      <p:ext uri="{BB962C8B-B14F-4D97-AF65-F5344CB8AC3E}">
        <p14:creationId xmlns:p14="http://schemas.microsoft.com/office/powerpoint/2010/main" val="4005216627"/>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defPPr>
              <a:defRPr lang="en-US"/>
            </a:defPPr>
            <a:lvl1pPr algn="ctr">
              <a:spcBef>
                <a:spcPct val="0"/>
              </a:spcBef>
              <a:defRPr sz="3600" kern="0">
                <a:solidFill>
                  <a:srgbClr val="C4248F"/>
                </a:solidFill>
                <a:latin typeface="Open Sans Light" panose="020B0306030504020204" pitchFamily="34" charset="0"/>
                <a:ea typeface="+mj-ea"/>
                <a:cs typeface="+mj-cs"/>
              </a:defRPr>
            </a:lvl1pPr>
          </a:lstStyle>
          <a:p>
            <a:r>
              <a:rPr lang="en-US" sz="1800" dirty="0"/>
              <a:t>3/</a:t>
            </a:r>
          </a:p>
          <a:p>
            <a:r>
              <a:rPr lang="en-US" dirty="0"/>
              <a:t>You feed the energy in the room. Your participants consume it.</a:t>
            </a:r>
          </a:p>
        </p:txBody>
      </p:sp>
    </p:spTree>
    <p:extLst>
      <p:ext uri="{BB962C8B-B14F-4D97-AF65-F5344CB8AC3E}">
        <p14:creationId xmlns:p14="http://schemas.microsoft.com/office/powerpoint/2010/main" val="820703336"/>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6" descr="C:\Users\jon.kolko\Documents\My Dropbox\designschool\logo\ac4d_hu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050" y="5410200"/>
            <a:ext cx="27495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76767"/>
        </a:solidFill>
        <a:effectLst/>
      </p:bgPr>
    </p:bg>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solidFill>
                  <a:srgbClr val="FFFFFF"/>
                </a:solidFill>
                <a:latin typeface="Open Sans Light" panose="020B0306030504020204" pitchFamily="34" charset="0"/>
              </a:rPr>
              <a:t>What you say:</a:t>
            </a:r>
          </a:p>
          <a:p>
            <a:pPr algn="ctr">
              <a:spcBef>
                <a:spcPct val="0"/>
              </a:spcBef>
              <a:defRPr/>
            </a:pPr>
            <a:r>
              <a:rPr lang="en-US" sz="3600" kern="0" dirty="0" smtClean="0">
                <a:solidFill>
                  <a:srgbClr val="FFFFFF"/>
                </a:solidFill>
                <a:latin typeface="Open Sans Light" panose="020B0306030504020204" pitchFamily="34" charset="0"/>
              </a:rPr>
              <a:t>preparing</a:t>
            </a:r>
            <a:endParaRPr lang="en-US" sz="3600" kern="0" dirty="0">
              <a:solidFill>
                <a:srgbClr val="FFFFFF"/>
              </a:solidFill>
              <a:latin typeface="Open Sans Light" panose="020B0306030504020204" pitchFamily="34" charset="0"/>
            </a:endParaRPr>
          </a:p>
        </p:txBody>
      </p:sp>
    </p:spTree>
    <p:extLst>
      <p:ext uri="{BB962C8B-B14F-4D97-AF65-F5344CB8AC3E}">
        <p14:creationId xmlns:p14="http://schemas.microsoft.com/office/powerpoint/2010/main" val="396744615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152400" y="76200"/>
            <a:ext cx="8839200" cy="6553200"/>
          </a:xfrm>
          <a:prstGeom prst="rect">
            <a:avLst/>
          </a:prstGeom>
        </p:spPr>
        <p:txBody>
          <a:bodyPr anchor="ctr"/>
          <a:lstStyle/>
          <a:p>
            <a:pPr algn="ctr">
              <a:spcBef>
                <a:spcPct val="0"/>
              </a:spcBef>
              <a:defRPr/>
            </a:pPr>
            <a:r>
              <a:rPr lang="en-US" sz="3600" kern="0" dirty="0" smtClean="0">
                <a:latin typeface="Open Sans Light" panose="020B0306030504020204" pitchFamily="34" charset="0"/>
                <a:ea typeface="+mj-ea"/>
                <a:cs typeface="+mj-cs"/>
              </a:rPr>
              <a:t>Set up the room.</a:t>
            </a:r>
            <a:endParaRPr lang="en-US" sz="3600" kern="0" dirty="0">
              <a:latin typeface="Open Sans Light" panose="020B0306030504020204" pitchFamily="34" charset="0"/>
              <a:ea typeface="+mj-ea"/>
              <a:cs typeface="+mj-cs"/>
            </a:endParaRPr>
          </a:p>
        </p:txBody>
      </p:sp>
    </p:spTree>
    <p:extLst>
      <p:ext uri="{BB962C8B-B14F-4D97-AF65-F5344CB8AC3E}">
        <p14:creationId xmlns:p14="http://schemas.microsoft.com/office/powerpoint/2010/main" val="302616056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Neue Condensed"/>
        <a:ea typeface=""/>
        <a:cs typeface=""/>
      </a:majorFont>
      <a:minorFont>
        <a:latin typeface="HelveticaNeu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4248F"/>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1400" b="0" i="0" u="none" strike="noStrike" cap="none" normalizeH="0" baseline="0" dirty="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3290</TotalTime>
  <Words>1050</Words>
  <Application>Microsoft Office PowerPoint</Application>
  <PresentationFormat>On-screen Show (4:3)</PresentationFormat>
  <Paragraphs>304</Paragraphs>
  <Slides>72</Slides>
  <Notes>70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MS PGothic</vt:lpstr>
      <vt:lpstr>Arial</vt:lpstr>
      <vt:lpstr>Helvetica</vt:lpstr>
      <vt:lpstr>HelveticaNeue Condensed</vt:lpstr>
      <vt:lpstr>MetaOT-Book</vt:lpstr>
      <vt:lpstr>Open Sans</vt:lpstr>
      <vt:lpstr>Open Sans Light</vt:lpstr>
      <vt:lpstr>Times</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dc:creator>
  <cp:lastModifiedBy>Jon</cp:lastModifiedBy>
  <cp:revision>875</cp:revision>
  <dcterms:created xsi:type="dcterms:W3CDTF">2002-10-06T20:16:54Z</dcterms:created>
  <dcterms:modified xsi:type="dcterms:W3CDTF">2015-11-22T21:45:38Z</dcterms:modified>
</cp:coreProperties>
</file>