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26" r:id="rId2"/>
    <p:sldId id="596" r:id="rId3"/>
    <p:sldId id="600" r:id="rId4"/>
    <p:sldId id="651" r:id="rId5"/>
    <p:sldId id="652" r:id="rId6"/>
    <p:sldId id="653" r:id="rId7"/>
    <p:sldId id="654" r:id="rId8"/>
    <p:sldId id="655" r:id="rId9"/>
    <p:sldId id="578" r:id="rId10"/>
    <p:sldId id="605" r:id="rId11"/>
    <p:sldId id="606" r:id="rId12"/>
    <p:sldId id="607" r:id="rId13"/>
    <p:sldId id="602" r:id="rId14"/>
    <p:sldId id="612" r:id="rId15"/>
    <p:sldId id="613" r:id="rId16"/>
    <p:sldId id="615" r:id="rId17"/>
    <p:sldId id="616" r:id="rId18"/>
    <p:sldId id="617" r:id="rId19"/>
    <p:sldId id="639" r:id="rId20"/>
    <p:sldId id="634" r:id="rId21"/>
    <p:sldId id="621" r:id="rId22"/>
    <p:sldId id="644" r:id="rId23"/>
    <p:sldId id="635" r:id="rId24"/>
    <p:sldId id="640" r:id="rId25"/>
    <p:sldId id="636" r:id="rId26"/>
    <p:sldId id="637" r:id="rId27"/>
    <p:sldId id="645" r:id="rId28"/>
    <p:sldId id="638" r:id="rId29"/>
    <p:sldId id="643" r:id="rId30"/>
    <p:sldId id="641" r:id="rId31"/>
    <p:sldId id="618" r:id="rId32"/>
    <p:sldId id="630" r:id="rId33"/>
    <p:sldId id="629" r:id="rId34"/>
    <p:sldId id="642" r:id="rId35"/>
    <p:sldId id="631" r:id="rId36"/>
    <p:sldId id="632" r:id="rId37"/>
    <p:sldId id="633" r:id="rId38"/>
    <p:sldId id="623" r:id="rId39"/>
    <p:sldId id="625" r:id="rId40"/>
    <p:sldId id="626" r:id="rId41"/>
    <p:sldId id="656" r:id="rId42"/>
    <p:sldId id="657" r:id="rId43"/>
    <p:sldId id="664" r:id="rId44"/>
    <p:sldId id="614" r:id="rId45"/>
    <p:sldId id="597" r:id="rId46"/>
    <p:sldId id="598" r:id="rId47"/>
    <p:sldId id="599" r:id="rId48"/>
    <p:sldId id="663" r:id="rId49"/>
    <p:sldId id="627" r:id="rId50"/>
    <p:sldId id="628" r:id="rId51"/>
    <p:sldId id="467"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Berkowit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5CD"/>
    <a:srgbClr val="0C7CCE"/>
    <a:srgbClr val="C4248F"/>
    <a:srgbClr val="350825"/>
    <a:srgbClr val="601044"/>
    <a:srgbClr val="781557"/>
    <a:srgbClr val="B0DAE6"/>
    <a:srgbClr val="F6BB00"/>
    <a:srgbClr val="D3EBF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49" autoAdjust="0"/>
    <p:restoredTop sz="98347" autoAdjust="0"/>
  </p:normalViewPr>
  <p:slideViewPr>
    <p:cSldViewPr snapToGrid="0">
      <p:cViewPr varScale="1">
        <p:scale>
          <a:sx n="68" d="100"/>
          <a:sy n="68" d="100"/>
        </p:scale>
        <p:origin x="1456" y="92"/>
      </p:cViewPr>
      <p:guideLst>
        <p:guide orient="horz" pos="2160"/>
        <p:guide pos="2880"/>
      </p:guideLst>
    </p:cSldViewPr>
  </p:slideViewPr>
  <p:outlineViewPr>
    <p:cViewPr>
      <p:scale>
        <a:sx n="33" d="100"/>
        <a:sy n="33" d="100"/>
      </p:scale>
      <p:origin x="0" y="1998"/>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80391"/>
          </a:xfrm>
          <a:prstGeom prst="rect">
            <a:avLst/>
          </a:prstGeom>
        </p:spPr>
        <p:txBody>
          <a:bodyPr vert="horz" lIns="95674" tIns="47837" rIns="95674" bIns="47837" rtlCol="0"/>
          <a:lstStyle>
            <a:lvl1pPr algn="l">
              <a:defRPr sz="1300">
                <a:latin typeface="MetaOT-Book" pitchFamily="50" charset="0"/>
              </a:defRPr>
            </a:lvl1pPr>
          </a:lstStyle>
          <a:p>
            <a:endParaRPr lang="en-US" dirty="0"/>
          </a:p>
        </p:txBody>
      </p:sp>
      <p:sp>
        <p:nvSpPr>
          <p:cNvPr id="3" name="Date Placeholder 2"/>
          <p:cNvSpPr>
            <a:spLocks noGrp="1"/>
          </p:cNvSpPr>
          <p:nvPr>
            <p:ph type="dt" idx="1"/>
          </p:nvPr>
        </p:nvSpPr>
        <p:spPr>
          <a:xfrm>
            <a:off x="4143271" y="0"/>
            <a:ext cx="3170255" cy="480391"/>
          </a:xfrm>
          <a:prstGeom prst="rect">
            <a:avLst/>
          </a:prstGeom>
        </p:spPr>
        <p:txBody>
          <a:bodyPr vert="horz" lIns="95674" tIns="47837" rIns="95674" bIns="47837" rtlCol="0"/>
          <a:lstStyle>
            <a:lvl1pPr algn="r">
              <a:defRPr sz="1300">
                <a:latin typeface="MetaOT-Book" pitchFamily="50" charset="0"/>
              </a:defRPr>
            </a:lvl1pPr>
          </a:lstStyle>
          <a:p>
            <a:fld id="{F10A19CE-6EE8-4BDB-A44D-30E9E9E6DC99}" type="datetimeFigureOut">
              <a:rPr lang="en-US" smtClean="0"/>
              <a:pPr/>
              <a:t>11/22/2015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674" tIns="47837" rIns="95674" bIns="47837" rtlCol="0" anchor="ctr"/>
          <a:lstStyle/>
          <a:p>
            <a:endParaRPr lang="en-US" dirty="0"/>
          </a:p>
        </p:txBody>
      </p:sp>
      <p:sp>
        <p:nvSpPr>
          <p:cNvPr id="5" name="Notes Placeholder 4"/>
          <p:cNvSpPr>
            <a:spLocks noGrp="1"/>
          </p:cNvSpPr>
          <p:nvPr>
            <p:ph type="body" sz="quarter" idx="3"/>
          </p:nvPr>
        </p:nvSpPr>
        <p:spPr>
          <a:xfrm>
            <a:off x="731856" y="4561232"/>
            <a:ext cx="5851490" cy="4320209"/>
          </a:xfrm>
          <a:prstGeom prst="rect">
            <a:avLst/>
          </a:prstGeom>
        </p:spPr>
        <p:txBody>
          <a:bodyPr vert="horz" lIns="95674" tIns="47837" rIns="95674" bIns="478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159"/>
            <a:ext cx="3170255" cy="480391"/>
          </a:xfrm>
          <a:prstGeom prst="rect">
            <a:avLst/>
          </a:prstGeom>
        </p:spPr>
        <p:txBody>
          <a:bodyPr vert="horz" lIns="95674" tIns="47837" rIns="95674" bIns="47837" rtlCol="0" anchor="b"/>
          <a:lstStyle>
            <a:lvl1pPr algn="l">
              <a:defRPr sz="1300">
                <a:latin typeface="MetaOT-Book" pitchFamily="50" charset="0"/>
              </a:defRPr>
            </a:lvl1pPr>
          </a:lstStyle>
          <a:p>
            <a:endParaRPr lang="en-US" dirty="0"/>
          </a:p>
        </p:txBody>
      </p:sp>
      <p:sp>
        <p:nvSpPr>
          <p:cNvPr id="7" name="Slide Number Placeholder 6"/>
          <p:cNvSpPr>
            <a:spLocks noGrp="1"/>
          </p:cNvSpPr>
          <p:nvPr>
            <p:ph type="sldNum" sz="quarter" idx="5"/>
          </p:nvPr>
        </p:nvSpPr>
        <p:spPr>
          <a:xfrm>
            <a:off x="4143271" y="9119159"/>
            <a:ext cx="3170255" cy="480391"/>
          </a:xfrm>
          <a:prstGeom prst="rect">
            <a:avLst/>
          </a:prstGeom>
        </p:spPr>
        <p:txBody>
          <a:bodyPr vert="horz" lIns="95674" tIns="47837" rIns="95674" bIns="47837" rtlCol="0" anchor="b"/>
          <a:lstStyle>
            <a:lvl1pPr algn="r">
              <a:defRPr sz="1300">
                <a:latin typeface="MetaOT-Book" pitchFamily="50" charset="0"/>
              </a:defRPr>
            </a:lvl1pPr>
          </a:lstStyle>
          <a:p>
            <a:fld id="{F96A5088-7373-4757-B571-1168002282FD}" type="slidenum">
              <a:rPr lang="en-US" smtClean="0"/>
              <a:pPr/>
              <a:t>‹#›</a:t>
            </a:fld>
            <a:endParaRPr lang="en-US" dirty="0"/>
          </a:p>
        </p:txBody>
      </p:sp>
    </p:spTree>
    <p:extLst>
      <p:ext uri="{BB962C8B-B14F-4D97-AF65-F5344CB8AC3E}">
        <p14:creationId xmlns:p14="http://schemas.microsoft.com/office/powerpoint/2010/main" val="174957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taOT-Book" pitchFamily="50" charset="0"/>
        <a:ea typeface="+mn-ea"/>
        <a:cs typeface="+mn-cs"/>
      </a:defRPr>
    </a:lvl1pPr>
    <a:lvl2pPr marL="457200" algn="l" defTabSz="914400" rtl="0" eaLnBrk="1" latinLnBrk="0" hangingPunct="1">
      <a:defRPr sz="1200" kern="1200">
        <a:solidFill>
          <a:schemeClr val="tx1"/>
        </a:solidFill>
        <a:latin typeface="MetaOT-Book" pitchFamily="50" charset="0"/>
        <a:ea typeface="+mn-ea"/>
        <a:cs typeface="+mn-cs"/>
      </a:defRPr>
    </a:lvl2pPr>
    <a:lvl3pPr marL="914400" algn="l" defTabSz="914400" rtl="0" eaLnBrk="1" latinLnBrk="0" hangingPunct="1">
      <a:defRPr sz="1200" kern="1200">
        <a:solidFill>
          <a:schemeClr val="tx1"/>
        </a:solidFill>
        <a:latin typeface="MetaOT-Book" pitchFamily="50" charset="0"/>
        <a:ea typeface="+mn-ea"/>
        <a:cs typeface="+mn-cs"/>
      </a:defRPr>
    </a:lvl3pPr>
    <a:lvl4pPr marL="1371600" algn="l" defTabSz="914400" rtl="0" eaLnBrk="1" latinLnBrk="0" hangingPunct="1">
      <a:defRPr sz="1200" kern="1200">
        <a:solidFill>
          <a:schemeClr val="tx1"/>
        </a:solidFill>
        <a:latin typeface="MetaOT-Book" pitchFamily="50" charset="0"/>
        <a:ea typeface="+mn-ea"/>
        <a:cs typeface="+mn-cs"/>
      </a:defRPr>
    </a:lvl4pPr>
    <a:lvl5pPr marL="1828800" algn="l" defTabSz="914400" rtl="0" eaLnBrk="1" latinLnBrk="0" hangingPunct="1">
      <a:defRPr sz="1200" kern="1200">
        <a:solidFill>
          <a:schemeClr val="tx1"/>
        </a:solidFill>
        <a:latin typeface="MetaOT-Book"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72616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14</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14</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22218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15</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15</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8074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16</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16</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54452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17</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17</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4994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18</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18</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42629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20</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20</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113655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21</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21</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06813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22</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22</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27834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23</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5504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25</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25</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8200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56472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26</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26</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26794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27</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27</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03439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28</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28</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18264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29</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29</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56437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31</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31</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90816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32</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32</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08640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33</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492536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35</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35</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335851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36</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36</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81568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37</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37</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3890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4</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4</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558873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43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43</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94246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5</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5</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05300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6</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6</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82042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7</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7</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0429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8</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8</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01515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11</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11</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23814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12</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Arial"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12</a:t>
            </a:fld>
            <a:endParaRPr lang="en-US" sz="1300">
              <a:solidFill>
                <a:srgbClr val="808080"/>
              </a:solidFill>
              <a:latin typeface="Arial"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smtClean="0">
              <a:solidFill>
                <a:srgbClr val="FFFFFF"/>
              </a:solidFill>
              <a:latin typeface="Arial"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231401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Black ">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a:t>
            </a:fld>
            <a:endParaRPr lang="en-US" dirty="0"/>
          </a:p>
        </p:txBody>
      </p:sp>
      <p:pic>
        <p:nvPicPr>
          <p:cNvPr id="3"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9036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Black ">
    <p:bg>
      <p:bgPr>
        <a:solidFill>
          <a:srgbClr val="DA404A"/>
        </a:solidFill>
        <a:effectLst/>
      </p:bgPr>
    </p:bg>
    <p:spTree>
      <p:nvGrpSpPr>
        <p:cNvPr id="1" name=""/>
        <p:cNvGrpSpPr/>
        <p:nvPr/>
      </p:nvGrpSpPr>
      <p:grpSpPr>
        <a:xfrm>
          <a:off x="0" y="0"/>
          <a:ext cx="0" cy="0"/>
          <a:chOff x="0" y="0"/>
          <a:chExt cx="0" cy="0"/>
        </a:xfrm>
      </p:grpSpPr>
      <p:pic>
        <p:nvPicPr>
          <p:cNvPr id="2" name="Picture 1" descr="C:\Users\Jon\Dropbox\designschool\logo\ac4d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175" y="6300788"/>
            <a:ext cx="657225"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4"/>
          <p:cNvSpPr>
            <a:spLocks noGrp="1"/>
          </p:cNvSpPr>
          <p:nvPr>
            <p:ph type="sldNum" sz="quarter" idx="10"/>
          </p:nvPr>
        </p:nvSpPr>
        <p:spPr>
          <a:xfrm>
            <a:off x="6781800" y="6356350"/>
            <a:ext cx="2133600" cy="365125"/>
          </a:xfrm>
          <a:prstGeom prst="rect">
            <a:avLst/>
          </a:prstGeom>
        </p:spPr>
        <p:txBody>
          <a:bodyPr vert="horz" lIns="91435" tIns="45718" rIns="91435" bIns="45718" rtlCol="0" anchor="ctr"/>
          <a:lstStyle>
            <a:lvl1pPr algn="r">
              <a:defRPr sz="1200">
                <a:solidFill>
                  <a:schemeClr val="bg1"/>
                </a:solidFill>
              </a:defRPr>
            </a:lvl1pPr>
          </a:lstStyle>
          <a:p>
            <a:pPr>
              <a:defRPr/>
            </a:pPr>
            <a:fld id="{F4062006-FA65-3D4C-BF24-8D6B70CCB1D6}" type="slidenum">
              <a:rPr lang="en-US"/>
              <a:pPr>
                <a:defRPr/>
              </a:pPr>
              <a:t>‹#›</a:t>
            </a:fld>
            <a:endParaRPr lang="en-US" dirty="0"/>
          </a:p>
        </p:txBody>
      </p:sp>
    </p:spTree>
    <p:extLst>
      <p:ext uri="{BB962C8B-B14F-4D97-AF65-F5344CB8AC3E}">
        <p14:creationId xmlns:p14="http://schemas.microsoft.com/office/powerpoint/2010/main" val="207065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lain Black ">
    <p:bg>
      <p:bgPr>
        <a:solidFill>
          <a:srgbClr val="0C7CCE"/>
        </a:solidFill>
        <a:effectLst/>
      </p:bgPr>
    </p:bg>
    <p:spTree>
      <p:nvGrpSpPr>
        <p:cNvPr id="1" name=""/>
        <p:cNvGrpSpPr/>
        <p:nvPr/>
      </p:nvGrpSpPr>
      <p:grpSpPr>
        <a:xfrm>
          <a:off x="0" y="0"/>
          <a:ext cx="0" cy="0"/>
          <a:chOff x="0" y="0"/>
          <a:chExt cx="0" cy="0"/>
        </a:xfrm>
      </p:grpSpPr>
      <p:pic>
        <p:nvPicPr>
          <p:cNvPr id="2" name="Picture 1" descr="C:\Users\Jon\Dropbox\designschool\logo\ac4d_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7175" y="6300788"/>
            <a:ext cx="657225"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4"/>
          <p:cNvSpPr>
            <a:spLocks noGrp="1"/>
          </p:cNvSpPr>
          <p:nvPr>
            <p:ph type="sldNum" sz="quarter" idx="10"/>
          </p:nvPr>
        </p:nvSpPr>
        <p:spPr>
          <a:xfrm>
            <a:off x="6781800" y="6356350"/>
            <a:ext cx="2133600" cy="365125"/>
          </a:xfrm>
          <a:prstGeom prst="rect">
            <a:avLst/>
          </a:prstGeom>
        </p:spPr>
        <p:txBody>
          <a:bodyPr vert="horz" lIns="91435" tIns="45718" rIns="91435" bIns="45718" rtlCol="0" anchor="ctr"/>
          <a:lstStyle>
            <a:lvl1pPr algn="r">
              <a:defRPr sz="1200">
                <a:solidFill>
                  <a:schemeClr val="bg1"/>
                </a:solidFill>
              </a:defRPr>
            </a:lvl1pPr>
          </a:lstStyle>
          <a:p>
            <a:pPr>
              <a:defRPr/>
            </a:pPr>
            <a:fld id="{F4062006-FA65-3D4C-BF24-8D6B70CCB1D6}" type="slidenum">
              <a:rPr lang="en-US"/>
              <a:pPr>
                <a:defRPr/>
              </a:pPr>
              <a:t>‹#›</a:t>
            </a:fld>
            <a:endParaRPr lang="en-US" dirty="0"/>
          </a:p>
        </p:txBody>
      </p:sp>
    </p:spTree>
    <p:extLst>
      <p:ext uri="{BB962C8B-B14F-4D97-AF65-F5344CB8AC3E}">
        <p14:creationId xmlns:p14="http://schemas.microsoft.com/office/powerpoint/2010/main" val="171998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White">
    <p:bg>
      <p:bgPr>
        <a:solidFill>
          <a:schemeClr val="bg1"/>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6032" y="304800"/>
            <a:ext cx="8659368" cy="990600"/>
          </a:xfrm>
          <a:prstGeom prst="rect">
            <a:avLst/>
          </a:prstGeom>
        </p:spPr>
        <p:txBody>
          <a:bodyPr vert="horz" lIns="91440" tIns="45720" rIns="91440" bIns="45720" rtlCol="0" anchor="t">
            <a:normAutofit/>
          </a:bodyPr>
          <a:lstStyle>
            <a:lvl1pPr>
              <a:defRPr b="0">
                <a:solidFill>
                  <a:schemeClr val="tx1"/>
                </a:solidFill>
                <a:latin typeface="MetaOT-Bold" pitchFamily="50" charset="0"/>
              </a:defRPr>
            </a:lvl1pPr>
          </a:lstStyle>
          <a:p>
            <a:r>
              <a:rPr lang="en-US" dirty="0" smtClean="0"/>
              <a:t>Click to edit Master title style</a:t>
            </a:r>
            <a:endParaRPr lang="en-US" dirty="0"/>
          </a:p>
        </p:txBody>
      </p:sp>
      <p:sp>
        <p:nvSpPr>
          <p:cNvPr id="5"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FF840-9474-449C-83EF-EE307FABEFD3}" type="slidenum">
              <a:rPr lang="en-US" smtClean="0"/>
              <a:t>‹#›</a:t>
            </a:fld>
            <a:endParaRPr lang="en-US"/>
          </a:p>
        </p:txBody>
      </p:sp>
      <p:pic>
        <p:nvPicPr>
          <p:cNvPr id="6" name="Picture 4" descr="C:\Users\Jon\Dropbox\designschool\logo\ac4d_larg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032" y="6324600"/>
            <a:ext cx="658368" cy="3174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36747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oint Quote">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a:t>
            </a:fld>
            <a:endParaRPr lang="en-US"/>
          </a:p>
        </p:txBody>
      </p:sp>
      <p:pic>
        <p:nvPicPr>
          <p:cNvPr id="3"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20"/>
          <p:cNvSpPr>
            <a:spLocks noGrp="1"/>
          </p:cNvSpPr>
          <p:nvPr>
            <p:ph type="body" sz="quarter" idx="10"/>
          </p:nvPr>
        </p:nvSpPr>
        <p:spPr>
          <a:xfrm>
            <a:off x="228600" y="228600"/>
            <a:ext cx="8763000" cy="5638800"/>
          </a:xfrm>
          <a:prstGeom prst="rect">
            <a:avLst/>
          </a:prstGeom>
        </p:spPr>
        <p:txBody>
          <a:bodyPr anchor="ctr" anchorCtr="0"/>
          <a:lstStyle>
            <a:lvl1pPr marL="0" indent="0" algn="ctr">
              <a:buNone/>
              <a:defRPr lang="en-US" sz="4800" kern="1200" smtClean="0">
                <a:solidFill>
                  <a:schemeClr val="bg1"/>
                </a:solidFill>
                <a:latin typeface="MetaOT-Book" pitchFamily="50" charset="0"/>
                <a:ea typeface="+mn-ea"/>
                <a:cs typeface="+mn-cs"/>
              </a:defRPr>
            </a:lvl1pPr>
            <a:lvl2pPr marL="457200" indent="0" algn="ctr">
              <a:buNone/>
              <a:defRPr sz="4800"/>
            </a:lvl2pPr>
            <a:lvl3pPr marL="914400" indent="0" algn="ctr">
              <a:buNone/>
              <a:defRPr sz="4800"/>
            </a:lvl3pPr>
            <a:lvl4pPr marL="1371600" indent="0" algn="ctr">
              <a:buNone/>
              <a:defRPr sz="4800"/>
            </a:lvl4pPr>
            <a:lvl5pPr marL="1828800" indent="0" algn="ctr">
              <a:buNone/>
              <a:defRPr sz="48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853984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286000" y="3490977"/>
            <a:ext cx="2667000" cy="1066800"/>
          </a:xfrm>
          <a:prstGeom prst="rect">
            <a:avLst/>
          </a:prstGeom>
          <a:noFill/>
          <a:ln w="9525">
            <a:noFill/>
            <a:miter lim="800000"/>
            <a:headEnd/>
            <a:tailEnd/>
          </a:ln>
        </p:spPr>
        <p:txBody>
          <a:bodyPr lIns="0" tIns="0" rIns="0" bIns="0">
            <a:prstTxWarp prst="textNoShape">
              <a:avLst/>
            </a:prstTxWarp>
          </a:bodyPr>
          <a:lstStyle/>
          <a:p>
            <a:pPr eaLnBrk="0" hangingPunct="0"/>
            <a:endParaRPr lang="en-US" sz="1200" dirty="0" smtClean="0">
              <a:solidFill>
                <a:srgbClr val="C0C0C0"/>
              </a:solidFill>
              <a:latin typeface="MetaOT-Book" pitchFamily="50" charset="0"/>
              <a:ea typeface="Arial" charset="0"/>
              <a:cs typeface="Arial" charset="0"/>
            </a:endParaRPr>
          </a:p>
          <a:p>
            <a:pPr eaLnBrk="0" hangingPunct="0"/>
            <a:r>
              <a:rPr lang="en-US" sz="1200" b="1" dirty="0" smtClean="0">
                <a:solidFill>
                  <a:prstClr val="white"/>
                </a:solidFill>
                <a:latin typeface="MetaOT-Book" pitchFamily="50" charset="0"/>
                <a:ea typeface="Arial" charset="0"/>
                <a:cs typeface="Arial" charset="0"/>
              </a:rPr>
              <a:t>Matt</a:t>
            </a:r>
            <a:r>
              <a:rPr lang="en-US" sz="1200" b="1" baseline="0" dirty="0" smtClean="0">
                <a:solidFill>
                  <a:prstClr val="white"/>
                </a:solidFill>
                <a:latin typeface="MetaOT-Book" pitchFamily="50" charset="0"/>
                <a:ea typeface="Arial" charset="0"/>
                <a:cs typeface="Arial" charset="0"/>
              </a:rPr>
              <a:t> Franks</a:t>
            </a:r>
            <a:endParaRPr lang="en-US" sz="1200" b="1" dirty="0" smtClean="0">
              <a:solidFill>
                <a:prstClr val="white"/>
              </a:solidFill>
              <a:latin typeface="MetaOT-Book" pitchFamily="50" charset="0"/>
              <a:ea typeface="Arial" charset="0"/>
              <a:cs typeface="Arial" charset="0"/>
            </a:endParaRPr>
          </a:p>
          <a:p>
            <a:pPr eaLnBrk="0" hangingPunct="0"/>
            <a:r>
              <a:rPr lang="en-US" sz="1200" dirty="0" smtClean="0">
                <a:solidFill>
                  <a:prstClr val="white"/>
                </a:solidFill>
                <a:latin typeface="MetaOT-Book" pitchFamily="50" charset="0"/>
                <a:ea typeface="Arial" charset="0"/>
                <a:cs typeface="Arial" charset="0"/>
              </a:rPr>
              <a:t>Professor, Austin Center for Design</a:t>
            </a:r>
          </a:p>
          <a:p>
            <a:pPr eaLnBrk="0" hangingPunct="0"/>
            <a:r>
              <a:rPr lang="en-US" sz="1200" dirty="0" smtClean="0">
                <a:solidFill>
                  <a:prstClr val="white"/>
                </a:solidFill>
                <a:latin typeface="MetaOT-Book" pitchFamily="50" charset="0"/>
                <a:ea typeface="Arial" charset="0"/>
                <a:cs typeface="Arial" charset="0"/>
              </a:rPr>
              <a:t>Mfranks@ac4d.com</a:t>
            </a:r>
          </a:p>
          <a:p>
            <a:pPr eaLnBrk="0" hangingPunct="0"/>
            <a:endParaRPr lang="en-US" sz="1200" dirty="0" smtClean="0">
              <a:solidFill>
                <a:prstClr val="white"/>
              </a:solidFill>
              <a:latin typeface="MetaOT-Book" pitchFamily="50" charset="0"/>
              <a:ea typeface="Arial" charset="0"/>
              <a:cs typeface="Arial" charset="0"/>
            </a:endParaRPr>
          </a:p>
        </p:txBody>
      </p:sp>
      <p:pic>
        <p:nvPicPr>
          <p:cNvPr id="5"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190750" y="1195322"/>
            <a:ext cx="4762500" cy="229565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Straight Connector 5"/>
          <p:cNvCxnSpPr/>
          <p:nvPr userDrawn="1"/>
        </p:nvCxnSpPr>
        <p:spPr>
          <a:xfrm>
            <a:off x="2190750" y="4530107"/>
            <a:ext cx="476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userDrawn="1"/>
        </p:nvSpPr>
        <p:spPr bwMode="auto">
          <a:xfrm>
            <a:off x="2286000" y="4724400"/>
            <a:ext cx="4572000" cy="914400"/>
          </a:xfrm>
          <a:prstGeom prst="rect">
            <a:avLst/>
          </a:prstGeom>
          <a:noFill/>
          <a:ln w="9525">
            <a:noFill/>
            <a:miter lim="800000"/>
            <a:headEnd/>
            <a:tailEnd/>
          </a:ln>
        </p:spPr>
        <p:txBody>
          <a:bodyPr lIns="0" tIns="0" rIns="0" bIns="0">
            <a:prstTxWarp prst="textNoShape">
              <a:avLst/>
            </a:prstTxWarp>
          </a:bodyPr>
          <a:lstStyle/>
          <a:p>
            <a:pPr eaLnBrk="0" hangingPunct="0"/>
            <a:r>
              <a:rPr lang="en-US" dirty="0" smtClean="0">
                <a:solidFill>
                  <a:prstClr val="white"/>
                </a:solidFill>
                <a:latin typeface="MetaOT-Book" pitchFamily="50" charset="0"/>
                <a:ea typeface="Arial" charset="0"/>
                <a:cs typeface="Arial" charset="0"/>
              </a:rPr>
              <a:t>Download our free book, </a:t>
            </a:r>
            <a:br>
              <a:rPr lang="en-US" dirty="0" smtClean="0">
                <a:solidFill>
                  <a:prstClr val="white"/>
                </a:solidFill>
                <a:latin typeface="MetaOT-Book" pitchFamily="50" charset="0"/>
                <a:ea typeface="Arial" charset="0"/>
                <a:cs typeface="Arial" charset="0"/>
              </a:rPr>
            </a:br>
            <a:r>
              <a:rPr lang="en-US" dirty="0" smtClean="0">
                <a:solidFill>
                  <a:prstClr val="white"/>
                </a:solidFill>
                <a:latin typeface="MetaOT-Book" pitchFamily="50" charset="0"/>
                <a:ea typeface="Arial" charset="0"/>
                <a:cs typeface="Arial" charset="0"/>
              </a:rPr>
              <a:t>Wicked Problems: Problems Worth Solving, </a:t>
            </a:r>
            <a:br>
              <a:rPr lang="en-US" dirty="0" smtClean="0">
                <a:solidFill>
                  <a:prstClr val="white"/>
                </a:solidFill>
                <a:latin typeface="MetaOT-Book" pitchFamily="50" charset="0"/>
                <a:ea typeface="Arial" charset="0"/>
                <a:cs typeface="Arial" charset="0"/>
              </a:rPr>
            </a:br>
            <a:r>
              <a:rPr lang="en-US" dirty="0" smtClean="0">
                <a:solidFill>
                  <a:prstClr val="white"/>
                </a:solidFill>
                <a:latin typeface="MetaOT-Book" pitchFamily="50" charset="0"/>
                <a:ea typeface="Arial" charset="0"/>
                <a:cs typeface="Arial" charset="0"/>
              </a:rPr>
              <a:t>at http://www.wickedproblems.com</a:t>
            </a:r>
          </a:p>
        </p:txBody>
      </p:sp>
    </p:spTree>
    <p:extLst>
      <p:ext uri="{BB962C8B-B14F-4D97-AF65-F5344CB8AC3E}">
        <p14:creationId xmlns:p14="http://schemas.microsoft.com/office/powerpoint/2010/main" val="6521678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ext Headline">
    <p:bg>
      <p:bgPr>
        <a:solidFill>
          <a:schemeClr val="bg1"/>
        </a:solidFill>
        <a:effectLst/>
      </p:bgPr>
    </p:bg>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EDFF840-9474-449C-83EF-EE307FABEFD3}" type="slidenum">
              <a:rPr lang="en-US" smtClean="0"/>
              <a:pPr/>
              <a:t>‹#›</a:t>
            </a:fld>
            <a:endParaRPr lang="en-US"/>
          </a:p>
        </p:txBody>
      </p:sp>
      <p:pic>
        <p:nvPicPr>
          <p:cNvPr id="6" name="Picture 5" descr="C:\Users\Jon\Dropbox\designschool\logo\ac4d_white.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812906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6032" y="304800"/>
            <a:ext cx="8659368" cy="990600"/>
          </a:xfrm>
          <a:prstGeom prst="rect">
            <a:avLst/>
          </a:prstGeom>
        </p:spPr>
        <p:txBody>
          <a:bodyPr vert="horz" lIns="91440" tIns="45720" rIns="91440" bIns="45720" rtlCol="0" anchor="t">
            <a:normAutofit/>
          </a:bodyPr>
          <a:lstStyle>
            <a:lvl1pPr>
              <a:defRPr b="0">
                <a:latin typeface="MetaOT-Bold" pitchFamily="50" charset="0"/>
              </a:defRPr>
            </a:lvl1p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FF840-9474-449C-83EF-EE307FABEFD3}" type="slidenum">
              <a:rPr lang="en-US" smtClean="0"/>
              <a:t>‹#›</a:t>
            </a:fld>
            <a:endParaRPr lang="en-US"/>
          </a:p>
        </p:txBody>
      </p:sp>
      <p:pic>
        <p:nvPicPr>
          <p:cNvPr id="10" name="Picture 4" descr="C:\Users\Jon\Dropbox\designschool\logo\ac4d_larg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701"/>
          <a:stretch/>
        </p:blipFill>
        <p:spPr bwMode="auto">
          <a:xfrm>
            <a:off x="256032" y="6324600"/>
            <a:ext cx="658368" cy="31746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11"/>
          <p:cNvSpPr>
            <a:spLocks noGrp="1"/>
          </p:cNvSpPr>
          <p:nvPr>
            <p:ph type="body" sz="quarter" idx="10"/>
          </p:nvPr>
        </p:nvSpPr>
        <p:spPr>
          <a:xfrm>
            <a:off x="256032" y="1447800"/>
            <a:ext cx="8659368" cy="4724400"/>
          </a:xfrm>
          <a:prstGeom prst="rect">
            <a:avLst/>
          </a:prstGeom>
        </p:spPr>
        <p:txBody>
          <a:bodyPr/>
          <a:lstStyle>
            <a:lvl1pPr>
              <a:lnSpc>
                <a:spcPct val="150000"/>
              </a:lnSpc>
              <a:defRPr sz="1800">
                <a:latin typeface="+mn-lt"/>
              </a:defRPr>
            </a:lvl1pPr>
            <a:lvl2pPr>
              <a:lnSpc>
                <a:spcPct val="150000"/>
              </a:lnSpc>
              <a:defRPr sz="1800">
                <a:latin typeface="+mn-lt"/>
              </a:defRPr>
            </a:lvl2pPr>
            <a:lvl3pPr>
              <a:lnSpc>
                <a:spcPct val="150000"/>
              </a:lnSpc>
              <a:defRPr sz="1800">
                <a:latin typeface="+mn-lt"/>
              </a:defRPr>
            </a:lvl3pPr>
            <a:lvl4pPr>
              <a:lnSpc>
                <a:spcPct val="150000"/>
              </a:lnSpc>
              <a:defRPr sz="1800">
                <a:latin typeface="+mn-lt"/>
              </a:defRPr>
            </a:lvl4pPr>
            <a:lvl5pPr>
              <a:lnSpc>
                <a:spcPct val="150000"/>
              </a:lnSpc>
              <a:defRPr sz="18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681617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33" r:id="rId2"/>
    <p:sldLayoutId id="2147483734" r:id="rId3"/>
    <p:sldLayoutId id="2147483730" r:id="rId4"/>
    <p:sldLayoutId id="2147483728" r:id="rId5"/>
    <p:sldLayoutId id="2147483729" r:id="rId6"/>
    <p:sldLayoutId id="2147483731" r:id="rId7"/>
    <p:sldLayoutId id="2147483732" r:id="rId8"/>
  </p:sldLayoutIdLst>
  <p:timing>
    <p:tnLst>
      <p:par>
        <p:cTn id="1" dur="indefinite" restart="never" nodeType="tmRoot"/>
      </p:par>
    </p:tnLst>
  </p:timing>
  <p:hf hdr="0" ftr="0"/>
  <p:txStyles>
    <p:titleStyle>
      <a:lvl1pPr algn="l" defTabSz="914400" rtl="0" eaLnBrk="1" latinLnBrk="0" hangingPunct="1">
        <a:spcBef>
          <a:spcPct val="0"/>
        </a:spcBef>
        <a:buNone/>
        <a:defRPr sz="2800" b="1" kern="1200">
          <a:solidFill>
            <a:schemeClr val="tx1"/>
          </a:solidFill>
          <a:latin typeface="MetaOT-Book" pitchFamily="50"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9/91/Shuttle_Bus_at_Barclays_Center_after_Hurricane_Sandy_vc.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07" t="47466" r="18909"/>
          <a:stretch/>
        </p:blipFill>
        <p:spPr bwMode="auto">
          <a:xfrm>
            <a:off x="-1" y="-137245"/>
            <a:ext cx="9259503" cy="56807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361563"/>
            <a:ext cx="9144000" cy="1496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p:cNvSpPr txBox="1">
            <a:spLocks/>
          </p:cNvSpPr>
          <p:nvPr/>
        </p:nvSpPr>
        <p:spPr>
          <a:xfrm>
            <a:off x="306858" y="5473874"/>
            <a:ext cx="8760942" cy="133391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en-US" sz="2400" kern="1200" dirty="0" smtClean="0">
                <a:solidFill>
                  <a:schemeClr val="tx1"/>
                </a:solidFill>
                <a:latin typeface="MetaSerifOT-Bold" pitchFamily="50" charset="0"/>
                <a:ea typeface="Verdana" pitchFamily="34" charset="0"/>
                <a:cs typeface="Verdana" pitchFamily="34" charset="0"/>
              </a:defRPr>
            </a:lvl1pPr>
            <a:lvl2pPr marL="0" indent="0" algn="l" defTabSz="914400" rtl="0" eaLnBrk="1" latinLnBrk="0" hangingPunct="1">
              <a:spcBef>
                <a:spcPct val="20000"/>
              </a:spcBef>
              <a:buFont typeface="Arial" pitchFamily="34" charset="0"/>
              <a:buNone/>
              <a:defRPr lang="en-US" sz="2400" kern="1200" dirty="0" smtClean="0">
                <a:solidFill>
                  <a:schemeClr val="tx1"/>
                </a:solidFill>
                <a:latin typeface="MetaSerifOT-Book" pitchFamily="50" charset="0"/>
                <a:ea typeface="Verdana" pitchFamily="34" charset="0"/>
                <a:cs typeface="Verdana" pitchFamily="34" charset="0"/>
              </a:defRPr>
            </a:lvl2pPr>
            <a:lvl3pPr marL="0" indent="0" algn="l" defTabSz="914400" rtl="0" eaLnBrk="1" latinLnBrk="0" hangingPunct="1">
              <a:spcBef>
                <a:spcPct val="20000"/>
              </a:spcBef>
              <a:buFont typeface="Arial" pitchFamily="34" charset="0"/>
              <a:buNone/>
              <a:defRPr lang="en-US" sz="2000" kern="1200" dirty="0" smtClean="0">
                <a:solidFill>
                  <a:schemeClr val="tx1"/>
                </a:solidFill>
                <a:latin typeface="MetaSerifOT-Book" pitchFamily="50" charset="0"/>
                <a:ea typeface="Verdana" pitchFamily="34" charset="0"/>
                <a:cs typeface="Verdana" pitchFamily="34" charset="0"/>
              </a:defRPr>
            </a:lvl3pPr>
            <a:lvl4pPr marL="0" indent="0" algn="l" defTabSz="914400" rtl="0" eaLnBrk="1" latinLnBrk="0" hangingPunct="1">
              <a:spcBef>
                <a:spcPct val="20000"/>
              </a:spcBef>
              <a:buFont typeface="Arial" pitchFamily="34" charset="0"/>
              <a:buNone/>
              <a:defRPr lang="en-US" sz="1600" kern="1200" dirty="0" smtClean="0">
                <a:solidFill>
                  <a:schemeClr val="tx1"/>
                </a:solidFill>
                <a:latin typeface="MetaSerifOT-Book" pitchFamily="50" charset="0"/>
                <a:ea typeface="Verdana" pitchFamily="34" charset="0"/>
                <a:cs typeface="Verdana" pitchFamily="34" charset="0"/>
              </a:defRPr>
            </a:lvl4pPr>
            <a:lvl5pPr marL="0" indent="0" algn="l" defTabSz="914400" rtl="0" eaLnBrk="1" latinLnBrk="0" hangingPunct="1">
              <a:spcBef>
                <a:spcPct val="20000"/>
              </a:spcBef>
              <a:buFont typeface="Arial" pitchFamily="34" charset="0"/>
              <a:buNone/>
              <a:defRPr lang="en-US" sz="1200" kern="1200" dirty="0" smtClean="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solidFill>
                  <a:schemeClr val="bg1"/>
                </a:solidFill>
                <a:latin typeface="MetaOT-Book" pitchFamily="50" charset="0"/>
              </a:rPr>
              <a:t>Moderation &amp; Facilitation Techniques</a:t>
            </a:r>
          </a:p>
          <a:p>
            <a:pPr lvl="1"/>
            <a:endParaRPr lang="en-US" sz="1200" dirty="0">
              <a:solidFill>
                <a:schemeClr val="bg1"/>
              </a:solidFill>
              <a:latin typeface="MetaOT-Medium" pitchFamily="50" charset="0"/>
            </a:endParaRPr>
          </a:p>
          <a:p>
            <a:pPr lvl="1"/>
            <a:r>
              <a:rPr lang="en-US" sz="1200" dirty="0" smtClean="0">
                <a:solidFill>
                  <a:schemeClr val="bg1"/>
                </a:solidFill>
                <a:latin typeface="MetaOT-Medium" pitchFamily="50" charset="0"/>
              </a:rPr>
              <a:t>Matt Franks</a:t>
            </a:r>
            <a:endParaRPr lang="en-US" sz="1200" dirty="0">
              <a:solidFill>
                <a:schemeClr val="bg1"/>
              </a:solidFill>
              <a:latin typeface="MetaOT-Medium" pitchFamily="50" charset="0"/>
            </a:endParaRPr>
          </a:p>
          <a:p>
            <a:pPr lvl="1"/>
            <a:r>
              <a:rPr lang="en-US" sz="1200" dirty="0" smtClean="0">
                <a:solidFill>
                  <a:schemeClr val="bg1"/>
                </a:solidFill>
                <a:latin typeface="MetaOT-Book" pitchFamily="50" charset="0"/>
              </a:rPr>
              <a:t>Professor, Austin Center for Design</a:t>
            </a:r>
          </a:p>
        </p:txBody>
      </p:sp>
      <p:cxnSp>
        <p:nvCxnSpPr>
          <p:cNvPr id="3" name="Straight Connector 2"/>
          <p:cNvCxnSpPr/>
          <p:nvPr/>
        </p:nvCxnSpPr>
        <p:spPr>
          <a:xfrm flipH="1">
            <a:off x="0" y="5361563"/>
            <a:ext cx="9144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2947" name="Picture 3" descr="C:\Users\Jon\Dropbox\designschool\logo\ac4d_whit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847"/>
          <a:stretch/>
        </p:blipFill>
        <p:spPr bwMode="auto">
          <a:xfrm>
            <a:off x="7830762" y="6019799"/>
            <a:ext cx="999779" cy="4997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537228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10</a:t>
            </a:fld>
            <a:endParaRPr lang="en-US" dirty="0"/>
          </a:p>
        </p:txBody>
      </p:sp>
      <p:sp>
        <p:nvSpPr>
          <p:cNvPr id="3" name="TextBox 2"/>
          <p:cNvSpPr txBox="1"/>
          <p:nvPr/>
        </p:nvSpPr>
        <p:spPr>
          <a:xfrm>
            <a:off x="152399" y="2921000"/>
            <a:ext cx="9177215" cy="1013936"/>
          </a:xfrm>
          <a:prstGeom prst="rect">
            <a:avLst/>
          </a:prstGeom>
          <a:noFill/>
        </p:spPr>
        <p:txBody>
          <a:bodyPr wrap="square" rtlCol="0">
            <a:noAutofit/>
          </a:bodyPr>
          <a:lstStyle/>
          <a:p>
            <a:r>
              <a:rPr lang="en-US" sz="3600" dirty="0" smtClean="0">
                <a:solidFill>
                  <a:schemeClr val="bg1"/>
                </a:solidFill>
                <a:latin typeface="MetaOT-Book" pitchFamily="50" charset="0"/>
              </a:rPr>
              <a:t>1/ Understand the participants</a:t>
            </a:r>
            <a:endParaRPr lang="en-US" sz="3200" dirty="0">
              <a:solidFill>
                <a:schemeClr val="bg1"/>
              </a:solidFill>
              <a:latin typeface="MetaOT-Book" pitchFamily="50" charset="0"/>
            </a:endParaRPr>
          </a:p>
        </p:txBody>
      </p:sp>
    </p:spTree>
    <p:extLst>
      <p:ext uri="{BB962C8B-B14F-4D97-AF65-F5344CB8AC3E}">
        <p14:creationId xmlns:p14="http://schemas.microsoft.com/office/powerpoint/2010/main" val="397224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Answer the following questions:</a:t>
            </a:r>
          </a:p>
          <a:p>
            <a:endParaRPr lang="en-US" sz="3600" dirty="0">
              <a:solidFill>
                <a:prstClr val="white"/>
              </a:solidFill>
              <a:latin typeface="MetaOT-Book" pitchFamily="50" charset="0"/>
            </a:endParaRPr>
          </a:p>
        </p:txBody>
      </p:sp>
      <p:sp>
        <p:nvSpPr>
          <p:cNvPr id="2" name="Rectangle 1"/>
          <p:cNvSpPr/>
          <p:nvPr/>
        </p:nvSpPr>
        <p:spPr>
          <a:xfrm>
            <a:off x="152833" y="1339335"/>
            <a:ext cx="8326859" cy="5539979"/>
          </a:xfrm>
          <a:prstGeom prst="rect">
            <a:avLst/>
          </a:prstGeom>
        </p:spPr>
        <p:txBody>
          <a:bodyPr wrap="square">
            <a:spAutoFit/>
          </a:bodyPr>
          <a:lstStyle/>
          <a:p>
            <a:pPr marL="457200" indent="-457200">
              <a:buFont typeface="Arial"/>
              <a:buChar char="•"/>
            </a:pPr>
            <a:r>
              <a:rPr lang="en-US" sz="2600" dirty="0">
                <a:solidFill>
                  <a:prstClr val="white"/>
                </a:solidFill>
                <a:latin typeface="MetaOT-Book" pitchFamily="50" charset="0"/>
              </a:rPr>
              <a:t>Who will be in attendance? How many</a:t>
            </a:r>
            <a:r>
              <a:rPr lang="en-US" sz="2600" dirty="0" smtClean="0">
                <a:solidFill>
                  <a:prstClr val="white"/>
                </a:solidFill>
                <a:latin typeface="MetaOT-Book" pitchFamily="50" charset="0"/>
              </a:rPr>
              <a:t>?</a:t>
            </a:r>
          </a:p>
          <a:p>
            <a:pPr lvl="1"/>
            <a:r>
              <a:rPr lang="en-US" dirty="0">
                <a:solidFill>
                  <a:srgbClr val="FFFFFF"/>
                </a:solidFill>
                <a:latin typeface="MetaOT-Book" charset="0"/>
                <a:ea typeface="ＭＳ Ｐゴシック" charset="0"/>
                <a:sym typeface="Akzidenz-Grotesk Std Med" charset="0"/>
              </a:rPr>
              <a:t>Get a list of names, titles, roles and </a:t>
            </a:r>
            <a:r>
              <a:rPr lang="en-US" dirty="0" smtClean="0">
                <a:solidFill>
                  <a:srgbClr val="FFFFFF"/>
                </a:solidFill>
                <a:latin typeface="MetaOT-Book" charset="0"/>
                <a:ea typeface="ＭＳ Ｐゴシック" charset="0"/>
                <a:sym typeface="Akzidenz-Grotesk Std Med" charset="0"/>
              </a:rPr>
              <a:t>responsibilities.</a:t>
            </a:r>
          </a:p>
          <a:p>
            <a:pPr lvl="1"/>
            <a:endParaRPr lang="en-US" dirty="0">
              <a:solidFill>
                <a:srgbClr val="FFFFFF"/>
              </a:solidFill>
              <a:latin typeface="MetaOT-Book" charset="0"/>
              <a:ea typeface="ＭＳ Ｐゴシック" charset="0"/>
              <a:sym typeface="Akzidenz-Grotesk Std Med" charset="0"/>
            </a:endParaRPr>
          </a:p>
          <a:p>
            <a:pPr marL="457200" indent="-457200">
              <a:buFont typeface="Arial"/>
              <a:buChar char="•"/>
            </a:pPr>
            <a:r>
              <a:rPr lang="en-US" sz="2600" dirty="0" smtClean="0">
                <a:solidFill>
                  <a:prstClr val="white"/>
                </a:solidFill>
                <a:latin typeface="MetaOT-Book" pitchFamily="50" charset="0"/>
              </a:rPr>
              <a:t>Will the decision-maker be in the room?  Will they be there for the entire time or just part of the session?</a:t>
            </a:r>
            <a:endParaRPr lang="en-US" sz="2600" dirty="0">
              <a:solidFill>
                <a:prstClr val="white"/>
              </a:solidFill>
              <a:latin typeface="MetaOT-Book" pitchFamily="50" charset="0"/>
            </a:endParaRPr>
          </a:p>
          <a:p>
            <a:pPr lvl="1"/>
            <a:r>
              <a:rPr lang="en-US" dirty="0" smtClean="0">
                <a:solidFill>
                  <a:srgbClr val="FFFFFF"/>
                </a:solidFill>
                <a:latin typeface="MetaOT-Book" charset="0"/>
                <a:ea typeface="ＭＳ Ｐゴシック" charset="0"/>
                <a:sym typeface="Akzidenz-Grotesk Std Med" charset="0"/>
              </a:rPr>
              <a:t>Define the critical decision points they must be a part of.</a:t>
            </a:r>
          </a:p>
          <a:p>
            <a:pPr lvl="1"/>
            <a:endParaRPr lang="en-US" dirty="0">
              <a:solidFill>
                <a:srgbClr val="FFFFFF"/>
              </a:solidFill>
              <a:latin typeface="MetaOT-Book" charset="0"/>
              <a:ea typeface="ＭＳ Ｐゴシック" charset="0"/>
              <a:sym typeface="Akzidenz-Grotesk Std Med" charset="0"/>
            </a:endParaRPr>
          </a:p>
          <a:p>
            <a:pPr marL="457200" indent="-457200">
              <a:buFont typeface="Arial"/>
              <a:buChar char="•"/>
            </a:pPr>
            <a:r>
              <a:rPr lang="en-US" sz="2600" dirty="0" smtClean="0">
                <a:solidFill>
                  <a:prstClr val="white"/>
                </a:solidFill>
                <a:latin typeface="MetaOT-Book" pitchFamily="50" charset="0"/>
              </a:rPr>
              <a:t>What are their expectations? What needs to be done to meet their expectations?</a:t>
            </a:r>
          </a:p>
          <a:p>
            <a:pPr marL="457200" indent="-457200">
              <a:buFont typeface="Arial"/>
              <a:buChar char="•"/>
            </a:pPr>
            <a:endParaRPr lang="en-US" sz="2800" dirty="0" smtClean="0">
              <a:solidFill>
                <a:prstClr val="white"/>
              </a:solidFill>
              <a:latin typeface="MetaOT-Book" pitchFamily="50" charset="0"/>
            </a:endParaRPr>
          </a:p>
          <a:p>
            <a:pPr marL="457200" indent="-457200">
              <a:buFont typeface="Arial"/>
              <a:buChar char="•"/>
            </a:pPr>
            <a:r>
              <a:rPr lang="en-US" sz="2600" dirty="0" smtClean="0">
                <a:solidFill>
                  <a:prstClr val="white"/>
                </a:solidFill>
                <a:latin typeface="MetaOT-Book" pitchFamily="50" charset="0"/>
              </a:rPr>
              <a:t>Do the participants get along? Are there political tensions between departments or divisions?</a:t>
            </a:r>
            <a:endParaRPr lang="en-US" sz="2600" dirty="0">
              <a:solidFill>
                <a:prstClr val="white"/>
              </a:solidFill>
              <a:latin typeface="MetaOT-Book" pitchFamily="50" charset="0"/>
            </a:endParaRPr>
          </a:p>
          <a:p>
            <a:pPr lvl="1"/>
            <a:endParaRPr lang="en-US" dirty="0">
              <a:solidFill>
                <a:srgbClr val="FFFFFF"/>
              </a:solidFill>
              <a:latin typeface="MetaOT-Book" charset="0"/>
              <a:ea typeface="ＭＳ Ｐゴシック" charset="0"/>
              <a:sym typeface="Akzidenz-Grotesk Std Med" charset="0"/>
            </a:endParaRPr>
          </a:p>
          <a:p>
            <a:pPr lvl="1"/>
            <a:endParaRPr lang="en-US" dirty="0">
              <a:solidFill>
                <a:srgbClr val="FFFFFF"/>
              </a:solidFill>
              <a:latin typeface="MetaOT-Book" charset="0"/>
              <a:ea typeface="ＭＳ Ｐゴシック" charset="0"/>
              <a:sym typeface="Akzidenz-Grotesk Std Med" charset="0"/>
            </a:endParaRPr>
          </a:p>
          <a:p>
            <a:endParaRPr lang="en-US" sz="2800" dirty="0">
              <a:solidFill>
                <a:prstClr val="white"/>
              </a:solidFill>
              <a:latin typeface="MetaOT-Book" pitchFamily="50" charset="0"/>
            </a:endParaRPr>
          </a:p>
        </p:txBody>
      </p:sp>
    </p:spTree>
    <p:extLst>
      <p:ext uri="{BB962C8B-B14F-4D97-AF65-F5344CB8AC3E}">
        <p14:creationId xmlns:p14="http://schemas.microsoft.com/office/powerpoint/2010/main" val="161451321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Answer the following questions:</a:t>
            </a:r>
          </a:p>
          <a:p>
            <a:endParaRPr lang="en-US" sz="3600" dirty="0">
              <a:solidFill>
                <a:prstClr val="white"/>
              </a:solidFill>
              <a:latin typeface="MetaOT-Book" pitchFamily="50" charset="0"/>
            </a:endParaRPr>
          </a:p>
        </p:txBody>
      </p:sp>
      <p:sp>
        <p:nvSpPr>
          <p:cNvPr id="2" name="Rectangle 1"/>
          <p:cNvSpPr/>
          <p:nvPr/>
        </p:nvSpPr>
        <p:spPr>
          <a:xfrm>
            <a:off x="152833" y="1339335"/>
            <a:ext cx="8727398" cy="4062651"/>
          </a:xfrm>
          <a:prstGeom prst="rect">
            <a:avLst/>
          </a:prstGeom>
        </p:spPr>
        <p:txBody>
          <a:bodyPr wrap="square">
            <a:spAutoFit/>
          </a:bodyPr>
          <a:lstStyle/>
          <a:p>
            <a:pPr marL="457200" indent="-457200">
              <a:buFont typeface="Arial"/>
              <a:buChar char="•"/>
            </a:pPr>
            <a:r>
              <a:rPr lang="en-US" sz="2600" dirty="0" smtClean="0">
                <a:solidFill>
                  <a:prstClr val="white"/>
                </a:solidFill>
                <a:latin typeface="MetaOT-Book" pitchFamily="50" charset="0"/>
              </a:rPr>
              <a:t>What are the starting and ending times of the session?</a:t>
            </a:r>
          </a:p>
          <a:p>
            <a:pPr lvl="1"/>
            <a:r>
              <a:rPr lang="en-US" dirty="0" smtClean="0">
                <a:solidFill>
                  <a:srgbClr val="FFFFFF"/>
                </a:solidFill>
                <a:latin typeface="MetaOT-Book" charset="0"/>
                <a:ea typeface="ＭＳ Ｐゴシック" charset="0"/>
                <a:sym typeface="Akzidenz-Grotesk Std Med" charset="0"/>
              </a:rPr>
              <a:t>Define the time blocks of the day – don’t forget to include breaks and opportunities for causal conversation. Role-play the flow of the day.</a:t>
            </a:r>
          </a:p>
          <a:p>
            <a:pPr lvl="1"/>
            <a:endParaRPr lang="en-US" dirty="0">
              <a:solidFill>
                <a:srgbClr val="FFFFFF"/>
              </a:solidFill>
              <a:latin typeface="MetaOT-Book" charset="0"/>
              <a:ea typeface="ＭＳ Ｐゴシック" charset="0"/>
              <a:sym typeface="Akzidenz-Grotesk Std Med" charset="0"/>
            </a:endParaRPr>
          </a:p>
          <a:p>
            <a:pPr marL="457200" indent="-457200">
              <a:buFont typeface="Arial"/>
              <a:buChar char="•"/>
            </a:pPr>
            <a:r>
              <a:rPr lang="en-US" sz="2600" dirty="0" smtClean="0">
                <a:solidFill>
                  <a:prstClr val="white"/>
                </a:solidFill>
                <a:latin typeface="MetaOT-Book" pitchFamily="50" charset="0"/>
              </a:rPr>
              <a:t>What is the seating arrangement and can it be changed?</a:t>
            </a:r>
            <a:endParaRPr lang="en-US" sz="2600" dirty="0">
              <a:solidFill>
                <a:prstClr val="white"/>
              </a:solidFill>
              <a:latin typeface="MetaOT-Book" pitchFamily="50" charset="0"/>
            </a:endParaRPr>
          </a:p>
          <a:p>
            <a:pPr lvl="1"/>
            <a:endParaRPr lang="en-US" dirty="0">
              <a:solidFill>
                <a:srgbClr val="FFFFFF"/>
              </a:solidFill>
              <a:latin typeface="MetaOT-Book" charset="0"/>
              <a:ea typeface="ＭＳ Ｐゴシック" charset="0"/>
              <a:sym typeface="Akzidenz-Grotesk Std Med" charset="0"/>
            </a:endParaRPr>
          </a:p>
          <a:p>
            <a:pPr marL="457200" indent="-457200">
              <a:buFont typeface="Arial"/>
              <a:buChar char="•"/>
            </a:pPr>
            <a:r>
              <a:rPr lang="en-US" sz="2600" dirty="0" smtClean="0">
                <a:solidFill>
                  <a:prstClr val="white"/>
                </a:solidFill>
                <a:latin typeface="MetaOT-Book" pitchFamily="50" charset="0"/>
              </a:rPr>
              <a:t>Is it a neutral, friendly, or hostile audience?</a:t>
            </a:r>
          </a:p>
          <a:p>
            <a:pPr marL="457200" indent="-457200">
              <a:buFont typeface="Arial"/>
              <a:buChar char="•"/>
            </a:pPr>
            <a:endParaRPr lang="en-US" sz="2800" dirty="0" smtClean="0">
              <a:solidFill>
                <a:prstClr val="white"/>
              </a:solidFill>
              <a:latin typeface="MetaOT-Book" pitchFamily="50" charset="0"/>
            </a:endParaRPr>
          </a:p>
          <a:p>
            <a:pPr marL="457200" indent="-457200">
              <a:buFont typeface="Arial"/>
              <a:buChar char="•"/>
            </a:pPr>
            <a:r>
              <a:rPr lang="en-US" sz="2600" dirty="0" smtClean="0">
                <a:solidFill>
                  <a:prstClr val="white"/>
                </a:solidFill>
                <a:latin typeface="MetaOT-Book" pitchFamily="50" charset="0"/>
              </a:rPr>
              <a:t>Consider the emotional state of the audience. What do they wish for? What do they fear? </a:t>
            </a:r>
            <a:endParaRPr lang="en-US" dirty="0">
              <a:solidFill>
                <a:srgbClr val="FFFFFF"/>
              </a:solidFill>
              <a:latin typeface="MetaOT-Book" charset="0"/>
              <a:ea typeface="ＭＳ Ｐゴシック" charset="0"/>
              <a:sym typeface="Akzidenz-Grotesk Std Med" charset="0"/>
            </a:endParaRPr>
          </a:p>
          <a:p>
            <a:endParaRPr lang="en-US" sz="2800" dirty="0">
              <a:solidFill>
                <a:prstClr val="white"/>
              </a:solidFill>
              <a:latin typeface="MetaOT-Book" pitchFamily="50" charset="0"/>
            </a:endParaRPr>
          </a:p>
        </p:txBody>
      </p:sp>
    </p:spTree>
    <p:extLst>
      <p:ext uri="{BB962C8B-B14F-4D97-AF65-F5344CB8AC3E}">
        <p14:creationId xmlns:p14="http://schemas.microsoft.com/office/powerpoint/2010/main" val="173562555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13</a:t>
            </a:fld>
            <a:endParaRPr lang="en-US" dirty="0"/>
          </a:p>
        </p:txBody>
      </p:sp>
      <p:sp>
        <p:nvSpPr>
          <p:cNvPr id="3" name="TextBox 2"/>
          <p:cNvSpPr txBox="1"/>
          <p:nvPr/>
        </p:nvSpPr>
        <p:spPr>
          <a:xfrm>
            <a:off x="152399" y="2774465"/>
            <a:ext cx="6959601" cy="1013936"/>
          </a:xfrm>
          <a:prstGeom prst="rect">
            <a:avLst/>
          </a:prstGeom>
          <a:noFill/>
        </p:spPr>
        <p:txBody>
          <a:bodyPr wrap="square" rtlCol="0">
            <a:noAutofit/>
          </a:bodyPr>
          <a:lstStyle/>
          <a:p>
            <a:r>
              <a:rPr lang="en-US" sz="3600" dirty="0" smtClean="0">
                <a:solidFill>
                  <a:prstClr val="white"/>
                </a:solidFill>
                <a:latin typeface="MetaOT-Book" pitchFamily="50" charset="0"/>
              </a:rPr>
              <a:t>2/ Develop </a:t>
            </a:r>
            <a:r>
              <a:rPr lang="en-US" sz="3600" dirty="0">
                <a:solidFill>
                  <a:prstClr val="white"/>
                </a:solidFill>
                <a:latin typeface="MetaOT-Book" pitchFamily="50" charset="0"/>
              </a:rPr>
              <a:t>clear and relevant focus areas with supporting activities</a:t>
            </a:r>
          </a:p>
        </p:txBody>
      </p:sp>
    </p:spTree>
    <p:extLst>
      <p:ext uri="{BB962C8B-B14F-4D97-AF65-F5344CB8AC3E}">
        <p14:creationId xmlns:p14="http://schemas.microsoft.com/office/powerpoint/2010/main" val="30223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Developing a clear and relevant focus</a:t>
            </a:r>
          </a:p>
          <a:p>
            <a:r>
              <a:rPr lang="en-US" sz="3600" dirty="0" smtClean="0">
                <a:solidFill>
                  <a:prstClr val="white"/>
                </a:solidFill>
                <a:latin typeface="MetaOT-Book" pitchFamily="50" charset="0"/>
              </a:rPr>
              <a:t>It is important to articulate the focus and goals of your facilitated session, and select methods based on the client needs and your project needs.</a:t>
            </a:r>
          </a:p>
        </p:txBody>
      </p:sp>
    </p:spTree>
    <p:extLst>
      <p:ext uri="{BB962C8B-B14F-4D97-AF65-F5344CB8AC3E}">
        <p14:creationId xmlns:p14="http://schemas.microsoft.com/office/powerpoint/2010/main" val="17961528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“Soft” goals might include:</a:t>
            </a:r>
          </a:p>
          <a:p>
            <a:endParaRPr lang="en-US" sz="3600" dirty="0" smtClean="0">
              <a:solidFill>
                <a:srgbClr val="F6BB00"/>
              </a:solidFill>
              <a:latin typeface="MetaOT-Book" pitchFamily="50" charset="0"/>
            </a:endParaRPr>
          </a:p>
          <a:p>
            <a:pPr marL="457200" indent="-457200">
              <a:buFont typeface="Arial"/>
              <a:buChar char="•"/>
            </a:pPr>
            <a:r>
              <a:rPr lang="en-US" sz="2600" dirty="0" smtClean="0">
                <a:solidFill>
                  <a:prstClr val="white"/>
                </a:solidFill>
                <a:latin typeface="MetaOT-Book" pitchFamily="50" charset="0"/>
              </a:rPr>
              <a:t>To build trust and gain respect.  </a:t>
            </a:r>
            <a:endParaRPr lang="en-US" sz="2600" dirty="0">
              <a:solidFill>
                <a:prstClr val="white"/>
              </a:solidFill>
              <a:latin typeface="MetaOT-Book" pitchFamily="50" charset="0"/>
            </a:endParaRPr>
          </a:p>
          <a:p>
            <a:pPr lvl="1"/>
            <a:r>
              <a:rPr lang="en-US" dirty="0" smtClean="0">
                <a:solidFill>
                  <a:prstClr val="white"/>
                </a:solidFill>
                <a:latin typeface="MetaOT-Book" pitchFamily="50" charset="0"/>
              </a:rPr>
              <a:t>In all client relationships, but particularly with new clients, it’s critical to establish a positive working relationship that’s built upon trust and mutual respect (both of process and people).</a:t>
            </a:r>
          </a:p>
          <a:p>
            <a:pPr lvl="1"/>
            <a:endParaRPr lang="en-US" dirty="0" smtClean="0">
              <a:solidFill>
                <a:prstClr val="white"/>
              </a:solidFill>
              <a:latin typeface="MetaOT-Book" pitchFamily="50" charset="0"/>
            </a:endParaRPr>
          </a:p>
          <a:p>
            <a:pPr marL="457200" indent="-457200">
              <a:buFont typeface="Arial"/>
              <a:buChar char="•"/>
            </a:pPr>
            <a:r>
              <a:rPr lang="en-US" sz="2600" dirty="0" smtClean="0">
                <a:solidFill>
                  <a:prstClr val="white"/>
                </a:solidFill>
                <a:latin typeface="MetaOT-Book" pitchFamily="50" charset="0"/>
              </a:rPr>
              <a:t>To develop a shared understanding of strategy</a:t>
            </a:r>
            <a:endParaRPr lang="en-US" sz="2600" dirty="0">
              <a:solidFill>
                <a:prstClr val="white"/>
              </a:solidFill>
              <a:latin typeface="MetaOT-Book" pitchFamily="50" charset="0"/>
            </a:endParaRPr>
          </a:p>
          <a:p>
            <a:pPr lvl="1"/>
            <a:r>
              <a:rPr lang="en-US" dirty="0" smtClean="0">
                <a:solidFill>
                  <a:prstClr val="white"/>
                </a:solidFill>
                <a:latin typeface="MetaOT-Book" pitchFamily="50" charset="0"/>
              </a:rPr>
              <a:t>While a strategy may already exist, stakeholders may not be aligned on a trajectory. </a:t>
            </a:r>
            <a:endParaRPr lang="en-US" dirty="0">
              <a:solidFill>
                <a:prstClr val="white"/>
              </a:solidFill>
              <a:latin typeface="MetaOT-Book" pitchFamily="50" charset="0"/>
            </a:endParaRPr>
          </a:p>
          <a:p>
            <a:pPr lvl="1"/>
            <a:endParaRPr lang="en-US" dirty="0" smtClean="0">
              <a:solidFill>
                <a:prstClr val="white"/>
              </a:solidFill>
              <a:latin typeface="MetaOT-Book" pitchFamily="50" charset="0"/>
            </a:endParaRPr>
          </a:p>
          <a:p>
            <a:pPr marL="457200" indent="-457200">
              <a:buFont typeface="Arial"/>
              <a:buChar char="•"/>
            </a:pPr>
            <a:r>
              <a:rPr lang="en-US" sz="2600" dirty="0" smtClean="0">
                <a:solidFill>
                  <a:prstClr val="white"/>
                </a:solidFill>
                <a:latin typeface="MetaOT-Book" pitchFamily="50" charset="0"/>
              </a:rPr>
              <a:t>To understand client personalities</a:t>
            </a:r>
            <a:endParaRPr lang="en-US" sz="2600" dirty="0">
              <a:solidFill>
                <a:prstClr val="white"/>
              </a:solidFill>
              <a:latin typeface="MetaOT-Book" pitchFamily="50" charset="0"/>
            </a:endParaRPr>
          </a:p>
          <a:p>
            <a:pPr lvl="1"/>
            <a:r>
              <a:rPr lang="en-US" dirty="0" smtClean="0">
                <a:solidFill>
                  <a:prstClr val="white"/>
                </a:solidFill>
                <a:latin typeface="MetaOT-Book" pitchFamily="50" charset="0"/>
              </a:rPr>
              <a:t>The individual wants and needs of clients can be one of the most significant factors in describing the cadence of a project and predicting success.</a:t>
            </a:r>
            <a:endParaRPr lang="en-US" dirty="0">
              <a:solidFill>
                <a:prstClr val="white"/>
              </a:solidFill>
              <a:latin typeface="MetaOT-Book" pitchFamily="50" charset="0"/>
            </a:endParaRPr>
          </a:p>
          <a:p>
            <a:pPr lvl="1"/>
            <a:endParaRPr lang="en-US" dirty="0" smtClean="0">
              <a:solidFill>
                <a:prstClr val="white"/>
              </a:solidFill>
              <a:latin typeface="MetaOT-Book" pitchFamily="50" charset="0"/>
            </a:endParaRPr>
          </a:p>
        </p:txBody>
      </p:sp>
    </p:spTree>
    <p:extLst>
      <p:ext uri="{BB962C8B-B14F-4D97-AF65-F5344CB8AC3E}">
        <p14:creationId xmlns:p14="http://schemas.microsoft.com/office/powerpoint/2010/main" val="34493573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“Hard” goals might include:</a:t>
            </a:r>
          </a:p>
          <a:p>
            <a:endParaRPr lang="en-US" sz="3600" dirty="0" smtClean="0">
              <a:solidFill>
                <a:srgbClr val="F6BB00"/>
              </a:solidFill>
              <a:latin typeface="MetaOT-Book" pitchFamily="50" charset="0"/>
            </a:endParaRPr>
          </a:p>
          <a:p>
            <a:pPr marL="457200" indent="-457200">
              <a:buFont typeface="Arial"/>
              <a:buChar char="•"/>
            </a:pPr>
            <a:r>
              <a:rPr lang="en-US" sz="2600" dirty="0" smtClean="0">
                <a:solidFill>
                  <a:prstClr val="white"/>
                </a:solidFill>
                <a:latin typeface="MetaOT-Book" pitchFamily="50" charset="0"/>
              </a:rPr>
              <a:t>To define scope, boundaries and methodology</a:t>
            </a:r>
            <a:endParaRPr lang="en-US" sz="2600" dirty="0">
              <a:solidFill>
                <a:prstClr val="white"/>
              </a:solidFill>
              <a:latin typeface="MetaOT-Book" pitchFamily="50" charset="0"/>
            </a:endParaRPr>
          </a:p>
          <a:p>
            <a:pPr lvl="1"/>
            <a:r>
              <a:rPr lang="en-US" dirty="0" smtClean="0">
                <a:solidFill>
                  <a:prstClr val="white"/>
                </a:solidFill>
                <a:latin typeface="MetaOT-Book" pitchFamily="50" charset="0"/>
              </a:rPr>
              <a:t>While these are typically listed and negotiated in a statement of work, an alignment session can ensure that everyone realizes what deliverables will actually be produced, and what value these deliverables offer. An alignment session can uncover important nuances in a </a:t>
            </a:r>
            <a:r>
              <a:rPr lang="en-US" dirty="0">
                <a:solidFill>
                  <a:prstClr val="white"/>
                </a:solidFill>
                <a:latin typeface="MetaOT-Book" pitchFamily="50" charset="0"/>
              </a:rPr>
              <a:t>client’s development process </a:t>
            </a:r>
            <a:r>
              <a:rPr lang="en-US" dirty="0" smtClean="0">
                <a:solidFill>
                  <a:prstClr val="white"/>
                </a:solidFill>
                <a:latin typeface="MetaOT-Book" pitchFamily="50" charset="0"/>
              </a:rPr>
              <a:t>that may conflict </a:t>
            </a:r>
            <a:r>
              <a:rPr lang="en-US" dirty="0">
                <a:solidFill>
                  <a:prstClr val="white"/>
                </a:solidFill>
                <a:latin typeface="MetaOT-Book" pitchFamily="50" charset="0"/>
              </a:rPr>
              <a:t>the with design process.  Mitigating these risks early on is critical to the success of the project. </a:t>
            </a:r>
          </a:p>
          <a:p>
            <a:pPr lvl="1"/>
            <a:endParaRPr lang="en-US" dirty="0" smtClean="0">
              <a:solidFill>
                <a:prstClr val="white"/>
              </a:solidFill>
              <a:latin typeface="MetaOT-Book" pitchFamily="50" charset="0"/>
            </a:endParaRPr>
          </a:p>
          <a:p>
            <a:pPr lvl="1"/>
            <a:endParaRPr lang="en-US" dirty="0">
              <a:solidFill>
                <a:prstClr val="white"/>
              </a:solidFill>
              <a:latin typeface="MetaOT-Book" pitchFamily="50" charset="0"/>
            </a:endParaRPr>
          </a:p>
          <a:p>
            <a:pPr marL="457200" indent="-457200">
              <a:buFont typeface="Arial"/>
              <a:buChar char="•"/>
            </a:pPr>
            <a:r>
              <a:rPr lang="en-US" sz="2600" dirty="0" smtClean="0">
                <a:solidFill>
                  <a:prstClr val="white"/>
                </a:solidFill>
                <a:latin typeface="MetaOT-Book" pitchFamily="50" charset="0"/>
              </a:rPr>
              <a:t>To define success criteria</a:t>
            </a:r>
            <a:endParaRPr lang="en-US" sz="2600" dirty="0">
              <a:solidFill>
                <a:prstClr val="white"/>
              </a:solidFill>
              <a:latin typeface="MetaOT-Book" pitchFamily="50" charset="0"/>
            </a:endParaRPr>
          </a:p>
          <a:p>
            <a:pPr lvl="1"/>
            <a:r>
              <a:rPr lang="en-US" dirty="0" smtClean="0">
                <a:solidFill>
                  <a:prstClr val="white"/>
                </a:solidFill>
                <a:latin typeface="MetaOT-Book" pitchFamily="50" charset="0"/>
              </a:rPr>
              <a:t>Frequently, a client has an explicit business goal they are hoping to achieve and a company culture that may or may not support that business goal. An alignment session can ensure that everyone is using the same language to define and measure success.</a:t>
            </a:r>
          </a:p>
          <a:p>
            <a:pPr lvl="1"/>
            <a:endParaRPr lang="en-US" dirty="0" smtClean="0">
              <a:solidFill>
                <a:prstClr val="white"/>
              </a:solidFill>
              <a:latin typeface="MetaOT-Book" pitchFamily="50" charset="0"/>
            </a:endParaRPr>
          </a:p>
        </p:txBody>
      </p:sp>
    </p:spTree>
    <p:extLst>
      <p:ext uri="{BB962C8B-B14F-4D97-AF65-F5344CB8AC3E}">
        <p14:creationId xmlns:p14="http://schemas.microsoft.com/office/powerpoint/2010/main" val="41177068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Method Selection</a:t>
            </a:r>
          </a:p>
          <a:p>
            <a:r>
              <a:rPr lang="en-US" sz="3600" dirty="0" smtClean="0">
                <a:solidFill>
                  <a:prstClr val="white"/>
                </a:solidFill>
                <a:latin typeface="MetaOT-Book" pitchFamily="50" charset="0"/>
              </a:rPr>
              <a:t>Once you have identified a clear focus and set of goals for you session, you can pick, create and refine methods that will support achieving your goals.</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142731630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84426594"/>
              </p:ext>
            </p:extLst>
          </p:nvPr>
        </p:nvGraphicFramePr>
        <p:xfrm>
          <a:off x="156309" y="2150117"/>
          <a:ext cx="8626230" cy="4031071"/>
        </p:xfrm>
        <a:graphic>
          <a:graphicData uri="http://schemas.openxmlformats.org/drawingml/2006/table">
            <a:tbl>
              <a:tblPr firstRow="1" bandRow="1">
                <a:tableStyleId>{2D5ABB26-0587-4C30-8999-92F81FD0307C}</a:tableStyleId>
              </a:tblPr>
              <a:tblGrid>
                <a:gridCol w="2681480"/>
                <a:gridCol w="5944750"/>
              </a:tblGrid>
              <a:tr h="1161652">
                <a:tc>
                  <a:txBody>
                    <a:bodyPr/>
                    <a:lstStyle/>
                    <a:p>
                      <a:pPr algn="l"/>
                      <a:r>
                        <a:rPr lang="en-US" sz="1400" dirty="0" smtClean="0"/>
                        <a:t>Build</a:t>
                      </a:r>
                      <a:r>
                        <a:rPr lang="en-US" sz="1400" baseline="0" dirty="0" smtClean="0"/>
                        <a:t> trust and gain respect</a:t>
                      </a:r>
                      <a:endParaRPr lang="en-US" sz="1400" dirty="0"/>
                    </a:p>
                  </a:txBody>
                  <a:tcPr>
                    <a:lnR w="12700" cap="flat" cmpd="sng" algn="ctr">
                      <a:solidFill>
                        <a:scrgbClr r="0" g="0" b="0"/>
                      </a:solidFill>
                      <a:prstDash val="solid"/>
                      <a:round/>
                      <a:headEnd type="none" w="med" len="med"/>
                      <a:tailEnd type="none" w="med" len="med"/>
                    </a:lnR>
                    <a:lnB w="6350" cap="flat" cmpd="sng" algn="ctr">
                      <a:solidFill>
                        <a:srgbClr val="FFFFFF"/>
                      </a:solidFill>
                      <a:prstDash val="solid"/>
                      <a:round/>
                      <a:headEnd type="none" w="med" len="med"/>
                      <a:tailEnd type="none" w="med" len="med"/>
                    </a:lnB>
                  </a:tcPr>
                </a:tc>
                <a:tc>
                  <a:txBody>
                    <a:bodyPr/>
                    <a:lstStyle/>
                    <a:p>
                      <a:pPr marL="285750" indent="-285750" algn="l">
                        <a:buFont typeface="Arial"/>
                        <a:buChar char="•"/>
                      </a:pPr>
                      <a:r>
                        <a:rPr lang="en-US" sz="1400" dirty="0" smtClean="0"/>
                        <a:t>Build something together,</a:t>
                      </a:r>
                      <a:r>
                        <a:rPr lang="en-US" sz="1400" baseline="0" dirty="0" smtClean="0"/>
                        <a:t> in order to foster a creative relationship based on shared ideas</a:t>
                      </a:r>
                    </a:p>
                    <a:p>
                      <a:pPr marL="285750" indent="-285750" algn="l">
                        <a:buFont typeface="Arial"/>
                        <a:buChar char="•"/>
                      </a:pPr>
                      <a:r>
                        <a:rPr lang="en-US" sz="1400" baseline="0" dirty="0" smtClean="0"/>
                        <a:t>Go on a field trip, to better empathize with the problems they are trying to solve and build a sense of team respect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53736">
                <a:tc>
                  <a:txBody>
                    <a:bodyPr/>
                    <a:lstStyle/>
                    <a:p>
                      <a:pPr algn="l"/>
                      <a:r>
                        <a:rPr lang="en-US" sz="1400" dirty="0" smtClean="0"/>
                        <a:t>Develop a strategy</a:t>
                      </a:r>
                      <a:endParaRPr lang="en-US" sz="1400" dirty="0"/>
                    </a:p>
                  </a:txBody>
                  <a:tcP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L="285750" indent="-285750" algn="l">
                        <a:buFont typeface="Arial"/>
                        <a:buChar char="•"/>
                      </a:pPr>
                      <a:r>
                        <a:rPr lang="en-US" sz="1400" dirty="0" smtClean="0"/>
                        <a:t>Build</a:t>
                      </a:r>
                      <a:r>
                        <a:rPr lang="en-US" sz="1400" baseline="0" dirty="0" smtClean="0"/>
                        <a:t> an innovation ranking to understand how much risk can be implicit in a design</a:t>
                      </a:r>
                    </a:p>
                    <a:p>
                      <a:pPr marL="285750" indent="-285750" algn="l">
                        <a:buFont typeface="Arial"/>
                        <a:buChar char="•"/>
                      </a:pPr>
                      <a:r>
                        <a:rPr lang="en-US" sz="1400" baseline="0" dirty="0" smtClean="0"/>
                        <a:t>Build a customer journey map to help identify obstructions to achieving a given strategy</a:t>
                      </a:r>
                    </a:p>
                    <a:p>
                      <a:pPr algn="l"/>
                      <a:endParaRPr lang="en-US" sz="1400" dirty="0"/>
                    </a:p>
                  </a:txBody>
                  <a:tcP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766299">
                <a:tc>
                  <a:txBody>
                    <a:bodyPr/>
                    <a:lstStyle/>
                    <a:p>
                      <a:pPr algn="l"/>
                      <a:r>
                        <a:rPr lang="en-US" sz="1400" dirty="0" smtClean="0"/>
                        <a:t>Understand client personalities</a:t>
                      </a:r>
                      <a:endParaRPr lang="en-US" sz="1400" dirty="0"/>
                    </a:p>
                  </a:txBody>
                  <a:tcP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marL="285750" indent="-285750" algn="l">
                        <a:buFont typeface="Arial"/>
                        <a:buChar char="•"/>
                      </a:pPr>
                      <a:r>
                        <a:rPr lang="en-US" sz="1400" dirty="0" smtClean="0"/>
                        <a:t>Build something together,</a:t>
                      </a:r>
                      <a:r>
                        <a:rPr lang="en-US" sz="1400" baseline="0" dirty="0" smtClean="0"/>
                        <a:t> in order to learn more about how the client thinks about problems</a:t>
                      </a:r>
                      <a:endParaRPr lang="en-US" sz="1400" b="0" dirty="0"/>
                    </a:p>
                  </a:txBody>
                  <a:tcP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53736">
                <a:tc>
                  <a:txBody>
                    <a:bodyPr/>
                    <a:lstStyle/>
                    <a:p>
                      <a:pPr algn="l"/>
                      <a:r>
                        <a:rPr lang="en-US" sz="1400" dirty="0" smtClean="0"/>
                        <a:t>Define scope and boundaries</a:t>
                      </a:r>
                      <a:endParaRPr lang="en-US" sz="1400" dirty="0"/>
                    </a:p>
                  </a:txBody>
                  <a:tcP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285750" indent="-285750" algn="l">
                        <a:buFont typeface="Arial"/>
                        <a:buChar char="•"/>
                      </a:pPr>
                      <a:r>
                        <a:rPr lang="en-US" sz="1400" dirty="0" smtClean="0"/>
                        <a:t>Create success criteria together to ensure that everyone</a:t>
                      </a:r>
                      <a:r>
                        <a:rPr lang="en-US" sz="1400" baseline="0" dirty="0" smtClean="0"/>
                        <a:t> understands the project timeline, scope, methodology, and boundaries of engagement</a:t>
                      </a:r>
                    </a:p>
                    <a:p>
                      <a:pPr algn="l"/>
                      <a:endParaRPr lang="en-US" sz="1400" dirty="0"/>
                    </a:p>
                  </a:txBody>
                  <a:tcP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tcPr>
                </a:tc>
              </a:tr>
            </a:tbl>
          </a:graphicData>
        </a:graphic>
      </p:graphicFrame>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Method Selection</a:t>
            </a:r>
          </a:p>
        </p:txBody>
      </p:sp>
      <p:sp>
        <p:nvSpPr>
          <p:cNvPr id="7" name="Rectangle 6"/>
          <p:cNvSpPr/>
          <p:nvPr/>
        </p:nvSpPr>
        <p:spPr>
          <a:xfrm>
            <a:off x="157611" y="1642175"/>
            <a:ext cx="2351926" cy="430887"/>
          </a:xfrm>
          <a:prstGeom prst="rect">
            <a:avLst/>
          </a:prstGeom>
        </p:spPr>
        <p:txBody>
          <a:bodyPr wrap="none">
            <a:spAutoFit/>
          </a:bodyPr>
          <a:lstStyle/>
          <a:p>
            <a:r>
              <a:rPr lang="en-US" sz="2200" dirty="0" smtClean="0">
                <a:solidFill>
                  <a:schemeClr val="accent5"/>
                </a:solidFill>
                <a:latin typeface="MetaOT-Book" pitchFamily="50" charset="0"/>
              </a:rPr>
              <a:t>ALIGNMENT GOAL</a:t>
            </a:r>
            <a:endParaRPr lang="en-US" sz="2200" dirty="0">
              <a:solidFill>
                <a:schemeClr val="accent5"/>
              </a:solidFill>
            </a:endParaRPr>
          </a:p>
        </p:txBody>
      </p:sp>
      <p:sp>
        <p:nvSpPr>
          <p:cNvPr id="8" name="Rectangle 7"/>
          <p:cNvSpPr/>
          <p:nvPr/>
        </p:nvSpPr>
        <p:spPr>
          <a:xfrm>
            <a:off x="2834384" y="1661713"/>
            <a:ext cx="4442242" cy="430887"/>
          </a:xfrm>
          <a:prstGeom prst="rect">
            <a:avLst/>
          </a:prstGeom>
        </p:spPr>
        <p:txBody>
          <a:bodyPr wrap="none">
            <a:spAutoFit/>
          </a:bodyPr>
          <a:lstStyle/>
          <a:p>
            <a:r>
              <a:rPr lang="en-US" sz="2200" dirty="0" smtClean="0">
                <a:solidFill>
                  <a:schemeClr val="accent5"/>
                </a:solidFill>
                <a:latin typeface="MetaOT-Book" pitchFamily="50" charset="0"/>
              </a:rPr>
              <a:t>POTENTIAL METHODS TO LEVERAGE</a:t>
            </a:r>
            <a:endParaRPr lang="en-US" sz="2200" dirty="0">
              <a:solidFill>
                <a:schemeClr val="accent5"/>
              </a:solidFill>
            </a:endParaRPr>
          </a:p>
        </p:txBody>
      </p:sp>
    </p:spTree>
    <p:extLst>
      <p:ext uri="{BB962C8B-B14F-4D97-AF65-F5344CB8AC3E}">
        <p14:creationId xmlns:p14="http://schemas.microsoft.com/office/powerpoint/2010/main" val="24844645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19</a:t>
            </a:fld>
            <a:endParaRPr lang="en-US" dirty="0"/>
          </a:p>
        </p:txBody>
      </p:sp>
      <p:sp>
        <p:nvSpPr>
          <p:cNvPr id="3" name="TextBox 2"/>
          <p:cNvSpPr txBox="1"/>
          <p:nvPr/>
        </p:nvSpPr>
        <p:spPr>
          <a:xfrm>
            <a:off x="152399" y="2999152"/>
            <a:ext cx="6959601" cy="1013936"/>
          </a:xfrm>
          <a:prstGeom prst="rect">
            <a:avLst/>
          </a:prstGeom>
          <a:noFill/>
        </p:spPr>
        <p:txBody>
          <a:bodyPr wrap="square" rtlCol="0">
            <a:noAutofit/>
          </a:bodyPr>
          <a:lstStyle/>
          <a:p>
            <a:r>
              <a:rPr lang="en-US" sz="3600" dirty="0" smtClean="0">
                <a:solidFill>
                  <a:prstClr val="white"/>
                </a:solidFill>
                <a:latin typeface="MetaOT-Book" pitchFamily="50" charset="0"/>
              </a:rPr>
              <a:t>Innovation Ranking</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58834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454292" cy="1013936"/>
          </a:xfrm>
          <a:prstGeom prst="rect">
            <a:avLst/>
          </a:prstGeom>
          <a:noFill/>
        </p:spPr>
        <p:txBody>
          <a:bodyPr wrap="square" rtlCol="0">
            <a:noAutofit/>
          </a:bodyPr>
          <a:lstStyle/>
          <a:p>
            <a:r>
              <a:rPr lang="en-US" sz="3600" dirty="0">
                <a:solidFill>
                  <a:srgbClr val="F6BB00"/>
                </a:solidFill>
                <a:latin typeface="MetaOT-Book" pitchFamily="50" charset="0"/>
              </a:rPr>
              <a:t>Understanding Facilitation</a:t>
            </a:r>
          </a:p>
          <a:p>
            <a:r>
              <a:rPr lang="en-US" sz="3600" dirty="0">
                <a:solidFill>
                  <a:prstClr val="white"/>
                </a:solidFill>
                <a:latin typeface="MetaOT-Book" pitchFamily="50" charset="0"/>
              </a:rPr>
              <a:t>Facilitation is a structured conversation. </a:t>
            </a:r>
            <a:r>
              <a:rPr lang="en-US" sz="3600" dirty="0" smtClean="0">
                <a:solidFill>
                  <a:prstClr val="white"/>
                </a:solidFill>
                <a:latin typeface="MetaOT-Book" pitchFamily="50" charset="0"/>
              </a:rPr>
              <a:t/>
            </a:r>
            <a:br>
              <a:rPr lang="en-US" sz="3600" dirty="0" smtClean="0">
                <a:solidFill>
                  <a:prstClr val="white"/>
                </a:solidFill>
                <a:latin typeface="MetaOT-Book" pitchFamily="50" charset="0"/>
              </a:rPr>
            </a:br>
            <a:r>
              <a:rPr lang="en-US" sz="3600" dirty="0" smtClean="0">
                <a:solidFill>
                  <a:prstClr val="white"/>
                </a:solidFill>
                <a:latin typeface="MetaOT-Book" pitchFamily="50" charset="0"/>
              </a:rPr>
              <a:t>A </a:t>
            </a:r>
            <a:r>
              <a:rPr lang="en-US" sz="3600" dirty="0">
                <a:solidFill>
                  <a:prstClr val="white"/>
                </a:solidFill>
                <a:latin typeface="MetaOT-Book" pitchFamily="50" charset="0"/>
              </a:rPr>
              <a:t>facilitator leads a group through designed activities in order to achieve a predetermined goal.</a:t>
            </a:r>
          </a:p>
        </p:txBody>
      </p:sp>
    </p:spTree>
    <p:extLst>
      <p:ext uri="{BB962C8B-B14F-4D97-AF65-F5344CB8AC3E}">
        <p14:creationId xmlns:p14="http://schemas.microsoft.com/office/powerpoint/2010/main" val="330702295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Innovation Ranking</a:t>
            </a:r>
          </a:p>
        </p:txBody>
      </p:sp>
      <p:sp>
        <p:nvSpPr>
          <p:cNvPr id="2" name="Rectangle 1"/>
          <p:cNvSpPr/>
          <p:nvPr/>
        </p:nvSpPr>
        <p:spPr>
          <a:xfrm>
            <a:off x="214923" y="1111607"/>
            <a:ext cx="8284308" cy="1692771"/>
          </a:xfrm>
          <a:prstGeom prst="rect">
            <a:avLst/>
          </a:prstGeom>
        </p:spPr>
        <p:txBody>
          <a:bodyPr wrap="square">
            <a:spAutoFit/>
          </a:bodyPr>
          <a:lstStyle/>
          <a:p>
            <a:r>
              <a:rPr lang="en-US" sz="2600" dirty="0" smtClean="0">
                <a:solidFill>
                  <a:prstClr val="white"/>
                </a:solidFill>
                <a:latin typeface="MetaOT-Book" pitchFamily="50" charset="0"/>
              </a:rPr>
              <a:t>Clients have a varying appetite for innovation, and the word itself can be difficult to define. Innovation ranking provides a step-by-step process to define expectations related to level of “risk.”</a:t>
            </a:r>
          </a:p>
        </p:txBody>
      </p:sp>
      <p:sp>
        <p:nvSpPr>
          <p:cNvPr id="9" name="Rectangle 8"/>
          <p:cNvSpPr/>
          <p:nvPr/>
        </p:nvSpPr>
        <p:spPr>
          <a:xfrm>
            <a:off x="279399" y="3950546"/>
            <a:ext cx="4790832" cy="1661994"/>
          </a:xfrm>
          <a:prstGeom prst="rect">
            <a:avLst/>
          </a:prstGeom>
        </p:spPr>
        <p:txBody>
          <a:bodyPr wrap="square">
            <a:spAutoFit/>
          </a:bodyPr>
          <a:lstStyle/>
          <a:p>
            <a:r>
              <a:rPr lang="en-US" dirty="0" smtClean="0">
                <a:solidFill>
                  <a:prstClr val="white"/>
                </a:solidFill>
                <a:latin typeface="MetaOT-Book" pitchFamily="50" charset="0"/>
              </a:rPr>
              <a:t>Why should I use it?</a:t>
            </a:r>
          </a:p>
          <a:p>
            <a:pPr marL="285750" indent="-285750">
              <a:buFont typeface="Arial"/>
              <a:buChar char="•"/>
            </a:pPr>
            <a:r>
              <a:rPr lang="en-US" sz="1400" dirty="0" smtClean="0">
                <a:solidFill>
                  <a:prstClr val="white"/>
                </a:solidFill>
                <a:latin typeface="MetaOT-Book" pitchFamily="50" charset="0"/>
              </a:rPr>
              <a:t>To create an innovation profile of key client stakeholders</a:t>
            </a:r>
          </a:p>
          <a:p>
            <a:pPr marL="285750" indent="-285750">
              <a:buFont typeface="Arial"/>
              <a:buChar char="•"/>
            </a:pPr>
            <a:r>
              <a:rPr lang="en-US" sz="1400" dirty="0" smtClean="0">
                <a:solidFill>
                  <a:prstClr val="white"/>
                </a:solidFill>
                <a:latin typeface="MetaOT-Book" pitchFamily="50" charset="0"/>
              </a:rPr>
              <a:t>To understand better the perception of current ideas / concepts (if concepts already exist, or a range of concepts have been created for the client to reflect on)</a:t>
            </a:r>
          </a:p>
          <a:p>
            <a:pPr marL="285750" indent="-285750">
              <a:buFont typeface="Arial"/>
              <a:buChar char="•"/>
            </a:pPr>
            <a:r>
              <a:rPr lang="en-US" sz="1400" dirty="0" smtClean="0">
                <a:solidFill>
                  <a:prstClr val="white"/>
                </a:solidFill>
                <a:latin typeface="MetaOT-Book" pitchFamily="50" charset="0"/>
              </a:rPr>
              <a:t>To define specific expectations around the current design challenge</a:t>
            </a:r>
            <a:endParaRPr lang="en-US" sz="1400" dirty="0"/>
          </a:p>
        </p:txBody>
      </p:sp>
      <p:sp>
        <p:nvSpPr>
          <p:cNvPr id="10" name="Rectangle 9"/>
          <p:cNvSpPr/>
          <p:nvPr/>
        </p:nvSpPr>
        <p:spPr>
          <a:xfrm>
            <a:off x="5251936" y="3970084"/>
            <a:ext cx="3677138" cy="1231106"/>
          </a:xfrm>
          <a:prstGeom prst="rect">
            <a:avLst/>
          </a:prstGeom>
        </p:spPr>
        <p:txBody>
          <a:bodyPr wrap="square">
            <a:spAutoFit/>
          </a:bodyPr>
          <a:lstStyle/>
          <a:p>
            <a:r>
              <a:rPr lang="en-US" dirty="0" smtClean="0">
                <a:solidFill>
                  <a:prstClr val="white"/>
                </a:solidFill>
                <a:latin typeface="MetaOT-Book" pitchFamily="50" charset="0"/>
              </a:rPr>
              <a:t>When should I use it?</a:t>
            </a:r>
          </a:p>
          <a:p>
            <a:pPr marL="285750" indent="-285750">
              <a:buFont typeface="Arial"/>
              <a:buChar char="•"/>
            </a:pPr>
            <a:r>
              <a:rPr lang="en-US" sz="1400" dirty="0" smtClean="0">
                <a:solidFill>
                  <a:prstClr val="white"/>
                </a:solidFill>
                <a:latin typeface="MetaOT-Book" pitchFamily="50" charset="0"/>
              </a:rPr>
              <a:t>During program kick off before research begins (this exercises is most helpful for programs involving design research)</a:t>
            </a:r>
          </a:p>
          <a:p>
            <a:pPr marL="285750" indent="-285750">
              <a:buFont typeface="Arial"/>
              <a:buChar char="•"/>
            </a:pPr>
            <a:endParaRPr lang="en-US" sz="1400" dirty="0"/>
          </a:p>
        </p:txBody>
      </p:sp>
    </p:spTree>
    <p:extLst>
      <p:ext uri="{BB962C8B-B14F-4D97-AF65-F5344CB8AC3E}">
        <p14:creationId xmlns:p14="http://schemas.microsoft.com/office/powerpoint/2010/main" val="108609150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399" y="2901463"/>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Full Size Image</a:t>
            </a:r>
          </a:p>
        </p:txBody>
      </p:sp>
      <p:pic>
        <p:nvPicPr>
          <p:cNvPr id="3" name="Picture 2" descr="BoozeExercises-03.png"/>
          <p:cNvPicPr>
            <a:picLocks noChangeAspect="1"/>
          </p:cNvPicPr>
          <p:nvPr/>
        </p:nvPicPr>
        <p:blipFill rotWithShape="1">
          <a:blip r:embed="rId3">
            <a:extLst>
              <a:ext uri="{28A0092B-C50C-407E-A947-70E740481C1C}">
                <a14:useLocalDpi xmlns:a14="http://schemas.microsoft.com/office/drawing/2010/main" val="0"/>
              </a:ext>
            </a:extLst>
          </a:blip>
          <a:srcRect t="2992" b="12393"/>
          <a:stretch/>
        </p:blipFill>
        <p:spPr>
          <a:xfrm>
            <a:off x="136769" y="175847"/>
            <a:ext cx="8875059" cy="5802923"/>
          </a:xfrm>
          <a:prstGeom prst="rect">
            <a:avLst/>
          </a:prstGeom>
        </p:spPr>
      </p:pic>
    </p:spTree>
    <p:extLst>
      <p:ext uri="{BB962C8B-B14F-4D97-AF65-F5344CB8AC3E}">
        <p14:creationId xmlns:p14="http://schemas.microsoft.com/office/powerpoint/2010/main" val="18380667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399" y="2901463"/>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Full Size Image</a:t>
            </a:r>
          </a:p>
        </p:txBody>
      </p:sp>
      <p:pic>
        <p:nvPicPr>
          <p:cNvPr id="3" name="Picture 2" descr="BoozeExercises-03.png"/>
          <p:cNvPicPr>
            <a:picLocks noChangeAspect="1"/>
          </p:cNvPicPr>
          <p:nvPr/>
        </p:nvPicPr>
        <p:blipFill rotWithShape="1">
          <a:blip r:embed="rId3">
            <a:extLst>
              <a:ext uri="{28A0092B-C50C-407E-A947-70E740481C1C}">
                <a14:useLocalDpi xmlns:a14="http://schemas.microsoft.com/office/drawing/2010/main" val="0"/>
              </a:ext>
            </a:extLst>
          </a:blip>
          <a:srcRect t="2992" b="12393"/>
          <a:stretch/>
        </p:blipFill>
        <p:spPr>
          <a:xfrm>
            <a:off x="136769" y="175847"/>
            <a:ext cx="8875059" cy="5802923"/>
          </a:xfrm>
          <a:prstGeom prst="rect">
            <a:avLst/>
          </a:prstGeom>
        </p:spPr>
      </p:pic>
      <p:sp>
        <p:nvSpPr>
          <p:cNvPr id="2" name="Rectangle 1"/>
          <p:cNvSpPr/>
          <p:nvPr/>
        </p:nvSpPr>
        <p:spPr>
          <a:xfrm>
            <a:off x="234462" y="3194538"/>
            <a:ext cx="8665308" cy="732693"/>
          </a:xfrm>
          <a:prstGeom prst="rect">
            <a:avLst/>
          </a:prstGeom>
          <a:gradFill flip="none" rotWithShape="1">
            <a:gsLst>
              <a:gs pos="0">
                <a:schemeClr val="dk1">
                  <a:shade val="51000"/>
                  <a:satMod val="130000"/>
                  <a:alpha val="51000"/>
                </a:schemeClr>
              </a:gs>
              <a:gs pos="80000">
                <a:schemeClr val="dk1">
                  <a:shade val="93000"/>
                  <a:satMod val="130000"/>
                  <a:alpha val="51000"/>
                </a:schemeClr>
              </a:gs>
              <a:gs pos="100000">
                <a:schemeClr val="dk1">
                  <a:shade val="94000"/>
                  <a:satMod val="135000"/>
                  <a:alpha val="51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Continuum offers relative positioning</a:t>
            </a:r>
            <a:endParaRPr lang="en-US" dirty="0"/>
          </a:p>
        </p:txBody>
      </p:sp>
      <p:sp>
        <p:nvSpPr>
          <p:cNvPr id="5" name="Rectangle 4"/>
          <p:cNvSpPr/>
          <p:nvPr/>
        </p:nvSpPr>
        <p:spPr>
          <a:xfrm>
            <a:off x="234634" y="996461"/>
            <a:ext cx="8655196" cy="2100385"/>
          </a:xfrm>
          <a:prstGeom prst="rect">
            <a:avLst/>
          </a:prstGeom>
          <a:gradFill flip="none" rotWithShape="1">
            <a:gsLst>
              <a:gs pos="0">
                <a:schemeClr val="dk1">
                  <a:shade val="51000"/>
                  <a:satMod val="130000"/>
                  <a:alpha val="51000"/>
                </a:schemeClr>
              </a:gs>
              <a:gs pos="80000">
                <a:schemeClr val="dk1">
                  <a:shade val="93000"/>
                  <a:satMod val="130000"/>
                  <a:alpha val="51000"/>
                </a:schemeClr>
              </a:gs>
              <a:gs pos="100000">
                <a:schemeClr val="dk1">
                  <a:shade val="94000"/>
                  <a:satMod val="135000"/>
                  <a:alpha val="51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Individual notes, pre-printed, are placed on the continuum by the group</a:t>
            </a:r>
            <a:endParaRPr lang="en-US" dirty="0"/>
          </a:p>
        </p:txBody>
      </p:sp>
      <p:sp>
        <p:nvSpPr>
          <p:cNvPr id="7" name="Rectangle 6"/>
          <p:cNvSpPr/>
          <p:nvPr/>
        </p:nvSpPr>
        <p:spPr>
          <a:xfrm>
            <a:off x="234634" y="4005385"/>
            <a:ext cx="8655196" cy="1865923"/>
          </a:xfrm>
          <a:prstGeom prst="rect">
            <a:avLst/>
          </a:prstGeom>
          <a:gradFill flip="none" rotWithShape="1">
            <a:gsLst>
              <a:gs pos="0">
                <a:schemeClr val="dk1">
                  <a:shade val="51000"/>
                  <a:satMod val="130000"/>
                  <a:alpha val="51000"/>
                </a:schemeClr>
              </a:gs>
              <a:gs pos="80000">
                <a:schemeClr val="dk1">
                  <a:shade val="93000"/>
                  <a:satMod val="130000"/>
                  <a:alpha val="51000"/>
                </a:schemeClr>
              </a:gs>
              <a:gs pos="100000">
                <a:schemeClr val="dk1">
                  <a:shade val="94000"/>
                  <a:satMod val="135000"/>
                  <a:alpha val="51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The client collectively defines the range of innovation from which ideas/concepts would be acceptable.</a:t>
            </a:r>
            <a:endParaRPr lang="en-US" dirty="0"/>
          </a:p>
        </p:txBody>
      </p:sp>
    </p:spTree>
    <p:extLst>
      <p:ext uri="{BB962C8B-B14F-4D97-AF65-F5344CB8AC3E}">
        <p14:creationId xmlns:p14="http://schemas.microsoft.com/office/powerpoint/2010/main" val="128517350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Innovation Ranking</a:t>
            </a:r>
          </a:p>
        </p:txBody>
      </p:sp>
      <p:sp>
        <p:nvSpPr>
          <p:cNvPr id="7" name="Rectangle 6"/>
          <p:cNvSpPr/>
          <p:nvPr/>
        </p:nvSpPr>
        <p:spPr>
          <a:xfrm>
            <a:off x="214923" y="1111605"/>
            <a:ext cx="8518769" cy="892552"/>
          </a:xfrm>
          <a:prstGeom prst="rect">
            <a:avLst/>
          </a:prstGeom>
        </p:spPr>
        <p:txBody>
          <a:bodyPr wrap="square">
            <a:spAutoFit/>
          </a:bodyPr>
          <a:lstStyle/>
          <a:p>
            <a:r>
              <a:rPr lang="en-US" sz="2600" dirty="0" smtClean="0">
                <a:solidFill>
                  <a:prstClr val="white"/>
                </a:solidFill>
                <a:latin typeface="MetaOT-Book" pitchFamily="50" charset="0"/>
              </a:rPr>
              <a:t>Innovation Ranking requires a pre-generated set of ideas and concepts. These should be created prior to beginning.</a:t>
            </a:r>
          </a:p>
        </p:txBody>
      </p:sp>
      <p:sp>
        <p:nvSpPr>
          <p:cNvPr id="8" name="Rectangle 7"/>
          <p:cNvSpPr/>
          <p:nvPr/>
        </p:nvSpPr>
        <p:spPr>
          <a:xfrm>
            <a:off x="279398" y="2277689"/>
            <a:ext cx="8161217" cy="4483279"/>
          </a:xfrm>
          <a:prstGeom prst="rect">
            <a:avLst/>
          </a:prstGeom>
        </p:spPr>
        <p:txBody>
          <a:bodyPr wrap="square">
            <a:spAutoFit/>
          </a:bodyPr>
          <a:lstStyle/>
          <a:p>
            <a:pPr marL="342900" indent="-342900">
              <a:spcAft>
                <a:spcPts val="800"/>
              </a:spcAft>
              <a:buFont typeface="+mj-lt"/>
              <a:buAutoNum type="arabicPeriod"/>
            </a:pPr>
            <a:r>
              <a:rPr lang="en-US" dirty="0" smtClean="0">
                <a:solidFill>
                  <a:prstClr val="white"/>
                </a:solidFill>
                <a:latin typeface="MetaOT-Book" pitchFamily="50" charset="0"/>
              </a:rPr>
              <a:t>Generate a list of ideas/concepts that range from conservative to revolutionary. Place each idea on a large Post-it.</a:t>
            </a:r>
          </a:p>
          <a:p>
            <a:pPr marL="342900" indent="-342900">
              <a:spcAft>
                <a:spcPts val="800"/>
              </a:spcAft>
              <a:buFont typeface="+mj-lt"/>
              <a:buAutoNum type="arabicPeriod"/>
            </a:pPr>
            <a:r>
              <a:rPr lang="en-US" dirty="0" smtClean="0">
                <a:solidFill>
                  <a:prstClr val="white"/>
                </a:solidFill>
                <a:latin typeface="MetaOT-Book" pitchFamily="50" charset="0"/>
              </a:rPr>
              <a:t>Create an Innovation Continuum on the wall – a line anchored by “Conservative” on one end, and “Revolutionary” on the other.</a:t>
            </a:r>
          </a:p>
          <a:p>
            <a:pPr marL="342900" indent="-342900">
              <a:spcAft>
                <a:spcPts val="800"/>
              </a:spcAft>
              <a:buFont typeface="+mj-lt"/>
              <a:buAutoNum type="arabicPeriod"/>
            </a:pPr>
            <a:r>
              <a:rPr lang="en-US" dirty="0" smtClean="0">
                <a:solidFill>
                  <a:prstClr val="white"/>
                </a:solidFill>
                <a:latin typeface="MetaOT-Book" pitchFamily="50" charset="0"/>
              </a:rPr>
              <a:t>Schedule 1 – 2 hours for this exercise depending on the number of items and the size of the group.</a:t>
            </a:r>
          </a:p>
          <a:p>
            <a:pPr marL="342900" indent="-342900">
              <a:spcAft>
                <a:spcPts val="800"/>
              </a:spcAft>
              <a:buFont typeface="+mj-lt"/>
              <a:buAutoNum type="arabicPeriod"/>
            </a:pPr>
            <a:r>
              <a:rPr lang="en-US" dirty="0">
                <a:solidFill>
                  <a:prstClr val="white"/>
                </a:solidFill>
                <a:latin typeface="MetaOT-Book" pitchFamily="50" charset="0"/>
              </a:rPr>
              <a:t>R</a:t>
            </a:r>
            <a:r>
              <a:rPr lang="en-US" dirty="0" smtClean="0">
                <a:solidFill>
                  <a:prstClr val="white"/>
                </a:solidFill>
                <a:latin typeface="MetaOT-Book" pitchFamily="50" charset="0"/>
              </a:rPr>
              <a:t>ead out each idea/concept and have the group collectively define where the idea should be plotted</a:t>
            </a:r>
            <a:r>
              <a:rPr lang="en-US" dirty="0">
                <a:solidFill>
                  <a:prstClr val="white"/>
                </a:solidFill>
                <a:latin typeface="MetaOT-Book" pitchFamily="50" charset="0"/>
              </a:rPr>
              <a:t> </a:t>
            </a:r>
            <a:r>
              <a:rPr lang="en-US" dirty="0" smtClean="0">
                <a:solidFill>
                  <a:prstClr val="white"/>
                </a:solidFill>
                <a:latin typeface="MetaOT-Book" pitchFamily="50" charset="0"/>
              </a:rPr>
              <a:t>on an innovation continuum.  Facilitate discussion around each item.</a:t>
            </a:r>
          </a:p>
          <a:p>
            <a:pPr marL="342900" indent="-342900">
              <a:spcAft>
                <a:spcPts val="800"/>
              </a:spcAft>
              <a:buFont typeface="+mj-lt"/>
              <a:buAutoNum type="arabicPeriod"/>
            </a:pPr>
            <a:r>
              <a:rPr lang="en-US" dirty="0" smtClean="0">
                <a:solidFill>
                  <a:prstClr val="white"/>
                </a:solidFill>
                <a:latin typeface="MetaOT-Book" pitchFamily="50" charset="0"/>
              </a:rPr>
              <a:t>Once all ideas/concepts are plotted, have each member of the client team plot their acceptable innovation range using stick dots.  Have them verbalize this process.</a:t>
            </a:r>
          </a:p>
          <a:p>
            <a:pPr marL="342900" indent="-342900">
              <a:spcAft>
                <a:spcPts val="800"/>
              </a:spcAft>
              <a:buFont typeface="+mj-lt"/>
              <a:buAutoNum type="arabicPeriod"/>
            </a:pPr>
            <a:r>
              <a:rPr lang="en-US" dirty="0" smtClean="0">
                <a:solidFill>
                  <a:prstClr val="white"/>
                </a:solidFill>
                <a:latin typeface="MetaOT-Book" pitchFamily="50" charset="0"/>
              </a:rPr>
              <a:t>Finally, have the group establish an acceptable range of innovation for the project.</a:t>
            </a:r>
          </a:p>
        </p:txBody>
      </p:sp>
    </p:spTree>
    <p:extLst>
      <p:ext uri="{BB962C8B-B14F-4D97-AF65-F5344CB8AC3E}">
        <p14:creationId xmlns:p14="http://schemas.microsoft.com/office/powerpoint/2010/main" val="94091429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24</a:t>
            </a:fld>
            <a:endParaRPr lang="en-US" dirty="0"/>
          </a:p>
        </p:txBody>
      </p:sp>
      <p:sp>
        <p:nvSpPr>
          <p:cNvPr id="3" name="TextBox 2"/>
          <p:cNvSpPr txBox="1"/>
          <p:nvPr/>
        </p:nvSpPr>
        <p:spPr>
          <a:xfrm>
            <a:off x="152399" y="2999152"/>
            <a:ext cx="6959601" cy="1013936"/>
          </a:xfrm>
          <a:prstGeom prst="rect">
            <a:avLst/>
          </a:prstGeom>
          <a:noFill/>
        </p:spPr>
        <p:txBody>
          <a:bodyPr wrap="square" rtlCol="0">
            <a:noAutofit/>
          </a:bodyPr>
          <a:lstStyle/>
          <a:p>
            <a:r>
              <a:rPr lang="en-US" sz="3600" dirty="0" smtClean="0">
                <a:solidFill>
                  <a:prstClr val="white"/>
                </a:solidFill>
                <a:latin typeface="MetaOT-Book" pitchFamily="50" charset="0"/>
              </a:rPr>
              <a:t>Success Criteria</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351214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Success Criteria</a:t>
            </a:r>
          </a:p>
        </p:txBody>
      </p:sp>
      <p:sp>
        <p:nvSpPr>
          <p:cNvPr id="2" name="Rectangle 1"/>
          <p:cNvSpPr/>
          <p:nvPr/>
        </p:nvSpPr>
        <p:spPr>
          <a:xfrm>
            <a:off x="214923" y="1111607"/>
            <a:ext cx="8284308" cy="2492990"/>
          </a:xfrm>
          <a:prstGeom prst="rect">
            <a:avLst/>
          </a:prstGeom>
        </p:spPr>
        <p:txBody>
          <a:bodyPr wrap="square">
            <a:spAutoFit/>
          </a:bodyPr>
          <a:lstStyle/>
          <a:p>
            <a:r>
              <a:rPr lang="en-US" sz="2600" dirty="0" smtClean="0">
                <a:solidFill>
                  <a:prstClr val="white"/>
                </a:solidFill>
                <a:latin typeface="MetaOT-Book" pitchFamily="50" charset="0"/>
              </a:rPr>
              <a:t>Metrics and criteria that define success have subtle, often unspoken nuances. A focused activity on defining success criteria can help to ensure that clients understand what will be achieved in the program – </a:t>
            </a:r>
            <a:br>
              <a:rPr lang="en-US" sz="2600" dirty="0" smtClean="0">
                <a:solidFill>
                  <a:prstClr val="white"/>
                </a:solidFill>
                <a:latin typeface="MetaOT-Book" pitchFamily="50" charset="0"/>
              </a:rPr>
            </a:br>
            <a:r>
              <a:rPr lang="en-US" sz="2600" dirty="0" smtClean="0">
                <a:solidFill>
                  <a:prstClr val="white"/>
                </a:solidFill>
                <a:latin typeface="MetaOT-Book" pitchFamily="50" charset="0"/>
              </a:rPr>
              <a:t>and ensure accountability across the project team.</a:t>
            </a:r>
          </a:p>
          <a:p>
            <a:endParaRPr lang="en-US" sz="2600" dirty="0" smtClean="0">
              <a:solidFill>
                <a:prstClr val="white"/>
              </a:solidFill>
              <a:latin typeface="MetaOT-Book" pitchFamily="50" charset="0"/>
            </a:endParaRPr>
          </a:p>
        </p:txBody>
      </p:sp>
      <p:sp>
        <p:nvSpPr>
          <p:cNvPr id="9" name="Rectangle 8"/>
          <p:cNvSpPr/>
          <p:nvPr/>
        </p:nvSpPr>
        <p:spPr>
          <a:xfrm>
            <a:off x="279399" y="3755166"/>
            <a:ext cx="4790832" cy="2308324"/>
          </a:xfrm>
          <a:prstGeom prst="rect">
            <a:avLst/>
          </a:prstGeom>
        </p:spPr>
        <p:txBody>
          <a:bodyPr wrap="square">
            <a:spAutoFit/>
          </a:bodyPr>
          <a:lstStyle/>
          <a:p>
            <a:r>
              <a:rPr lang="en-US" dirty="0" smtClean="0">
                <a:solidFill>
                  <a:prstClr val="white"/>
                </a:solidFill>
                <a:latin typeface="MetaOT-Book" pitchFamily="50" charset="0"/>
              </a:rPr>
              <a:t>Why should I use it?</a:t>
            </a:r>
          </a:p>
          <a:p>
            <a:pPr marL="285750" indent="-285750">
              <a:buFont typeface="Arial"/>
              <a:buChar char="•"/>
            </a:pPr>
            <a:r>
              <a:rPr lang="en-US" sz="1400" dirty="0" smtClean="0">
                <a:solidFill>
                  <a:prstClr val="white"/>
                </a:solidFill>
                <a:latin typeface="MetaOT-Book" pitchFamily="50" charset="0"/>
              </a:rPr>
              <a:t>To understand how the program impacts the broader client’s business</a:t>
            </a:r>
          </a:p>
          <a:p>
            <a:pPr marL="285750" indent="-285750">
              <a:buFont typeface="Arial"/>
              <a:buChar char="•"/>
            </a:pPr>
            <a:r>
              <a:rPr lang="en-US" sz="1400" dirty="0" smtClean="0">
                <a:solidFill>
                  <a:prstClr val="white"/>
                </a:solidFill>
                <a:latin typeface="MetaOT-Book" pitchFamily="50" charset="0"/>
              </a:rPr>
              <a:t>To define broad program objectives, and better understand business drivers behind the program</a:t>
            </a:r>
          </a:p>
          <a:p>
            <a:pPr marL="285750" indent="-285750">
              <a:buFont typeface="Arial"/>
              <a:buChar char="•"/>
            </a:pPr>
            <a:r>
              <a:rPr lang="en-US" sz="1400" dirty="0" smtClean="0">
                <a:solidFill>
                  <a:prstClr val="white"/>
                </a:solidFill>
                <a:latin typeface="MetaOT-Book" pitchFamily="50" charset="0"/>
              </a:rPr>
              <a:t>To define specific evaluation criteria around the design challenge</a:t>
            </a:r>
          </a:p>
          <a:p>
            <a:pPr marL="285750" indent="-285750">
              <a:buFont typeface="Arial"/>
              <a:buChar char="•"/>
            </a:pPr>
            <a:r>
              <a:rPr lang="en-US" sz="1400" dirty="0" smtClean="0">
                <a:solidFill>
                  <a:prstClr val="white"/>
                </a:solidFill>
                <a:latin typeface="MetaOT-Book" pitchFamily="50" charset="0"/>
              </a:rPr>
              <a:t>To set a prioritized focus for the program – potential tradeoffs can be identified by having the client prioritize the list of program objects and concept criteria</a:t>
            </a:r>
            <a:endParaRPr lang="en-US" sz="1400" dirty="0"/>
          </a:p>
        </p:txBody>
      </p:sp>
      <p:sp>
        <p:nvSpPr>
          <p:cNvPr id="10" name="Rectangle 9"/>
          <p:cNvSpPr/>
          <p:nvPr/>
        </p:nvSpPr>
        <p:spPr>
          <a:xfrm>
            <a:off x="5251936" y="3774704"/>
            <a:ext cx="3315679" cy="1661994"/>
          </a:xfrm>
          <a:prstGeom prst="rect">
            <a:avLst/>
          </a:prstGeom>
        </p:spPr>
        <p:txBody>
          <a:bodyPr wrap="square">
            <a:spAutoFit/>
          </a:bodyPr>
          <a:lstStyle/>
          <a:p>
            <a:r>
              <a:rPr lang="en-US" dirty="0" smtClean="0">
                <a:solidFill>
                  <a:prstClr val="white"/>
                </a:solidFill>
                <a:latin typeface="MetaOT-Book" pitchFamily="50" charset="0"/>
              </a:rPr>
              <a:t>When should I use it?</a:t>
            </a:r>
          </a:p>
          <a:p>
            <a:pPr marL="285750" indent="-285750">
              <a:buFont typeface="Arial"/>
              <a:buChar char="•"/>
            </a:pPr>
            <a:r>
              <a:rPr lang="en-US" sz="1400" dirty="0" smtClean="0">
                <a:solidFill>
                  <a:prstClr val="white"/>
                </a:solidFill>
                <a:latin typeface="MetaOT-Book" pitchFamily="50" charset="0"/>
              </a:rPr>
              <a:t>Success Criteria should be facilitated at the beginning of a program</a:t>
            </a:r>
          </a:p>
          <a:p>
            <a:pPr marL="285750" indent="-285750">
              <a:buFont typeface="Arial"/>
              <a:buChar char="•"/>
            </a:pPr>
            <a:r>
              <a:rPr lang="en-US" sz="1400" dirty="0" smtClean="0">
                <a:solidFill>
                  <a:prstClr val="white"/>
                </a:solidFill>
                <a:latin typeface="MetaOT-Book" pitchFamily="50" charset="0"/>
              </a:rPr>
              <a:t>Results of this exercise will be used during the concept evaluation phase of the program</a:t>
            </a:r>
          </a:p>
          <a:p>
            <a:pPr marL="285750" indent="-285750">
              <a:buFont typeface="Arial"/>
              <a:buChar char="•"/>
            </a:pPr>
            <a:endParaRPr lang="en-US" sz="1400" dirty="0"/>
          </a:p>
        </p:txBody>
      </p:sp>
    </p:spTree>
    <p:extLst>
      <p:ext uri="{BB962C8B-B14F-4D97-AF65-F5344CB8AC3E}">
        <p14:creationId xmlns:p14="http://schemas.microsoft.com/office/powerpoint/2010/main" val="158407689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ozeExercises-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77" y="830383"/>
            <a:ext cx="4943231" cy="3819769"/>
          </a:xfrm>
          <a:prstGeom prst="rect">
            <a:avLst/>
          </a:prstGeom>
          <a:ln>
            <a:noFill/>
          </a:ln>
          <a:effectLst>
            <a:outerShdw blurRad="292100" dist="139700" dir="2700000" algn="tl" rotWithShape="0">
              <a:srgbClr val="333333">
                <a:alpha val="65000"/>
              </a:srgbClr>
            </a:outerShdw>
          </a:effectLst>
        </p:spPr>
      </p:pic>
      <p:pic>
        <p:nvPicPr>
          <p:cNvPr id="3" name="Picture 2" descr="BoozeExercises-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4924" y="928076"/>
            <a:ext cx="4905305" cy="3790463"/>
          </a:xfrm>
          <a:prstGeom prst="rect">
            <a:avLst/>
          </a:prstGeom>
          <a:ln>
            <a:noFill/>
          </a:ln>
          <a:effectLst>
            <a:outerShdw blurRad="292100" dist="139700" dir="2700000" algn="tl" rotWithShape="0">
              <a:srgbClr val="333333">
                <a:alpha val="65000"/>
              </a:srgbClr>
            </a:outerShdw>
          </a:effectLst>
        </p:spPr>
      </p:pic>
      <p:pic>
        <p:nvPicPr>
          <p:cNvPr id="4" name="Picture 3" descr="BoozeExercises-04.png"/>
          <p:cNvPicPr>
            <a:picLocks noChangeAspect="1"/>
          </p:cNvPicPr>
          <p:nvPr/>
        </p:nvPicPr>
        <p:blipFill rotWithShape="1">
          <a:blip r:embed="rId5" cstate="print">
            <a:extLst>
              <a:ext uri="{28A0092B-C50C-407E-A947-70E740481C1C}">
                <a14:useLocalDpi xmlns:a14="http://schemas.microsoft.com/office/drawing/2010/main" val="0"/>
              </a:ext>
            </a:extLst>
          </a:blip>
          <a:srcRect b="27675"/>
          <a:stretch/>
        </p:blipFill>
        <p:spPr>
          <a:xfrm>
            <a:off x="3282464" y="3171005"/>
            <a:ext cx="4796692" cy="2680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47890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ozeExercises-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77" y="830383"/>
            <a:ext cx="4943231" cy="3819769"/>
          </a:xfrm>
          <a:prstGeom prst="rect">
            <a:avLst/>
          </a:prstGeom>
          <a:ln>
            <a:noFill/>
          </a:ln>
          <a:effectLst>
            <a:outerShdw blurRad="292100" dist="139700" dir="2700000" algn="tl" rotWithShape="0">
              <a:srgbClr val="333333">
                <a:alpha val="65000"/>
              </a:srgbClr>
            </a:outerShdw>
          </a:effectLst>
        </p:spPr>
      </p:pic>
      <p:pic>
        <p:nvPicPr>
          <p:cNvPr id="3" name="Picture 2" descr="BoozeExercises-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4924" y="928076"/>
            <a:ext cx="4905305" cy="3790463"/>
          </a:xfrm>
          <a:prstGeom prst="rect">
            <a:avLst/>
          </a:prstGeom>
          <a:ln>
            <a:noFill/>
          </a:ln>
          <a:effectLst>
            <a:outerShdw blurRad="292100" dist="139700" dir="2700000" algn="tl" rotWithShape="0">
              <a:srgbClr val="333333">
                <a:alpha val="65000"/>
              </a:srgbClr>
            </a:outerShdw>
          </a:effectLst>
        </p:spPr>
      </p:pic>
      <p:pic>
        <p:nvPicPr>
          <p:cNvPr id="4" name="Picture 3" descr="BoozeExercises-04.png"/>
          <p:cNvPicPr>
            <a:picLocks noChangeAspect="1"/>
          </p:cNvPicPr>
          <p:nvPr/>
        </p:nvPicPr>
        <p:blipFill rotWithShape="1">
          <a:blip r:embed="rId5" cstate="print">
            <a:extLst>
              <a:ext uri="{28A0092B-C50C-407E-A947-70E740481C1C}">
                <a14:useLocalDpi xmlns:a14="http://schemas.microsoft.com/office/drawing/2010/main" val="0"/>
              </a:ext>
            </a:extLst>
          </a:blip>
          <a:srcRect b="27675"/>
          <a:stretch/>
        </p:blipFill>
        <p:spPr>
          <a:xfrm>
            <a:off x="3282464" y="3171005"/>
            <a:ext cx="4796692" cy="268076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243556" y="3135922"/>
            <a:ext cx="4864905" cy="2784232"/>
          </a:xfrm>
          <a:prstGeom prst="rect">
            <a:avLst/>
          </a:prstGeom>
          <a:gradFill flip="none" rotWithShape="1">
            <a:gsLst>
              <a:gs pos="0">
                <a:schemeClr val="dk1">
                  <a:shade val="51000"/>
                  <a:satMod val="130000"/>
                  <a:alpha val="51000"/>
                </a:schemeClr>
              </a:gs>
              <a:gs pos="80000">
                <a:schemeClr val="dk1">
                  <a:shade val="93000"/>
                  <a:satMod val="130000"/>
                  <a:alpha val="51000"/>
                </a:schemeClr>
              </a:gs>
              <a:gs pos="100000">
                <a:schemeClr val="dk1">
                  <a:shade val="94000"/>
                  <a:satMod val="135000"/>
                  <a:alpha val="51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Concept evaluation worksheet that can be used to compare concepts across prioritized criteria</a:t>
            </a:r>
            <a:endParaRPr lang="en-US" dirty="0"/>
          </a:p>
        </p:txBody>
      </p:sp>
    </p:spTree>
    <p:extLst>
      <p:ext uri="{BB962C8B-B14F-4D97-AF65-F5344CB8AC3E}">
        <p14:creationId xmlns:p14="http://schemas.microsoft.com/office/powerpoint/2010/main" val="157064260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Success Criteria</a:t>
            </a:r>
          </a:p>
        </p:txBody>
      </p:sp>
      <p:sp>
        <p:nvSpPr>
          <p:cNvPr id="7" name="Rectangle 6"/>
          <p:cNvSpPr/>
          <p:nvPr/>
        </p:nvSpPr>
        <p:spPr>
          <a:xfrm>
            <a:off x="214923" y="1111605"/>
            <a:ext cx="8518769" cy="492443"/>
          </a:xfrm>
          <a:prstGeom prst="rect">
            <a:avLst/>
          </a:prstGeom>
        </p:spPr>
        <p:txBody>
          <a:bodyPr wrap="square">
            <a:spAutoFit/>
          </a:bodyPr>
          <a:lstStyle/>
          <a:p>
            <a:r>
              <a:rPr lang="en-US" sz="2600" dirty="0" smtClean="0">
                <a:solidFill>
                  <a:prstClr val="white"/>
                </a:solidFill>
                <a:latin typeface="MetaOT-Book" pitchFamily="50" charset="0"/>
              </a:rPr>
              <a:t>Steps to defining success criteria:</a:t>
            </a:r>
          </a:p>
        </p:txBody>
      </p:sp>
      <p:sp>
        <p:nvSpPr>
          <p:cNvPr id="8" name="Rectangle 7"/>
          <p:cNvSpPr/>
          <p:nvPr/>
        </p:nvSpPr>
        <p:spPr>
          <a:xfrm>
            <a:off x="279398" y="1967391"/>
            <a:ext cx="8161217" cy="3375283"/>
          </a:xfrm>
          <a:prstGeom prst="rect">
            <a:avLst/>
          </a:prstGeom>
        </p:spPr>
        <p:txBody>
          <a:bodyPr wrap="square">
            <a:spAutoFit/>
          </a:bodyPr>
          <a:lstStyle/>
          <a:p>
            <a:pPr marL="342900" indent="-342900">
              <a:spcAft>
                <a:spcPts val="800"/>
              </a:spcAft>
              <a:buFont typeface="+mj-lt"/>
              <a:buAutoNum type="arabicPeriod"/>
            </a:pPr>
            <a:r>
              <a:rPr lang="en-US" dirty="0" smtClean="0">
                <a:solidFill>
                  <a:prstClr val="white"/>
                </a:solidFill>
                <a:latin typeface="MetaOT-Book" pitchFamily="50" charset="0"/>
              </a:rPr>
              <a:t>Gather initial success criteria that were established during the business development process (if any).</a:t>
            </a:r>
          </a:p>
          <a:p>
            <a:pPr marL="342900" indent="-342900">
              <a:spcAft>
                <a:spcPts val="800"/>
              </a:spcAft>
              <a:buFont typeface="+mj-lt"/>
              <a:buAutoNum type="arabicPeriod"/>
            </a:pPr>
            <a:r>
              <a:rPr lang="en-US" dirty="0" smtClean="0">
                <a:solidFill>
                  <a:prstClr val="white"/>
                </a:solidFill>
                <a:latin typeface="MetaOT-Book" pitchFamily="50" charset="0"/>
              </a:rPr>
              <a:t>Provide each stakeholder with a homework assignment prior to the kickoff meeting: “Please come to the meeting ready to share three items related to the following points:</a:t>
            </a:r>
          </a:p>
          <a:p>
            <a:pPr marL="800100" lvl="1" indent="-342900">
              <a:spcAft>
                <a:spcPts val="800"/>
              </a:spcAft>
              <a:buFont typeface="+mj-lt"/>
              <a:buAutoNum type="alphaLcParenR"/>
            </a:pPr>
            <a:r>
              <a:rPr lang="en-US" dirty="0" smtClean="0">
                <a:solidFill>
                  <a:prstClr val="white"/>
                </a:solidFill>
                <a:latin typeface="MetaOT-Book" pitchFamily="50" charset="0"/>
              </a:rPr>
              <a:t>What are the long term Program Objectives?  </a:t>
            </a:r>
          </a:p>
          <a:p>
            <a:pPr marL="800100" lvl="1" indent="-342900">
              <a:spcAft>
                <a:spcPts val="800"/>
              </a:spcAft>
              <a:buFont typeface="+mj-lt"/>
              <a:buAutoNum type="alphaLcParenR"/>
            </a:pPr>
            <a:r>
              <a:rPr lang="en-US" dirty="0" smtClean="0">
                <a:solidFill>
                  <a:prstClr val="white"/>
                </a:solidFill>
                <a:latin typeface="MetaOT-Book" pitchFamily="50" charset="0"/>
              </a:rPr>
              <a:t>What are the specific Constraints that are limiting our ability to execute? </a:t>
            </a:r>
          </a:p>
          <a:p>
            <a:pPr marL="349250" lvl="1" indent="-349250">
              <a:spcAft>
                <a:spcPts val="800"/>
              </a:spcAft>
              <a:buFont typeface="+mj-lt"/>
              <a:buAutoNum type="arabicPeriod" startAt="3"/>
              <a:tabLst>
                <a:tab pos="349250" algn="l"/>
              </a:tabLst>
            </a:pPr>
            <a:r>
              <a:rPr lang="en-US" dirty="0" smtClean="0">
                <a:solidFill>
                  <a:prstClr val="white"/>
                </a:solidFill>
                <a:latin typeface="MetaOT-Book" pitchFamily="50" charset="0"/>
              </a:rPr>
              <a:t>Create a large axis on the wall, describing priority (from low to high). </a:t>
            </a:r>
          </a:p>
          <a:p>
            <a:pPr marL="349250" lvl="1" indent="-349250">
              <a:spcAft>
                <a:spcPts val="800"/>
              </a:spcAft>
              <a:buFont typeface="+mj-lt"/>
              <a:buAutoNum type="arabicPeriod" startAt="3"/>
              <a:tabLst>
                <a:tab pos="349250" algn="l"/>
              </a:tabLst>
            </a:pPr>
            <a:r>
              <a:rPr lang="en-US" dirty="0" smtClean="0">
                <a:solidFill>
                  <a:prstClr val="white"/>
                </a:solidFill>
                <a:latin typeface="MetaOT-Book" pitchFamily="50" charset="0"/>
              </a:rPr>
              <a:t>Go around the room, and have the participants position their success criteria on the axis. </a:t>
            </a:r>
            <a:endParaRPr lang="en-US" dirty="0">
              <a:solidFill>
                <a:prstClr val="white"/>
              </a:solidFill>
              <a:latin typeface="MetaOT-Book" pitchFamily="50" charset="0"/>
            </a:endParaRPr>
          </a:p>
        </p:txBody>
      </p:sp>
    </p:spTree>
    <p:extLst>
      <p:ext uri="{BB962C8B-B14F-4D97-AF65-F5344CB8AC3E}">
        <p14:creationId xmlns:p14="http://schemas.microsoft.com/office/powerpoint/2010/main" val="391448170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Success Criteria</a:t>
            </a:r>
          </a:p>
        </p:txBody>
      </p:sp>
      <p:sp>
        <p:nvSpPr>
          <p:cNvPr id="7" name="Rectangle 6"/>
          <p:cNvSpPr/>
          <p:nvPr/>
        </p:nvSpPr>
        <p:spPr>
          <a:xfrm>
            <a:off x="214923" y="1111605"/>
            <a:ext cx="8518769" cy="492443"/>
          </a:xfrm>
          <a:prstGeom prst="rect">
            <a:avLst/>
          </a:prstGeom>
        </p:spPr>
        <p:txBody>
          <a:bodyPr wrap="square">
            <a:spAutoFit/>
          </a:bodyPr>
          <a:lstStyle/>
          <a:p>
            <a:r>
              <a:rPr lang="en-US" sz="2600" dirty="0" smtClean="0">
                <a:solidFill>
                  <a:prstClr val="white"/>
                </a:solidFill>
                <a:latin typeface="MetaOT-Book" pitchFamily="50" charset="0"/>
              </a:rPr>
              <a:t>Steps to defining success criteria:</a:t>
            </a:r>
          </a:p>
        </p:txBody>
      </p:sp>
      <p:sp>
        <p:nvSpPr>
          <p:cNvPr id="8" name="Rectangle 7"/>
          <p:cNvSpPr/>
          <p:nvPr/>
        </p:nvSpPr>
        <p:spPr>
          <a:xfrm>
            <a:off x="279398" y="1984174"/>
            <a:ext cx="8161217" cy="2718693"/>
          </a:xfrm>
          <a:prstGeom prst="rect">
            <a:avLst/>
          </a:prstGeom>
        </p:spPr>
        <p:txBody>
          <a:bodyPr wrap="square">
            <a:spAutoFit/>
          </a:bodyPr>
          <a:lstStyle/>
          <a:p>
            <a:pPr marL="342900" indent="-342900">
              <a:spcAft>
                <a:spcPts val="800"/>
              </a:spcAft>
              <a:buFont typeface="+mj-lt"/>
              <a:buAutoNum type="arabicPeriod" startAt="5"/>
            </a:pPr>
            <a:r>
              <a:rPr lang="en-US" dirty="0">
                <a:solidFill>
                  <a:prstClr val="white"/>
                </a:solidFill>
                <a:latin typeface="MetaOT-Book" pitchFamily="50" charset="0"/>
              </a:rPr>
              <a:t>Facilitate the </a:t>
            </a:r>
            <a:r>
              <a:rPr lang="en-US" dirty="0" smtClean="0">
                <a:solidFill>
                  <a:prstClr val="white"/>
                </a:solidFill>
                <a:latin typeface="MetaOT-Book" pitchFamily="50" charset="0"/>
              </a:rPr>
              <a:t>conversation by identifying conflicts and hosting a brief discussion about them.  </a:t>
            </a:r>
          </a:p>
          <a:p>
            <a:pPr marL="342900" indent="-342900">
              <a:spcAft>
                <a:spcPts val="800"/>
              </a:spcAft>
              <a:buFont typeface="+mj-lt"/>
              <a:buAutoNum type="arabicPeriod" startAt="5"/>
            </a:pPr>
            <a:r>
              <a:rPr lang="en-US" dirty="0" smtClean="0">
                <a:solidFill>
                  <a:prstClr val="white"/>
                </a:solidFill>
                <a:latin typeface="MetaOT-Book" pitchFamily="50" charset="0"/>
              </a:rPr>
              <a:t>As categories of success criteria emerge, define them using a different </a:t>
            </a:r>
            <a:r>
              <a:rPr lang="en-US" dirty="0">
                <a:solidFill>
                  <a:prstClr val="white"/>
                </a:solidFill>
                <a:latin typeface="MetaOT-Book" pitchFamily="50" charset="0"/>
              </a:rPr>
              <a:t>color post it </a:t>
            </a:r>
            <a:r>
              <a:rPr lang="en-US" dirty="0" smtClean="0">
                <a:solidFill>
                  <a:prstClr val="white"/>
                </a:solidFill>
                <a:latin typeface="MetaOT-Book" pitchFamily="50" charset="0"/>
              </a:rPr>
              <a:t>note.</a:t>
            </a:r>
          </a:p>
          <a:p>
            <a:pPr marL="342900" indent="-342900">
              <a:spcAft>
                <a:spcPts val="800"/>
              </a:spcAft>
              <a:buFont typeface="+mj-lt"/>
              <a:buAutoNum type="arabicPeriod" startAt="5"/>
            </a:pPr>
            <a:r>
              <a:rPr lang="en-US" dirty="0" smtClean="0">
                <a:solidFill>
                  <a:prstClr val="white"/>
                </a:solidFill>
                <a:latin typeface="MetaOT-Book" pitchFamily="50" charset="0"/>
              </a:rPr>
              <a:t>After the meeting is over, formalize and distribute the list of categorized and ranked success criteria to the group. </a:t>
            </a:r>
            <a:endParaRPr lang="en-US" dirty="0">
              <a:solidFill>
                <a:prstClr val="white"/>
              </a:solidFill>
              <a:latin typeface="MetaOT-Book" pitchFamily="50" charset="0"/>
            </a:endParaRPr>
          </a:p>
          <a:p>
            <a:pPr marL="342900" indent="-342900">
              <a:spcAft>
                <a:spcPts val="800"/>
              </a:spcAft>
              <a:buFont typeface="+mj-lt"/>
              <a:buAutoNum type="arabicPeriod" startAt="5"/>
            </a:pPr>
            <a:r>
              <a:rPr lang="en-US" dirty="0">
                <a:solidFill>
                  <a:prstClr val="white"/>
                </a:solidFill>
                <a:latin typeface="MetaOT-Book" pitchFamily="50" charset="0"/>
              </a:rPr>
              <a:t>Ensure the success criteria is used later in the program as an evaluation tool.</a:t>
            </a:r>
          </a:p>
          <a:p>
            <a:pPr marL="342900" indent="-342900">
              <a:spcAft>
                <a:spcPts val="800"/>
              </a:spcAft>
              <a:buFont typeface="+mj-lt"/>
              <a:buAutoNum type="arabicPeriod" startAt="5"/>
            </a:pPr>
            <a:endParaRPr lang="en-US" dirty="0">
              <a:solidFill>
                <a:prstClr val="white"/>
              </a:solidFill>
              <a:latin typeface="MetaOT-Book" pitchFamily="50" charset="0"/>
            </a:endParaRPr>
          </a:p>
        </p:txBody>
      </p:sp>
    </p:spTree>
    <p:extLst>
      <p:ext uri="{BB962C8B-B14F-4D97-AF65-F5344CB8AC3E}">
        <p14:creationId xmlns:p14="http://schemas.microsoft.com/office/powerpoint/2010/main" val="7567479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Successful Facilitation</a:t>
            </a:r>
            <a:r>
              <a:rPr lang="en-US" sz="3600" dirty="0">
                <a:solidFill>
                  <a:srgbClr val="F6BB00"/>
                </a:solidFill>
                <a:latin typeface="MetaOT-Book" pitchFamily="50" charset="0"/>
              </a:rPr>
              <a:t> </a:t>
            </a:r>
            <a:r>
              <a:rPr lang="en-US" sz="3600" dirty="0" smtClean="0">
                <a:solidFill>
                  <a:srgbClr val="F6BB00"/>
                </a:solidFill>
                <a:latin typeface="MetaOT-Book" pitchFamily="50" charset="0"/>
              </a:rPr>
              <a:t>Requires…</a:t>
            </a:r>
          </a:p>
          <a:p>
            <a:r>
              <a:rPr lang="en-US" sz="3600" dirty="0" smtClean="0">
                <a:solidFill>
                  <a:srgbClr val="FFFFFF"/>
                </a:solidFill>
                <a:latin typeface="MetaOT-Book" charset="0"/>
                <a:ea typeface="ＭＳ Ｐゴシック" charset="0"/>
                <a:sym typeface="Akzidenz-Grotesk Std Med" charset="0"/>
              </a:rPr>
              <a:t>adequate preparation and materials,</a:t>
            </a:r>
          </a:p>
          <a:p>
            <a:r>
              <a:rPr lang="en-US" sz="3600" dirty="0" smtClean="0">
                <a:solidFill>
                  <a:srgbClr val="FFFFFF"/>
                </a:solidFill>
                <a:latin typeface="MetaOT-Book" charset="0"/>
                <a:ea typeface="ＭＳ Ｐゴシック" charset="0"/>
                <a:sym typeface="Akzidenz-Grotesk Std Med" charset="0"/>
              </a:rPr>
              <a:t>a </a:t>
            </a:r>
            <a:r>
              <a:rPr lang="en-US" sz="3600" dirty="0">
                <a:solidFill>
                  <a:srgbClr val="FFFFFF"/>
                </a:solidFill>
                <a:latin typeface="MetaOT-Book" charset="0"/>
                <a:ea typeface="ＭＳ Ｐゴシック" charset="0"/>
                <a:sym typeface="Akzidenz-Grotesk Std Med" charset="0"/>
              </a:rPr>
              <a:t>structured </a:t>
            </a:r>
            <a:r>
              <a:rPr lang="en-US" sz="3600" dirty="0" smtClean="0">
                <a:solidFill>
                  <a:srgbClr val="FFFFFF"/>
                </a:solidFill>
                <a:latin typeface="MetaOT-Book" charset="0"/>
                <a:ea typeface="ＭＳ Ｐゴシック" charset="0"/>
                <a:sym typeface="Akzidenz-Grotesk Std Med" charset="0"/>
              </a:rPr>
              <a:t>goal, complete stakeholder </a:t>
            </a:r>
            <a:r>
              <a:rPr lang="en-US" sz="3600" dirty="0">
                <a:solidFill>
                  <a:srgbClr val="FFFFFF"/>
                </a:solidFill>
                <a:latin typeface="MetaOT-Book" charset="0"/>
                <a:ea typeface="ＭＳ Ｐゴシック" charset="0"/>
                <a:sym typeface="Akzidenz-Grotesk Std Med" charset="0"/>
              </a:rPr>
              <a:t>attendance, </a:t>
            </a:r>
            <a:r>
              <a:rPr lang="en-US" sz="3600" dirty="0" smtClean="0">
                <a:solidFill>
                  <a:srgbClr val="FFFFFF"/>
                </a:solidFill>
                <a:latin typeface="MetaOT-Book" charset="0"/>
                <a:ea typeface="ＭＳ Ｐゴシック" charset="0"/>
                <a:sym typeface="Akzidenz-Grotesk Std Med" charset="0"/>
              </a:rPr>
              <a:t>an appropriate venue</a:t>
            </a:r>
            <a:r>
              <a:rPr lang="en-US" sz="3600" dirty="0">
                <a:solidFill>
                  <a:srgbClr val="FFFFFF"/>
                </a:solidFill>
                <a:latin typeface="MetaOT-Book" charset="0"/>
                <a:ea typeface="ＭＳ Ｐゴシック" charset="0"/>
                <a:sym typeface="Akzidenz-Grotesk Std Med" charset="0"/>
              </a:rPr>
              <a:t>, </a:t>
            </a:r>
            <a:r>
              <a:rPr lang="en-US" sz="3600" dirty="0" smtClean="0">
                <a:solidFill>
                  <a:srgbClr val="FFFFFF"/>
                </a:solidFill>
                <a:latin typeface="MetaOT-Book" charset="0"/>
                <a:ea typeface="ＭＳ Ｐゴシック" charset="0"/>
                <a:sym typeface="Akzidenz-Grotesk Std Med" charset="0"/>
              </a:rPr>
              <a:t>and a passionate host.</a:t>
            </a:r>
            <a:endParaRPr lang="en-US" sz="3600" dirty="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21699180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30</a:t>
            </a:fld>
            <a:endParaRPr lang="en-US" dirty="0"/>
          </a:p>
        </p:txBody>
      </p:sp>
      <p:sp>
        <p:nvSpPr>
          <p:cNvPr id="3" name="TextBox 2"/>
          <p:cNvSpPr txBox="1"/>
          <p:nvPr/>
        </p:nvSpPr>
        <p:spPr>
          <a:xfrm>
            <a:off x="152399" y="2999152"/>
            <a:ext cx="6959601" cy="1013936"/>
          </a:xfrm>
          <a:prstGeom prst="rect">
            <a:avLst/>
          </a:prstGeom>
          <a:noFill/>
        </p:spPr>
        <p:txBody>
          <a:bodyPr wrap="square" rtlCol="0">
            <a:noAutofit/>
          </a:bodyPr>
          <a:lstStyle/>
          <a:p>
            <a:r>
              <a:rPr lang="en-US" sz="3600" dirty="0" smtClean="0">
                <a:solidFill>
                  <a:prstClr val="white"/>
                </a:solidFill>
                <a:latin typeface="MetaOT-Book" pitchFamily="50" charset="0"/>
              </a:rPr>
              <a:t>Competitive Landscape</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367237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Competitive Landscape</a:t>
            </a:r>
          </a:p>
        </p:txBody>
      </p:sp>
      <p:sp>
        <p:nvSpPr>
          <p:cNvPr id="2" name="Rectangle 1"/>
          <p:cNvSpPr/>
          <p:nvPr/>
        </p:nvSpPr>
        <p:spPr>
          <a:xfrm>
            <a:off x="214923" y="1111607"/>
            <a:ext cx="8284308" cy="2893100"/>
          </a:xfrm>
          <a:prstGeom prst="rect">
            <a:avLst/>
          </a:prstGeom>
        </p:spPr>
        <p:txBody>
          <a:bodyPr wrap="square">
            <a:spAutoFit/>
          </a:bodyPr>
          <a:lstStyle/>
          <a:p>
            <a:r>
              <a:rPr lang="en-US" sz="2600" dirty="0" smtClean="0">
                <a:solidFill>
                  <a:prstClr val="white"/>
                </a:solidFill>
                <a:latin typeface="MetaOT-Book" pitchFamily="50" charset="0"/>
              </a:rPr>
              <a:t>During an alignment meeting or kickoff session, it can be energizing and provocative to explore how the competition might try and steal market share. Competitive Landscape is a method for describing how key competitors might approach a problem and the advantages the client may have in the space.</a:t>
            </a:r>
          </a:p>
          <a:p>
            <a:endParaRPr lang="en-US" sz="2600" dirty="0" smtClean="0">
              <a:solidFill>
                <a:prstClr val="white"/>
              </a:solidFill>
              <a:latin typeface="MetaOT-Book" pitchFamily="50" charset="0"/>
            </a:endParaRPr>
          </a:p>
        </p:txBody>
      </p:sp>
      <p:sp>
        <p:nvSpPr>
          <p:cNvPr id="9" name="Rectangle 8"/>
          <p:cNvSpPr/>
          <p:nvPr/>
        </p:nvSpPr>
        <p:spPr>
          <a:xfrm>
            <a:off x="279399" y="4243623"/>
            <a:ext cx="4126523" cy="1231106"/>
          </a:xfrm>
          <a:prstGeom prst="rect">
            <a:avLst/>
          </a:prstGeom>
        </p:spPr>
        <p:txBody>
          <a:bodyPr wrap="square">
            <a:spAutoFit/>
          </a:bodyPr>
          <a:lstStyle/>
          <a:p>
            <a:r>
              <a:rPr lang="en-US" dirty="0" smtClean="0">
                <a:solidFill>
                  <a:prstClr val="white"/>
                </a:solidFill>
                <a:latin typeface="MetaOT-Book" pitchFamily="50" charset="0"/>
              </a:rPr>
              <a:t>Why should I use it?</a:t>
            </a:r>
          </a:p>
          <a:p>
            <a:pPr marL="285750" indent="-285750">
              <a:buFont typeface="Arial"/>
              <a:buChar char="•"/>
            </a:pPr>
            <a:r>
              <a:rPr lang="en-US" sz="1400" dirty="0" smtClean="0">
                <a:solidFill>
                  <a:prstClr val="white"/>
                </a:solidFill>
                <a:latin typeface="MetaOT-Book" pitchFamily="50" charset="0"/>
              </a:rPr>
              <a:t>To discover how the client approaches and thinks about an opportunity </a:t>
            </a:r>
          </a:p>
          <a:p>
            <a:pPr marL="285750" indent="-285750">
              <a:buFont typeface="Arial"/>
              <a:buChar char="•"/>
            </a:pPr>
            <a:r>
              <a:rPr lang="en-US" sz="1400" dirty="0" smtClean="0">
                <a:solidFill>
                  <a:prstClr val="white"/>
                </a:solidFill>
                <a:latin typeface="MetaOT-Book" pitchFamily="50" charset="0"/>
              </a:rPr>
              <a:t>To learn about internal, latent perceptions surrounding competitive advantage</a:t>
            </a:r>
          </a:p>
        </p:txBody>
      </p:sp>
      <p:sp>
        <p:nvSpPr>
          <p:cNvPr id="10" name="Rectangle 9"/>
          <p:cNvSpPr/>
          <p:nvPr/>
        </p:nvSpPr>
        <p:spPr>
          <a:xfrm>
            <a:off x="4841625" y="4243623"/>
            <a:ext cx="3677138" cy="1231106"/>
          </a:xfrm>
          <a:prstGeom prst="rect">
            <a:avLst/>
          </a:prstGeom>
        </p:spPr>
        <p:txBody>
          <a:bodyPr wrap="square">
            <a:spAutoFit/>
          </a:bodyPr>
          <a:lstStyle/>
          <a:p>
            <a:r>
              <a:rPr lang="en-US" dirty="0" smtClean="0">
                <a:solidFill>
                  <a:prstClr val="white"/>
                </a:solidFill>
                <a:latin typeface="MetaOT-Book" pitchFamily="50" charset="0"/>
              </a:rPr>
              <a:t>When should I use it?</a:t>
            </a:r>
          </a:p>
          <a:p>
            <a:pPr marL="285750" indent="-285750">
              <a:buFont typeface="Arial"/>
              <a:buChar char="•"/>
            </a:pPr>
            <a:r>
              <a:rPr lang="en-US" sz="1400" dirty="0" smtClean="0">
                <a:solidFill>
                  <a:prstClr val="white"/>
                </a:solidFill>
                <a:latin typeface="MetaOT-Book" pitchFamily="50" charset="0"/>
              </a:rPr>
              <a:t>When kicking off a project with a new client or new group of stakeholders</a:t>
            </a:r>
          </a:p>
          <a:p>
            <a:pPr marL="285750" indent="-285750">
              <a:buFont typeface="Arial"/>
              <a:buChar char="•"/>
            </a:pPr>
            <a:r>
              <a:rPr lang="en-US" sz="1400" dirty="0" smtClean="0">
                <a:solidFill>
                  <a:prstClr val="white"/>
                </a:solidFill>
                <a:latin typeface="MetaOT-Book" pitchFamily="50" charset="0"/>
              </a:rPr>
              <a:t>When arriving at a point of conflict related to features, functions, or services</a:t>
            </a:r>
            <a:endParaRPr lang="en-US" sz="1400" dirty="0"/>
          </a:p>
        </p:txBody>
      </p:sp>
    </p:spTree>
    <p:extLst>
      <p:ext uri="{BB962C8B-B14F-4D97-AF65-F5344CB8AC3E}">
        <p14:creationId xmlns:p14="http://schemas.microsoft.com/office/powerpoint/2010/main" val="421599026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ozeExercises-05.png"/>
          <p:cNvPicPr>
            <a:picLocks noChangeAspect="1"/>
          </p:cNvPicPr>
          <p:nvPr/>
        </p:nvPicPr>
        <p:blipFill rotWithShape="1">
          <a:blip r:embed="rId3">
            <a:extLst>
              <a:ext uri="{28A0092B-C50C-407E-A947-70E740481C1C}">
                <a14:useLocalDpi xmlns:a14="http://schemas.microsoft.com/office/drawing/2010/main" val="0"/>
              </a:ext>
            </a:extLst>
          </a:blip>
          <a:srcRect b="13390"/>
          <a:stretch/>
        </p:blipFill>
        <p:spPr>
          <a:xfrm>
            <a:off x="127000" y="146540"/>
            <a:ext cx="8875059" cy="5939691"/>
          </a:xfrm>
          <a:prstGeom prst="rect">
            <a:avLst/>
          </a:prstGeom>
        </p:spPr>
      </p:pic>
    </p:spTree>
    <p:extLst>
      <p:ext uri="{BB962C8B-B14F-4D97-AF65-F5344CB8AC3E}">
        <p14:creationId xmlns:p14="http://schemas.microsoft.com/office/powerpoint/2010/main" val="72203877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923" y="1210239"/>
            <a:ext cx="8284308" cy="892552"/>
          </a:xfrm>
          <a:prstGeom prst="rect">
            <a:avLst/>
          </a:prstGeom>
        </p:spPr>
        <p:txBody>
          <a:bodyPr wrap="square">
            <a:spAutoFit/>
          </a:bodyPr>
          <a:lstStyle/>
          <a:p>
            <a:r>
              <a:rPr lang="en-US" sz="2600" dirty="0" smtClean="0">
                <a:solidFill>
                  <a:prstClr val="white"/>
                </a:solidFill>
                <a:latin typeface="MetaOT-Book" pitchFamily="50" charset="0"/>
              </a:rPr>
              <a:t>Steps to creating a competitive landscape:</a:t>
            </a:r>
          </a:p>
          <a:p>
            <a:endParaRPr lang="en-US" sz="2600" dirty="0" smtClean="0">
              <a:solidFill>
                <a:prstClr val="white"/>
              </a:solidFill>
              <a:latin typeface="MetaOT-Book" pitchFamily="50" charset="0"/>
            </a:endParaRPr>
          </a:p>
        </p:txBody>
      </p:sp>
      <p:sp>
        <p:nvSpPr>
          <p:cNvPr id="9" name="Rectangle 8"/>
          <p:cNvSpPr/>
          <p:nvPr/>
        </p:nvSpPr>
        <p:spPr>
          <a:xfrm>
            <a:off x="279398" y="1841332"/>
            <a:ext cx="7125679" cy="4031873"/>
          </a:xfrm>
          <a:prstGeom prst="rect">
            <a:avLst/>
          </a:prstGeom>
        </p:spPr>
        <p:txBody>
          <a:bodyPr wrap="square">
            <a:spAutoFit/>
          </a:bodyPr>
          <a:lstStyle/>
          <a:p>
            <a:pPr marL="342900" indent="-342900">
              <a:spcAft>
                <a:spcPts val="800"/>
              </a:spcAft>
              <a:buFont typeface="+mj-lt"/>
              <a:buAutoNum type="arabicPeriod"/>
            </a:pPr>
            <a:r>
              <a:rPr lang="en-US" dirty="0" smtClean="0">
                <a:solidFill>
                  <a:prstClr val="white"/>
                </a:solidFill>
                <a:latin typeface="MetaOT-Book" pitchFamily="50" charset="0"/>
              </a:rPr>
              <a:t>Schedule 1 – 2 hours to complete this activity.</a:t>
            </a:r>
          </a:p>
          <a:p>
            <a:pPr marL="342900" indent="-342900">
              <a:spcAft>
                <a:spcPts val="800"/>
              </a:spcAft>
              <a:buFont typeface="+mj-lt"/>
              <a:buAutoNum type="arabicPeriod"/>
            </a:pPr>
            <a:r>
              <a:rPr lang="en-US" dirty="0" smtClean="0">
                <a:solidFill>
                  <a:prstClr val="white"/>
                </a:solidFill>
                <a:latin typeface="MetaOT-Book" pitchFamily="50" charset="0"/>
              </a:rPr>
              <a:t>As a group, create a list of both direct (obvious) and indirect competitors.</a:t>
            </a:r>
          </a:p>
          <a:p>
            <a:pPr marL="342900" indent="-342900">
              <a:spcAft>
                <a:spcPts val="800"/>
              </a:spcAft>
              <a:buFont typeface="+mj-lt"/>
              <a:buAutoNum type="arabicPeriod"/>
            </a:pPr>
            <a:r>
              <a:rPr lang="en-US" dirty="0" smtClean="0">
                <a:solidFill>
                  <a:prstClr val="white"/>
                </a:solidFill>
                <a:latin typeface="MetaOT-Book" pitchFamily="50" charset="0"/>
              </a:rPr>
              <a:t>Divide into small groups, splitting the list of direct and indirect competitors.</a:t>
            </a:r>
          </a:p>
          <a:p>
            <a:pPr marL="342900" indent="-342900">
              <a:spcAft>
                <a:spcPts val="800"/>
              </a:spcAft>
              <a:buFont typeface="+mj-lt"/>
              <a:buAutoNum type="arabicPeriod"/>
            </a:pPr>
            <a:r>
              <a:rPr lang="en-US" dirty="0" smtClean="0">
                <a:solidFill>
                  <a:prstClr val="white"/>
                </a:solidFill>
                <a:latin typeface="MetaOT-Book" pitchFamily="50" charset="0"/>
              </a:rPr>
              <a:t>Provide a competitive landscape worksheet to each group.</a:t>
            </a:r>
          </a:p>
          <a:p>
            <a:pPr marL="342900" indent="-342900">
              <a:spcAft>
                <a:spcPts val="800"/>
              </a:spcAft>
              <a:buFont typeface="+mj-lt"/>
              <a:buAutoNum type="arabicPeriod"/>
            </a:pPr>
            <a:r>
              <a:rPr lang="en-US" dirty="0" smtClean="0">
                <a:solidFill>
                  <a:prstClr val="white"/>
                </a:solidFill>
                <a:latin typeface="MetaOT-Book" pitchFamily="50" charset="0"/>
              </a:rPr>
              <a:t>Give groups 5 – 10 minutes to complete the worksheets for each of their competitors</a:t>
            </a:r>
          </a:p>
          <a:p>
            <a:pPr marL="342900" indent="-342900">
              <a:spcAft>
                <a:spcPts val="800"/>
              </a:spcAft>
              <a:buFont typeface="+mj-lt"/>
              <a:buAutoNum type="arabicPeriod"/>
            </a:pPr>
            <a:r>
              <a:rPr lang="en-US" dirty="0" smtClean="0">
                <a:solidFill>
                  <a:prstClr val="white"/>
                </a:solidFill>
                <a:latin typeface="MetaOT-Book" pitchFamily="50" charset="0"/>
              </a:rPr>
              <a:t>Have each group present the worksheet. Pin the sheets to a board for other participants to see. </a:t>
            </a:r>
          </a:p>
          <a:p>
            <a:pPr marL="342900" indent="-342900">
              <a:spcAft>
                <a:spcPts val="800"/>
              </a:spcAft>
              <a:buFont typeface="+mj-lt"/>
              <a:buAutoNum type="arabicPeriod"/>
            </a:pPr>
            <a:r>
              <a:rPr lang="en-US" dirty="0" smtClean="0">
                <a:solidFill>
                  <a:prstClr val="white"/>
                </a:solidFill>
                <a:latin typeface="MetaOT-Book" pitchFamily="50" charset="0"/>
              </a:rPr>
              <a:t>Hold a retrospective conversation to extract the main implications, and list them.</a:t>
            </a:r>
          </a:p>
        </p:txBody>
      </p:sp>
      <p:sp>
        <p:nvSpPr>
          <p:cNvPr id="5" name="TextBox 4"/>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Competitive Landscape</a:t>
            </a:r>
          </a:p>
        </p:txBody>
      </p:sp>
    </p:spTree>
    <p:extLst>
      <p:ext uri="{BB962C8B-B14F-4D97-AF65-F5344CB8AC3E}">
        <p14:creationId xmlns:p14="http://schemas.microsoft.com/office/powerpoint/2010/main" val="26517257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34</a:t>
            </a:fld>
            <a:endParaRPr lang="en-US" dirty="0"/>
          </a:p>
        </p:txBody>
      </p:sp>
      <p:sp>
        <p:nvSpPr>
          <p:cNvPr id="3" name="TextBox 2"/>
          <p:cNvSpPr txBox="1"/>
          <p:nvPr/>
        </p:nvSpPr>
        <p:spPr>
          <a:xfrm>
            <a:off x="152399" y="2999152"/>
            <a:ext cx="6959601" cy="1013936"/>
          </a:xfrm>
          <a:prstGeom prst="rect">
            <a:avLst/>
          </a:prstGeom>
          <a:noFill/>
        </p:spPr>
        <p:txBody>
          <a:bodyPr wrap="square" rtlCol="0">
            <a:noAutofit/>
          </a:bodyPr>
          <a:lstStyle/>
          <a:p>
            <a:r>
              <a:rPr lang="en-US" sz="3600" dirty="0" smtClean="0">
                <a:solidFill>
                  <a:prstClr val="white"/>
                </a:solidFill>
                <a:latin typeface="MetaOT-Book" pitchFamily="50" charset="0"/>
              </a:rPr>
              <a:t>Go to Market</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51734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Go To Market</a:t>
            </a:r>
          </a:p>
        </p:txBody>
      </p:sp>
      <p:sp>
        <p:nvSpPr>
          <p:cNvPr id="2" name="Rectangle 1"/>
          <p:cNvSpPr/>
          <p:nvPr/>
        </p:nvSpPr>
        <p:spPr>
          <a:xfrm>
            <a:off x="214923" y="1111607"/>
            <a:ext cx="8284308" cy="2092881"/>
          </a:xfrm>
          <a:prstGeom prst="rect">
            <a:avLst/>
          </a:prstGeom>
        </p:spPr>
        <p:txBody>
          <a:bodyPr wrap="square">
            <a:spAutoFit/>
          </a:bodyPr>
          <a:lstStyle/>
          <a:p>
            <a:r>
              <a:rPr lang="en-US" sz="2600" dirty="0" smtClean="0">
                <a:solidFill>
                  <a:prstClr val="white"/>
                </a:solidFill>
                <a:latin typeface="MetaOT-Book" pitchFamily="50" charset="0"/>
              </a:rPr>
              <a:t>During an alignment meeting, kickoff session or ideation session, it can be effective to explore alternative go to market strategies. This highlights shortcomings in the clients process or capabilities, and can help build strategy. </a:t>
            </a:r>
          </a:p>
        </p:txBody>
      </p:sp>
      <p:sp>
        <p:nvSpPr>
          <p:cNvPr id="9" name="Rectangle 8"/>
          <p:cNvSpPr/>
          <p:nvPr/>
        </p:nvSpPr>
        <p:spPr>
          <a:xfrm>
            <a:off x="279399" y="4077545"/>
            <a:ext cx="4126523" cy="1446550"/>
          </a:xfrm>
          <a:prstGeom prst="rect">
            <a:avLst/>
          </a:prstGeom>
        </p:spPr>
        <p:txBody>
          <a:bodyPr wrap="square">
            <a:spAutoFit/>
          </a:bodyPr>
          <a:lstStyle/>
          <a:p>
            <a:r>
              <a:rPr lang="en-US" dirty="0" smtClean="0">
                <a:solidFill>
                  <a:prstClr val="white"/>
                </a:solidFill>
                <a:latin typeface="MetaOT-Book" pitchFamily="50" charset="0"/>
              </a:rPr>
              <a:t>Why should I use it?</a:t>
            </a:r>
          </a:p>
          <a:p>
            <a:pPr marL="285750" indent="-285750">
              <a:buFont typeface="Arial"/>
              <a:buChar char="•"/>
            </a:pPr>
            <a:r>
              <a:rPr lang="en-US" sz="1400" dirty="0" smtClean="0">
                <a:solidFill>
                  <a:prstClr val="white"/>
                </a:solidFill>
                <a:latin typeface="MetaOT-Book" pitchFamily="50" charset="0"/>
              </a:rPr>
              <a:t>To extract success criteria from the client</a:t>
            </a:r>
          </a:p>
          <a:p>
            <a:pPr marL="285750" indent="-285750">
              <a:buFont typeface="Arial"/>
              <a:buChar char="•"/>
            </a:pPr>
            <a:r>
              <a:rPr lang="en-US" sz="1400" dirty="0" smtClean="0">
                <a:solidFill>
                  <a:prstClr val="white"/>
                </a:solidFill>
                <a:latin typeface="MetaOT-Book" pitchFamily="50" charset="0"/>
              </a:rPr>
              <a:t>To discover how the client approaches a problem</a:t>
            </a:r>
          </a:p>
          <a:p>
            <a:pPr marL="285750" indent="-285750">
              <a:buFont typeface="Arial"/>
              <a:buChar char="•"/>
            </a:pPr>
            <a:r>
              <a:rPr lang="en-US" sz="1400" dirty="0" smtClean="0">
                <a:solidFill>
                  <a:prstClr val="white"/>
                </a:solidFill>
                <a:latin typeface="MetaOT-Book" pitchFamily="50" charset="0"/>
              </a:rPr>
              <a:t>To begin planning a strategic approach to product or service rollout</a:t>
            </a:r>
          </a:p>
        </p:txBody>
      </p:sp>
      <p:sp>
        <p:nvSpPr>
          <p:cNvPr id="10" name="Rectangle 9"/>
          <p:cNvSpPr/>
          <p:nvPr/>
        </p:nvSpPr>
        <p:spPr>
          <a:xfrm>
            <a:off x="4841625" y="4077545"/>
            <a:ext cx="3677138" cy="1446550"/>
          </a:xfrm>
          <a:prstGeom prst="rect">
            <a:avLst/>
          </a:prstGeom>
        </p:spPr>
        <p:txBody>
          <a:bodyPr wrap="square">
            <a:spAutoFit/>
          </a:bodyPr>
          <a:lstStyle/>
          <a:p>
            <a:r>
              <a:rPr lang="en-US" dirty="0" smtClean="0">
                <a:solidFill>
                  <a:prstClr val="white"/>
                </a:solidFill>
                <a:latin typeface="MetaOT-Book" pitchFamily="50" charset="0"/>
              </a:rPr>
              <a:t>When should I use it?</a:t>
            </a:r>
          </a:p>
          <a:p>
            <a:pPr marL="285750" indent="-285750">
              <a:buFont typeface="Arial"/>
              <a:buChar char="•"/>
            </a:pPr>
            <a:r>
              <a:rPr lang="en-US" sz="1400" dirty="0" smtClean="0">
                <a:solidFill>
                  <a:prstClr val="white"/>
                </a:solidFill>
                <a:latin typeface="MetaOT-Book" pitchFamily="50" charset="0"/>
              </a:rPr>
              <a:t>When kicking off a project with a new client or new group of stakeholders</a:t>
            </a:r>
          </a:p>
          <a:p>
            <a:pPr marL="285750" indent="-285750">
              <a:buFont typeface="Arial"/>
              <a:buChar char="•"/>
            </a:pPr>
            <a:r>
              <a:rPr lang="en-US" sz="1400" dirty="0" smtClean="0">
                <a:solidFill>
                  <a:prstClr val="white"/>
                </a:solidFill>
                <a:latin typeface="MetaOT-Book" pitchFamily="50" charset="0"/>
              </a:rPr>
              <a:t>When the client is considering a product, system, or service that is outside of their current set of offerings / capabilities.</a:t>
            </a:r>
            <a:endParaRPr lang="en-US" sz="1400" dirty="0"/>
          </a:p>
        </p:txBody>
      </p:sp>
    </p:spTree>
    <p:extLst>
      <p:ext uri="{BB962C8B-B14F-4D97-AF65-F5344CB8AC3E}">
        <p14:creationId xmlns:p14="http://schemas.microsoft.com/office/powerpoint/2010/main" val="56673561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ozeExercises-06.png"/>
          <p:cNvPicPr>
            <a:picLocks noChangeAspect="1"/>
          </p:cNvPicPr>
          <p:nvPr/>
        </p:nvPicPr>
        <p:blipFill rotWithShape="1">
          <a:blip r:embed="rId3">
            <a:extLst>
              <a:ext uri="{28A0092B-C50C-407E-A947-70E740481C1C}">
                <a14:useLocalDpi xmlns:a14="http://schemas.microsoft.com/office/drawing/2010/main" val="0"/>
              </a:ext>
            </a:extLst>
          </a:blip>
          <a:srcRect b="13247"/>
          <a:stretch/>
        </p:blipFill>
        <p:spPr>
          <a:xfrm>
            <a:off x="146538" y="175847"/>
            <a:ext cx="8875059" cy="5949461"/>
          </a:xfrm>
          <a:prstGeom prst="rect">
            <a:avLst/>
          </a:prstGeom>
        </p:spPr>
      </p:pic>
    </p:spTree>
    <p:extLst>
      <p:ext uri="{BB962C8B-B14F-4D97-AF65-F5344CB8AC3E}">
        <p14:creationId xmlns:p14="http://schemas.microsoft.com/office/powerpoint/2010/main" val="178816281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7858369" cy="1013936"/>
          </a:xfrm>
          <a:prstGeom prst="rect">
            <a:avLst/>
          </a:prstGeom>
          <a:noFill/>
        </p:spPr>
        <p:txBody>
          <a:bodyPr wrap="square" rtlCol="0">
            <a:noAutofit/>
          </a:bodyPr>
          <a:lstStyle/>
          <a:p>
            <a:r>
              <a:rPr lang="en-US" sz="3600" dirty="0" smtClean="0">
                <a:solidFill>
                  <a:srgbClr val="F6BB00"/>
                </a:solidFill>
                <a:latin typeface="MetaOT-Book" pitchFamily="50" charset="0"/>
              </a:rPr>
              <a:t>Go To Market</a:t>
            </a:r>
          </a:p>
        </p:txBody>
      </p:sp>
      <p:sp>
        <p:nvSpPr>
          <p:cNvPr id="2" name="Rectangle 1"/>
          <p:cNvSpPr/>
          <p:nvPr/>
        </p:nvSpPr>
        <p:spPr>
          <a:xfrm>
            <a:off x="214923" y="1043223"/>
            <a:ext cx="8284308" cy="492443"/>
          </a:xfrm>
          <a:prstGeom prst="rect">
            <a:avLst/>
          </a:prstGeom>
        </p:spPr>
        <p:txBody>
          <a:bodyPr wrap="square">
            <a:spAutoFit/>
          </a:bodyPr>
          <a:lstStyle/>
          <a:p>
            <a:r>
              <a:rPr lang="en-US" sz="2600" dirty="0" smtClean="0">
                <a:solidFill>
                  <a:prstClr val="white"/>
                </a:solidFill>
                <a:latin typeface="MetaOT-Book" pitchFamily="50" charset="0"/>
              </a:rPr>
              <a:t>Steps to creating a go to market list:</a:t>
            </a:r>
          </a:p>
        </p:txBody>
      </p:sp>
      <p:sp>
        <p:nvSpPr>
          <p:cNvPr id="9" name="Rectangle 8"/>
          <p:cNvSpPr/>
          <p:nvPr/>
        </p:nvSpPr>
        <p:spPr>
          <a:xfrm>
            <a:off x="279397" y="1674316"/>
            <a:ext cx="7858371" cy="3272691"/>
          </a:xfrm>
          <a:prstGeom prst="rect">
            <a:avLst/>
          </a:prstGeom>
        </p:spPr>
        <p:txBody>
          <a:bodyPr wrap="square">
            <a:spAutoFit/>
          </a:bodyPr>
          <a:lstStyle/>
          <a:p>
            <a:pPr marL="342900" indent="-342900">
              <a:spcAft>
                <a:spcPts val="800"/>
              </a:spcAft>
              <a:buFont typeface="+mj-lt"/>
              <a:buAutoNum type="arabicPeriod"/>
            </a:pPr>
            <a:r>
              <a:rPr lang="en-US" dirty="0" smtClean="0">
                <a:solidFill>
                  <a:prstClr val="white"/>
                </a:solidFill>
                <a:latin typeface="MetaOT-Book" pitchFamily="50" charset="0"/>
              </a:rPr>
              <a:t>Schedule 2-3 hours to complete this activity.</a:t>
            </a:r>
          </a:p>
          <a:p>
            <a:pPr marL="342900" indent="-342900">
              <a:spcAft>
                <a:spcPts val="800"/>
              </a:spcAft>
              <a:buFont typeface="+mj-lt"/>
              <a:buAutoNum type="arabicPeriod"/>
            </a:pPr>
            <a:r>
              <a:rPr lang="en-US" dirty="0" smtClean="0">
                <a:solidFill>
                  <a:prstClr val="white"/>
                </a:solidFill>
                <a:latin typeface="MetaOT-Book" pitchFamily="50" charset="0"/>
              </a:rPr>
              <a:t>As a group, create a list of current and possible go to market channels for a given product or service.  </a:t>
            </a:r>
          </a:p>
          <a:p>
            <a:pPr marL="342900" indent="-342900">
              <a:spcAft>
                <a:spcPts val="800"/>
              </a:spcAft>
              <a:buFont typeface="+mj-lt"/>
              <a:buAutoNum type="arabicPeriod"/>
            </a:pPr>
            <a:r>
              <a:rPr lang="en-US" dirty="0" smtClean="0">
                <a:solidFill>
                  <a:prstClr val="white"/>
                </a:solidFill>
                <a:latin typeface="MetaOT-Book" pitchFamily="50" charset="0"/>
              </a:rPr>
              <a:t>As a group, define the </a:t>
            </a:r>
            <a:r>
              <a:rPr lang="en-US" u="sng" dirty="0" smtClean="0">
                <a:solidFill>
                  <a:prstClr val="white"/>
                </a:solidFill>
                <a:latin typeface="MetaOT-Book" pitchFamily="50" charset="0"/>
              </a:rPr>
              <a:t>minimum</a:t>
            </a:r>
            <a:r>
              <a:rPr lang="en-US" dirty="0" smtClean="0">
                <a:solidFill>
                  <a:prstClr val="white"/>
                </a:solidFill>
                <a:latin typeface="MetaOT-Book" pitchFamily="50" charset="0"/>
              </a:rPr>
              <a:t> go to market capabilities  for each channel that has been listed. There will likely be a common core of functions and features across channels, and then unique capabilities per channel. </a:t>
            </a:r>
          </a:p>
          <a:p>
            <a:pPr marL="342900" indent="-342900">
              <a:spcAft>
                <a:spcPts val="800"/>
              </a:spcAft>
              <a:buFont typeface="+mj-lt"/>
              <a:buAutoNum type="arabicPeriod"/>
            </a:pPr>
            <a:r>
              <a:rPr lang="en-US" dirty="0" smtClean="0">
                <a:solidFill>
                  <a:prstClr val="white"/>
                </a:solidFill>
                <a:latin typeface="MetaOT-Book" pitchFamily="50" charset="0"/>
              </a:rPr>
              <a:t>Stack-rank the list of channels, based on likely success. </a:t>
            </a:r>
          </a:p>
          <a:p>
            <a:pPr marL="342900" indent="-342900">
              <a:spcAft>
                <a:spcPts val="800"/>
              </a:spcAft>
              <a:buFont typeface="+mj-lt"/>
              <a:buAutoNum type="arabicPeriod"/>
            </a:pPr>
            <a:r>
              <a:rPr lang="en-US" dirty="0" smtClean="0">
                <a:solidFill>
                  <a:prstClr val="white"/>
                </a:solidFill>
                <a:latin typeface="MetaOT-Book" pitchFamily="50" charset="0"/>
              </a:rPr>
              <a:t>Starting with the least-likely to be successful, define and discuss the roadblocks and challenges that stand in the way of execution. </a:t>
            </a:r>
          </a:p>
        </p:txBody>
      </p:sp>
    </p:spTree>
    <p:extLst>
      <p:ext uri="{BB962C8B-B14F-4D97-AF65-F5344CB8AC3E}">
        <p14:creationId xmlns:p14="http://schemas.microsoft.com/office/powerpoint/2010/main" val="29568641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38</a:t>
            </a:fld>
            <a:endParaRPr lang="en-US" dirty="0"/>
          </a:p>
        </p:txBody>
      </p:sp>
      <p:sp>
        <p:nvSpPr>
          <p:cNvPr id="3" name="TextBox 2"/>
          <p:cNvSpPr txBox="1"/>
          <p:nvPr/>
        </p:nvSpPr>
        <p:spPr>
          <a:xfrm>
            <a:off x="152399" y="2999152"/>
            <a:ext cx="7875495" cy="1013936"/>
          </a:xfrm>
          <a:prstGeom prst="rect">
            <a:avLst/>
          </a:prstGeom>
          <a:noFill/>
        </p:spPr>
        <p:txBody>
          <a:bodyPr wrap="square" rtlCol="0">
            <a:noAutofit/>
          </a:bodyPr>
          <a:lstStyle/>
          <a:p>
            <a:r>
              <a:rPr lang="en-US" sz="3600" dirty="0" smtClean="0">
                <a:solidFill>
                  <a:prstClr val="white"/>
                </a:solidFill>
                <a:latin typeface="MetaOT-Book" pitchFamily="50" charset="0"/>
              </a:rPr>
              <a:t>3/ Organize materials and logistics</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129909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412213" cy="1013936"/>
          </a:xfrm>
          <a:prstGeom prst="rect">
            <a:avLst/>
          </a:prstGeom>
          <a:noFill/>
        </p:spPr>
        <p:txBody>
          <a:bodyPr wrap="square" rtlCol="0">
            <a:noAutofit/>
          </a:bodyPr>
          <a:lstStyle/>
          <a:p>
            <a:r>
              <a:rPr lang="en-US" sz="3600" dirty="0" smtClean="0">
                <a:solidFill>
                  <a:srgbClr val="F6BB00"/>
                </a:solidFill>
                <a:latin typeface="MetaOT-Book" pitchFamily="50" charset="0"/>
              </a:rPr>
              <a:t>Create an Agenda</a:t>
            </a:r>
            <a:endParaRPr lang="en-US" sz="3600" dirty="0">
              <a:solidFill>
                <a:srgbClr val="F6BB00"/>
              </a:solidFill>
              <a:latin typeface="MetaOT-Book" pitchFamily="50" charset="0"/>
            </a:endParaRPr>
          </a:p>
          <a:p>
            <a:r>
              <a:rPr lang="en-US" sz="3600" dirty="0" smtClean="0">
                <a:solidFill>
                  <a:prstClr val="white"/>
                </a:solidFill>
                <a:latin typeface="MetaOT-Book" pitchFamily="50" charset="0"/>
              </a:rPr>
              <a:t>Your agenda should include an overview of the session goals, in addition to:</a:t>
            </a:r>
            <a:endParaRPr lang="en-US" sz="3600" dirty="0">
              <a:solidFill>
                <a:prstClr val="white"/>
              </a:solidFill>
              <a:latin typeface="MetaOT-Book" pitchFamily="50" charset="0"/>
            </a:endParaRPr>
          </a:p>
        </p:txBody>
      </p:sp>
      <p:sp>
        <p:nvSpPr>
          <p:cNvPr id="2" name="Rectangle 1"/>
          <p:cNvSpPr/>
          <p:nvPr/>
        </p:nvSpPr>
        <p:spPr>
          <a:xfrm>
            <a:off x="156304" y="2447395"/>
            <a:ext cx="8509004" cy="3785652"/>
          </a:xfrm>
          <a:prstGeom prst="rect">
            <a:avLst/>
          </a:prstGeom>
        </p:spPr>
        <p:txBody>
          <a:bodyPr wrap="square">
            <a:spAutoFit/>
          </a:bodyPr>
          <a:lstStyle/>
          <a:p>
            <a:pPr marL="457200" indent="-457200">
              <a:buFont typeface="Arial"/>
              <a:buChar char="•"/>
            </a:pPr>
            <a:r>
              <a:rPr lang="en-US" sz="2600" dirty="0" smtClean="0">
                <a:solidFill>
                  <a:prstClr val="white"/>
                </a:solidFill>
                <a:latin typeface="MetaOT-Book" pitchFamily="50" charset="0"/>
              </a:rPr>
              <a:t>A schedule of the activities that support the goal</a:t>
            </a:r>
          </a:p>
          <a:p>
            <a:pPr lvl="1"/>
            <a:r>
              <a:rPr lang="en-US" dirty="0" smtClean="0">
                <a:solidFill>
                  <a:srgbClr val="FFFFFF"/>
                </a:solidFill>
                <a:latin typeface="MetaOT-Book" charset="0"/>
                <a:ea typeface="ＭＳ Ｐゴシック" charset="0"/>
                <a:sym typeface="Akzidenz-Grotesk Std Med" charset="0"/>
              </a:rPr>
              <a:t>Try to create a cohesive plan for each day of facilitation. List one day per page. </a:t>
            </a:r>
            <a:endParaRPr lang="en-US" dirty="0">
              <a:solidFill>
                <a:srgbClr val="FFFFFF"/>
              </a:solidFill>
              <a:latin typeface="MetaOT-Book" charset="0"/>
              <a:ea typeface="ＭＳ Ｐゴシック" charset="0"/>
              <a:sym typeface="Akzidenz-Grotesk Std Med" charset="0"/>
            </a:endParaRPr>
          </a:p>
          <a:p>
            <a:pPr lvl="1"/>
            <a:endParaRPr lang="en-US" dirty="0">
              <a:solidFill>
                <a:srgbClr val="FFFFFF"/>
              </a:solidFill>
              <a:latin typeface="MetaOT-Book" charset="0"/>
              <a:ea typeface="ＭＳ Ｐゴシック" charset="0"/>
              <a:sym typeface="Akzidenz-Grotesk Std Med" charset="0"/>
            </a:endParaRPr>
          </a:p>
          <a:p>
            <a:pPr marL="457200" indent="-457200">
              <a:buFont typeface="Arial"/>
              <a:buChar char="•"/>
            </a:pPr>
            <a:r>
              <a:rPr lang="en-US" sz="2600" dirty="0" smtClean="0">
                <a:solidFill>
                  <a:prstClr val="white"/>
                </a:solidFill>
                <a:latin typeface="MetaOT-Book" pitchFamily="50" charset="0"/>
              </a:rPr>
              <a:t>Expectations of participation</a:t>
            </a:r>
            <a:endParaRPr lang="en-US" sz="2600" dirty="0">
              <a:solidFill>
                <a:prstClr val="white"/>
              </a:solidFill>
              <a:latin typeface="MetaOT-Book" pitchFamily="50" charset="0"/>
            </a:endParaRPr>
          </a:p>
          <a:p>
            <a:pPr lvl="1"/>
            <a:r>
              <a:rPr lang="en-US" dirty="0">
                <a:solidFill>
                  <a:srgbClr val="FFFFFF"/>
                </a:solidFill>
                <a:latin typeface="MetaOT-Book" charset="0"/>
                <a:ea typeface="ＭＳ Ｐゴシック" charset="0"/>
                <a:sym typeface="Akzidenz-Grotesk Std Med" charset="0"/>
              </a:rPr>
              <a:t>Define the critical decision points </a:t>
            </a:r>
            <a:r>
              <a:rPr lang="en-US" dirty="0" smtClean="0">
                <a:solidFill>
                  <a:srgbClr val="FFFFFF"/>
                </a:solidFill>
                <a:latin typeface="MetaOT-Book" charset="0"/>
                <a:ea typeface="ＭＳ Ｐゴシック" charset="0"/>
                <a:sym typeface="Akzidenz-Grotesk Std Med" charset="0"/>
              </a:rPr>
              <a:t> participants must </a:t>
            </a:r>
            <a:r>
              <a:rPr lang="en-US" dirty="0">
                <a:solidFill>
                  <a:srgbClr val="FFFFFF"/>
                </a:solidFill>
                <a:latin typeface="MetaOT-Book" charset="0"/>
                <a:ea typeface="ＭＳ Ｐゴシック" charset="0"/>
                <a:sym typeface="Akzidenz-Grotesk Std Med" charset="0"/>
              </a:rPr>
              <a:t>be a part </a:t>
            </a:r>
            <a:r>
              <a:rPr lang="en-US" dirty="0" smtClean="0">
                <a:solidFill>
                  <a:srgbClr val="FFFFFF"/>
                </a:solidFill>
                <a:latin typeface="MetaOT-Book" charset="0"/>
                <a:ea typeface="ＭＳ Ｐゴシック" charset="0"/>
                <a:sym typeface="Akzidenz-Grotesk Std Med" charset="0"/>
              </a:rPr>
              <a:t>of and the guidelines for participation (should they be vocal? withhold judgment? etc..).</a:t>
            </a:r>
          </a:p>
          <a:p>
            <a:pPr lvl="1"/>
            <a:endParaRPr lang="en-US" dirty="0">
              <a:solidFill>
                <a:srgbClr val="FFFFFF"/>
              </a:solidFill>
              <a:latin typeface="MetaOT-Book" charset="0"/>
              <a:ea typeface="ＭＳ Ｐゴシック" charset="0"/>
              <a:sym typeface="Akzidenz-Grotesk Std Med" charset="0"/>
            </a:endParaRPr>
          </a:p>
          <a:p>
            <a:pPr marL="457200" indent="-457200">
              <a:buFont typeface="Arial"/>
              <a:buChar char="•"/>
            </a:pPr>
            <a:r>
              <a:rPr lang="en-US" sz="2600" dirty="0" smtClean="0">
                <a:solidFill>
                  <a:prstClr val="white"/>
                </a:solidFill>
                <a:latin typeface="MetaOT-Book" pitchFamily="50" charset="0"/>
              </a:rPr>
              <a:t>Homework or other preparations</a:t>
            </a:r>
            <a:endParaRPr lang="en-US" sz="2600" dirty="0">
              <a:solidFill>
                <a:prstClr val="white"/>
              </a:solidFill>
              <a:latin typeface="MetaOT-Book" pitchFamily="50" charset="0"/>
            </a:endParaRPr>
          </a:p>
          <a:p>
            <a:pPr lvl="1"/>
            <a:r>
              <a:rPr lang="en-US" dirty="0" smtClean="0">
                <a:solidFill>
                  <a:srgbClr val="FFFFFF"/>
                </a:solidFill>
                <a:latin typeface="MetaOT-Book" charset="0"/>
                <a:ea typeface="ＭＳ Ｐゴシック" charset="0"/>
                <a:sym typeface="Akzidenz-Grotesk Std Med" charset="0"/>
              </a:rPr>
              <a:t>Identify things you need the participant to do prior to the facilitated session.  Note that they may not actually do it. Simple work sheets are a great way to encourage participation.</a:t>
            </a:r>
            <a:endParaRPr lang="en-US" dirty="0">
              <a:solidFill>
                <a:srgbClr val="FFFFFF"/>
              </a:solidFill>
              <a:latin typeface="MetaOT-Book" charset="0"/>
              <a:ea typeface="ＭＳ Ｐゴシック" charset="0"/>
              <a:sym typeface="Akzidenz-Grotesk Std Med" charset="0"/>
            </a:endParaRPr>
          </a:p>
          <a:p>
            <a:pPr lvl="1"/>
            <a:endParaRPr lang="en-US" dirty="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2479545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Successful Facilitation</a:t>
            </a:r>
            <a:r>
              <a:rPr lang="en-US" sz="3600" dirty="0">
                <a:solidFill>
                  <a:srgbClr val="F6BB00"/>
                </a:solidFill>
                <a:latin typeface="MetaOT-Book" pitchFamily="50" charset="0"/>
              </a:rPr>
              <a:t> </a:t>
            </a:r>
            <a:r>
              <a:rPr lang="en-US" sz="3600" dirty="0" smtClean="0">
                <a:solidFill>
                  <a:srgbClr val="F6BB00"/>
                </a:solidFill>
                <a:latin typeface="MetaOT-Book" pitchFamily="50" charset="0"/>
              </a:rPr>
              <a:t>Requires…</a:t>
            </a:r>
          </a:p>
          <a:p>
            <a:r>
              <a:rPr lang="en-US" sz="3600" u="sng" dirty="0" smtClean="0">
                <a:solidFill>
                  <a:srgbClr val="5FB5CD"/>
                </a:solidFill>
                <a:latin typeface="MetaOT-Book" charset="0"/>
                <a:ea typeface="ＭＳ Ｐゴシック" charset="0"/>
                <a:sym typeface="Akzidenz-Grotesk Std Med" charset="0"/>
              </a:rPr>
              <a:t>adequate preparation and materials</a:t>
            </a:r>
            <a:r>
              <a:rPr lang="en-US" sz="3600" dirty="0" smtClean="0">
                <a:solidFill>
                  <a:srgbClr val="FFFFFF"/>
                </a:solidFill>
                <a:latin typeface="MetaOT-Book" charset="0"/>
                <a:ea typeface="ＭＳ Ｐゴシック" charset="0"/>
                <a:sym typeface="Akzidenz-Grotesk Std Med" charset="0"/>
              </a:rPr>
              <a:t>,</a:t>
            </a:r>
          </a:p>
          <a:p>
            <a:r>
              <a:rPr lang="en-US" sz="3600" dirty="0" smtClean="0">
                <a:solidFill>
                  <a:srgbClr val="FFFFFF"/>
                </a:solidFill>
                <a:latin typeface="MetaOT-Book" charset="0"/>
                <a:ea typeface="ＭＳ Ｐゴシック" charset="0"/>
                <a:sym typeface="Akzidenz-Grotesk Std Med" charset="0"/>
              </a:rPr>
              <a:t>a </a:t>
            </a:r>
            <a:r>
              <a:rPr lang="en-US" sz="3600" dirty="0">
                <a:solidFill>
                  <a:srgbClr val="FFFFFF"/>
                </a:solidFill>
                <a:latin typeface="MetaOT-Book" charset="0"/>
                <a:ea typeface="ＭＳ Ｐゴシック" charset="0"/>
                <a:sym typeface="Akzidenz-Grotesk Std Med" charset="0"/>
              </a:rPr>
              <a:t>structured </a:t>
            </a:r>
            <a:r>
              <a:rPr lang="en-US" sz="3600" dirty="0" smtClean="0">
                <a:solidFill>
                  <a:srgbClr val="FFFFFF"/>
                </a:solidFill>
                <a:latin typeface="MetaOT-Book" charset="0"/>
                <a:ea typeface="ＭＳ Ｐゴシック" charset="0"/>
                <a:sym typeface="Akzidenz-Grotesk Std Med" charset="0"/>
              </a:rPr>
              <a:t>goal, complete stakeholder </a:t>
            </a:r>
            <a:r>
              <a:rPr lang="en-US" sz="3600" dirty="0">
                <a:solidFill>
                  <a:srgbClr val="FFFFFF"/>
                </a:solidFill>
                <a:latin typeface="MetaOT-Book" charset="0"/>
                <a:ea typeface="ＭＳ Ｐゴシック" charset="0"/>
                <a:sym typeface="Akzidenz-Grotesk Std Med" charset="0"/>
              </a:rPr>
              <a:t>attendance, </a:t>
            </a:r>
            <a:r>
              <a:rPr lang="en-US" sz="3600" dirty="0" smtClean="0">
                <a:solidFill>
                  <a:srgbClr val="FFFFFF"/>
                </a:solidFill>
                <a:latin typeface="MetaOT-Book" charset="0"/>
                <a:ea typeface="ＭＳ Ｐゴシック" charset="0"/>
                <a:sym typeface="Akzidenz-Grotesk Std Med" charset="0"/>
              </a:rPr>
              <a:t>an appropriate venue</a:t>
            </a:r>
            <a:r>
              <a:rPr lang="en-US" sz="3600" dirty="0">
                <a:solidFill>
                  <a:srgbClr val="FFFFFF"/>
                </a:solidFill>
                <a:latin typeface="MetaOT-Book" charset="0"/>
                <a:ea typeface="ＭＳ Ｐゴシック" charset="0"/>
                <a:sym typeface="Akzidenz-Grotesk Std Med" charset="0"/>
              </a:rPr>
              <a:t>, </a:t>
            </a:r>
            <a:r>
              <a:rPr lang="en-US" sz="3600" dirty="0" smtClean="0">
                <a:solidFill>
                  <a:srgbClr val="FFFFFF"/>
                </a:solidFill>
                <a:latin typeface="MetaOT-Book" charset="0"/>
                <a:ea typeface="ＭＳ Ｐゴシック" charset="0"/>
                <a:sym typeface="Akzidenz-Grotesk Std Med" charset="0"/>
              </a:rPr>
              <a:t>and a passionate host.</a:t>
            </a:r>
            <a:endParaRPr lang="en-US" sz="3600" dirty="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70912815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412213" cy="1013936"/>
          </a:xfrm>
          <a:prstGeom prst="rect">
            <a:avLst/>
          </a:prstGeom>
          <a:noFill/>
        </p:spPr>
        <p:txBody>
          <a:bodyPr wrap="square" rtlCol="0">
            <a:noAutofit/>
          </a:bodyPr>
          <a:lstStyle/>
          <a:p>
            <a:r>
              <a:rPr lang="en-US" sz="3600" dirty="0" smtClean="0">
                <a:solidFill>
                  <a:srgbClr val="F6BB00"/>
                </a:solidFill>
                <a:latin typeface="MetaOT-Book" pitchFamily="50" charset="0"/>
              </a:rPr>
              <a:t>Space</a:t>
            </a:r>
            <a:endParaRPr lang="en-US" sz="3600" dirty="0">
              <a:solidFill>
                <a:srgbClr val="F6BB00"/>
              </a:solidFill>
              <a:latin typeface="MetaOT-Book" pitchFamily="50" charset="0"/>
            </a:endParaRPr>
          </a:p>
          <a:p>
            <a:r>
              <a:rPr lang="en-US" sz="3600" dirty="0" smtClean="0">
                <a:solidFill>
                  <a:prstClr val="white"/>
                </a:solidFill>
                <a:latin typeface="MetaOT-Book" pitchFamily="50" charset="0"/>
              </a:rPr>
              <a:t>Facilitation is an energetic process that requires room to move around and wall space to pin up artifacts.</a:t>
            </a:r>
            <a:endParaRPr lang="en-US" sz="3600" dirty="0">
              <a:solidFill>
                <a:prstClr val="white"/>
              </a:solidFill>
              <a:latin typeface="MetaOT-Book" pitchFamily="50" charset="0"/>
            </a:endParaRPr>
          </a:p>
        </p:txBody>
      </p:sp>
      <p:sp>
        <p:nvSpPr>
          <p:cNvPr id="4" name="Rectangle 3"/>
          <p:cNvSpPr/>
          <p:nvPr/>
        </p:nvSpPr>
        <p:spPr>
          <a:xfrm>
            <a:off x="156304" y="2887011"/>
            <a:ext cx="8509004" cy="2000548"/>
          </a:xfrm>
          <a:prstGeom prst="rect">
            <a:avLst/>
          </a:prstGeom>
        </p:spPr>
        <p:txBody>
          <a:bodyPr wrap="square">
            <a:spAutoFit/>
          </a:bodyPr>
          <a:lstStyle/>
          <a:p>
            <a:pPr marL="457200" indent="-457200">
              <a:buFont typeface="Arial"/>
              <a:buChar char="•"/>
            </a:pPr>
            <a:r>
              <a:rPr lang="en-US" sz="2600" dirty="0" smtClean="0">
                <a:solidFill>
                  <a:prstClr val="white"/>
                </a:solidFill>
                <a:latin typeface="MetaOT-Book" pitchFamily="50" charset="0"/>
              </a:rPr>
              <a:t>Find a room that is large enough for people to move</a:t>
            </a:r>
          </a:p>
          <a:p>
            <a:pPr lvl="1"/>
            <a:endParaRPr lang="en-US" dirty="0">
              <a:solidFill>
                <a:srgbClr val="FFFFFF"/>
              </a:solidFill>
              <a:latin typeface="MetaOT-Book" charset="0"/>
              <a:ea typeface="ＭＳ Ｐゴシック" charset="0"/>
              <a:sym typeface="Akzidenz-Grotesk Std Med" charset="0"/>
            </a:endParaRPr>
          </a:p>
          <a:p>
            <a:pPr marL="457200" indent="-457200">
              <a:buFont typeface="Arial"/>
              <a:buChar char="•"/>
            </a:pPr>
            <a:r>
              <a:rPr lang="en-US" sz="2600" dirty="0" smtClean="0">
                <a:solidFill>
                  <a:prstClr val="white"/>
                </a:solidFill>
                <a:latin typeface="MetaOT-Book" pitchFamily="50" charset="0"/>
              </a:rPr>
              <a:t>Get 4x8 sheets of foam core to pin up materials</a:t>
            </a:r>
            <a:endParaRPr lang="en-US" sz="2600" dirty="0">
              <a:solidFill>
                <a:prstClr val="white"/>
              </a:solidFill>
              <a:latin typeface="MetaOT-Book" pitchFamily="50" charset="0"/>
            </a:endParaRPr>
          </a:p>
          <a:p>
            <a:pPr lvl="1"/>
            <a:r>
              <a:rPr lang="en-US" dirty="0" smtClean="0">
                <a:solidFill>
                  <a:srgbClr val="FFFFFF"/>
                </a:solidFill>
                <a:latin typeface="MetaOT-Book" charset="0"/>
                <a:ea typeface="ＭＳ Ｐゴシック" charset="0"/>
                <a:sym typeface="Akzidenz-Grotesk Std Med" charset="0"/>
              </a:rPr>
              <a:t>Sometimes you can’t adhere materials to the client’s walls. Bring your own!</a:t>
            </a:r>
            <a:endParaRPr lang="en-US" dirty="0">
              <a:solidFill>
                <a:srgbClr val="FFFFFF"/>
              </a:solidFill>
              <a:latin typeface="MetaOT-Book" charset="0"/>
              <a:ea typeface="ＭＳ Ｐゴシック" charset="0"/>
              <a:sym typeface="Akzidenz-Grotesk Std Med" charset="0"/>
            </a:endParaRPr>
          </a:p>
          <a:p>
            <a:pPr lvl="1"/>
            <a:endParaRPr lang="en-US" dirty="0" smtClean="0">
              <a:solidFill>
                <a:srgbClr val="FFFFFF"/>
              </a:solidFill>
              <a:latin typeface="MetaOT-Book" charset="0"/>
              <a:ea typeface="ＭＳ Ｐゴシック" charset="0"/>
              <a:sym typeface="Akzidenz-Grotesk Std Med" charset="0"/>
            </a:endParaRPr>
          </a:p>
          <a:p>
            <a:pPr lvl="1"/>
            <a:endParaRPr lang="en-US" dirty="0" smtClean="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55454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412213" cy="1013936"/>
          </a:xfrm>
          <a:prstGeom prst="rect">
            <a:avLst/>
          </a:prstGeom>
          <a:noFill/>
        </p:spPr>
        <p:txBody>
          <a:bodyPr wrap="square" rtlCol="0">
            <a:noAutofit/>
          </a:bodyPr>
          <a:lstStyle/>
          <a:p>
            <a:r>
              <a:rPr lang="en-US" sz="3600" dirty="0" smtClean="0">
                <a:solidFill>
                  <a:srgbClr val="F6BB00"/>
                </a:solidFill>
                <a:latin typeface="MetaOT-Book" pitchFamily="50" charset="0"/>
              </a:rPr>
              <a:t>Materials</a:t>
            </a:r>
            <a:endParaRPr lang="en-US" sz="3600" dirty="0">
              <a:solidFill>
                <a:srgbClr val="F6BB00"/>
              </a:solidFill>
              <a:latin typeface="MetaOT-Book" pitchFamily="50" charset="0"/>
            </a:endParaRPr>
          </a:p>
          <a:p>
            <a:r>
              <a:rPr lang="en-US" sz="3600" dirty="0" smtClean="0">
                <a:solidFill>
                  <a:prstClr val="white"/>
                </a:solidFill>
                <a:latin typeface="MetaOT-Book" pitchFamily="50" charset="0"/>
              </a:rPr>
              <a:t>A blank canvas is intimidating. Provide the participants with a starting point for each activity and exercise.</a:t>
            </a:r>
            <a:endParaRPr lang="en-US" sz="3600" dirty="0">
              <a:solidFill>
                <a:prstClr val="white"/>
              </a:solidFill>
              <a:latin typeface="MetaOT-Book" pitchFamily="50" charset="0"/>
            </a:endParaRPr>
          </a:p>
        </p:txBody>
      </p:sp>
      <p:sp>
        <p:nvSpPr>
          <p:cNvPr id="4" name="Rectangle 3"/>
          <p:cNvSpPr/>
          <p:nvPr/>
        </p:nvSpPr>
        <p:spPr>
          <a:xfrm>
            <a:off x="156304" y="2887011"/>
            <a:ext cx="8509004" cy="1692771"/>
          </a:xfrm>
          <a:prstGeom prst="rect">
            <a:avLst/>
          </a:prstGeom>
        </p:spPr>
        <p:txBody>
          <a:bodyPr wrap="square">
            <a:spAutoFit/>
          </a:bodyPr>
          <a:lstStyle/>
          <a:p>
            <a:pPr marL="457200" indent="-457200">
              <a:buFont typeface="Arial"/>
              <a:buChar char="•"/>
            </a:pPr>
            <a:r>
              <a:rPr lang="en-US" sz="2600" dirty="0" smtClean="0">
                <a:solidFill>
                  <a:prstClr val="white"/>
                </a:solidFill>
                <a:latin typeface="MetaOT-Book" pitchFamily="50" charset="0"/>
              </a:rPr>
              <a:t>Print out and organize worksheets and activities</a:t>
            </a:r>
          </a:p>
          <a:p>
            <a:pPr marL="457200" indent="-457200">
              <a:buFont typeface="Arial"/>
              <a:buChar char="•"/>
            </a:pPr>
            <a:r>
              <a:rPr lang="en-US" sz="2600" dirty="0">
                <a:solidFill>
                  <a:prstClr val="white"/>
                </a:solidFill>
                <a:latin typeface="MetaOT-Book" pitchFamily="50" charset="0"/>
              </a:rPr>
              <a:t>Make sure you also have plenty of pens, markers, </a:t>
            </a:r>
            <a:r>
              <a:rPr lang="en-US" sz="2600" dirty="0" smtClean="0">
                <a:solidFill>
                  <a:prstClr val="white"/>
                </a:solidFill>
                <a:latin typeface="MetaOT-Book" pitchFamily="50" charset="0"/>
              </a:rPr>
              <a:t/>
            </a:r>
            <a:br>
              <a:rPr lang="en-US" sz="2600" dirty="0" smtClean="0">
                <a:solidFill>
                  <a:prstClr val="white"/>
                </a:solidFill>
                <a:latin typeface="MetaOT-Book" pitchFamily="50" charset="0"/>
              </a:rPr>
            </a:br>
            <a:r>
              <a:rPr lang="en-US" sz="2600" dirty="0" smtClean="0">
                <a:solidFill>
                  <a:prstClr val="white"/>
                </a:solidFill>
                <a:latin typeface="MetaOT-Book" pitchFamily="50" charset="0"/>
              </a:rPr>
              <a:t>post-its </a:t>
            </a:r>
            <a:r>
              <a:rPr lang="en-US" sz="2600" dirty="0">
                <a:solidFill>
                  <a:prstClr val="white"/>
                </a:solidFill>
                <a:latin typeface="MetaOT-Book" pitchFamily="50" charset="0"/>
              </a:rPr>
              <a:t>and stickers </a:t>
            </a:r>
            <a:endParaRPr lang="en-US" dirty="0">
              <a:solidFill>
                <a:srgbClr val="FFFFFF"/>
              </a:solidFill>
              <a:latin typeface="MetaOT-Book" charset="0"/>
              <a:ea typeface="ＭＳ Ｐゴシック" charset="0"/>
              <a:sym typeface="Akzidenz-Grotesk Std Med" charset="0"/>
            </a:endParaRPr>
          </a:p>
          <a:p>
            <a:pPr marL="457200" indent="-457200">
              <a:buFont typeface="Arial"/>
              <a:buChar char="•"/>
            </a:pPr>
            <a:endParaRPr lang="en-US" sz="2600" dirty="0">
              <a:solidFill>
                <a:prstClr val="white"/>
              </a:solidFill>
              <a:latin typeface="MetaOT-Book" pitchFamily="50" charset="0"/>
            </a:endParaRPr>
          </a:p>
        </p:txBody>
      </p:sp>
    </p:spTree>
    <p:extLst>
      <p:ext uri="{BB962C8B-B14F-4D97-AF65-F5344CB8AC3E}">
        <p14:creationId xmlns:p14="http://schemas.microsoft.com/office/powerpoint/2010/main" val="401306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412213" cy="1013936"/>
          </a:xfrm>
          <a:prstGeom prst="rect">
            <a:avLst/>
          </a:prstGeom>
          <a:noFill/>
        </p:spPr>
        <p:txBody>
          <a:bodyPr wrap="square" rtlCol="0">
            <a:noAutofit/>
          </a:bodyPr>
          <a:lstStyle/>
          <a:p>
            <a:r>
              <a:rPr lang="en-US" sz="3600" dirty="0" smtClean="0">
                <a:solidFill>
                  <a:srgbClr val="F6BB00"/>
                </a:solidFill>
                <a:latin typeface="MetaOT-Book" pitchFamily="50" charset="0"/>
              </a:rPr>
              <a:t>Practice</a:t>
            </a:r>
            <a:endParaRPr lang="en-US" sz="3600" dirty="0">
              <a:solidFill>
                <a:srgbClr val="F6BB00"/>
              </a:solidFill>
              <a:latin typeface="MetaOT-Book" pitchFamily="50" charset="0"/>
            </a:endParaRPr>
          </a:p>
          <a:p>
            <a:r>
              <a:rPr lang="en-US" sz="3600" dirty="0" smtClean="0">
                <a:solidFill>
                  <a:prstClr val="white"/>
                </a:solidFill>
                <a:latin typeface="MetaOT-Book" pitchFamily="50" charset="0"/>
              </a:rPr>
              <a:t>Conduct a pilot test of your facilitated session, and encourage your teammates to role-play.</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291944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454292" cy="1013936"/>
          </a:xfrm>
          <a:prstGeom prst="rect">
            <a:avLst/>
          </a:prstGeom>
          <a:noFill/>
        </p:spPr>
        <p:txBody>
          <a:bodyPr wrap="square" rtlCol="0">
            <a:noAutofit/>
          </a:bodyPr>
          <a:lstStyle/>
          <a:p>
            <a:r>
              <a:rPr lang="en-US" sz="3600" dirty="0" smtClean="0">
                <a:solidFill>
                  <a:srgbClr val="F6BB00"/>
                </a:solidFill>
                <a:latin typeface="MetaOT-Book" pitchFamily="50" charset="0"/>
              </a:rPr>
              <a:t>Provide Ground Rules</a:t>
            </a:r>
          </a:p>
          <a:p>
            <a:pPr marL="571500" indent="-571500">
              <a:buFont typeface="Arial"/>
              <a:buChar char="•"/>
            </a:pPr>
            <a:endParaRPr lang="en-US" sz="3200" dirty="0" smtClean="0">
              <a:solidFill>
                <a:prstClr val="white"/>
              </a:solidFill>
              <a:latin typeface="MetaOT-Book" pitchFamily="50" charset="0"/>
            </a:endParaRPr>
          </a:p>
          <a:p>
            <a:pPr marL="571500" indent="-571500">
              <a:buFont typeface="Arial"/>
              <a:buChar char="•"/>
            </a:pPr>
            <a:r>
              <a:rPr lang="en-US" sz="3200" dirty="0" smtClean="0">
                <a:solidFill>
                  <a:prstClr val="white"/>
                </a:solidFill>
                <a:latin typeface="MetaOT-Book" pitchFamily="50" charset="0"/>
              </a:rPr>
              <a:t>Don’t judge ideas</a:t>
            </a:r>
          </a:p>
          <a:p>
            <a:pPr marL="571500" indent="-571500">
              <a:buFont typeface="Arial"/>
              <a:buChar char="•"/>
            </a:pPr>
            <a:r>
              <a:rPr lang="en-US" sz="3200" dirty="0" smtClean="0">
                <a:solidFill>
                  <a:prstClr val="white"/>
                </a:solidFill>
                <a:latin typeface="MetaOT-Book" pitchFamily="50" charset="0"/>
              </a:rPr>
              <a:t>Build on the ideas of others</a:t>
            </a:r>
          </a:p>
          <a:p>
            <a:pPr marL="571500" indent="-571500">
              <a:buFont typeface="Arial"/>
              <a:buChar char="•"/>
            </a:pPr>
            <a:r>
              <a:rPr lang="en-US" sz="3200" dirty="0" smtClean="0">
                <a:solidFill>
                  <a:prstClr val="white"/>
                </a:solidFill>
                <a:latin typeface="MetaOT-Book" pitchFamily="50" charset="0"/>
              </a:rPr>
              <a:t>Stay focused on the topic</a:t>
            </a:r>
          </a:p>
          <a:p>
            <a:pPr marL="571500" indent="-571500">
              <a:buFont typeface="Arial"/>
              <a:buChar char="•"/>
            </a:pPr>
            <a:r>
              <a:rPr lang="en-US" sz="3200" dirty="0" smtClean="0">
                <a:solidFill>
                  <a:prstClr val="white"/>
                </a:solidFill>
                <a:latin typeface="MetaOT-Book" pitchFamily="50" charset="0"/>
              </a:rPr>
              <a:t>One conversation at a time</a:t>
            </a:r>
          </a:p>
          <a:p>
            <a:pPr marL="571500" indent="-571500">
              <a:buFont typeface="Arial"/>
              <a:buChar char="•"/>
            </a:pPr>
            <a:r>
              <a:rPr lang="en-US" sz="3200" dirty="0" smtClean="0">
                <a:solidFill>
                  <a:prstClr val="white"/>
                </a:solidFill>
                <a:latin typeface="MetaOT-Book" pitchFamily="50" charset="0"/>
              </a:rPr>
              <a:t>Encourage wild ideas</a:t>
            </a:r>
          </a:p>
          <a:p>
            <a:pPr marL="571500" indent="-571500">
              <a:buFont typeface="Arial"/>
              <a:buChar char="•"/>
            </a:pPr>
            <a:r>
              <a:rPr lang="en-US" sz="3200" dirty="0" smtClean="0">
                <a:solidFill>
                  <a:prstClr val="white"/>
                </a:solidFill>
                <a:latin typeface="MetaOT-Book" pitchFamily="50" charset="0"/>
              </a:rPr>
              <a:t>Be visual</a:t>
            </a:r>
          </a:p>
          <a:p>
            <a:pPr marL="571500" indent="-571500">
              <a:buFont typeface="Arial"/>
              <a:buChar char="•"/>
            </a:pPr>
            <a:r>
              <a:rPr lang="en-US" sz="3200" dirty="0" smtClean="0">
                <a:solidFill>
                  <a:prstClr val="white"/>
                </a:solidFill>
                <a:latin typeface="MetaOT-Book" pitchFamily="50" charset="0"/>
              </a:rPr>
              <a:t>Go for quantity</a:t>
            </a:r>
          </a:p>
        </p:txBody>
      </p:sp>
    </p:spTree>
    <p:extLst>
      <p:ext uri="{BB962C8B-B14F-4D97-AF65-F5344CB8AC3E}">
        <p14:creationId xmlns:p14="http://schemas.microsoft.com/office/powerpoint/2010/main" val="234546537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44</a:t>
            </a:fld>
            <a:endParaRPr lang="en-US" dirty="0"/>
          </a:p>
        </p:txBody>
      </p:sp>
      <p:sp>
        <p:nvSpPr>
          <p:cNvPr id="3" name="TextBox 2"/>
          <p:cNvSpPr txBox="1"/>
          <p:nvPr/>
        </p:nvSpPr>
        <p:spPr>
          <a:xfrm>
            <a:off x="152399" y="2999152"/>
            <a:ext cx="6959601" cy="1013936"/>
          </a:xfrm>
          <a:prstGeom prst="rect">
            <a:avLst/>
          </a:prstGeom>
          <a:noFill/>
        </p:spPr>
        <p:txBody>
          <a:bodyPr wrap="square" rtlCol="0">
            <a:noAutofit/>
          </a:bodyPr>
          <a:lstStyle/>
          <a:p>
            <a:r>
              <a:rPr lang="en-US" sz="3600" dirty="0" smtClean="0">
                <a:solidFill>
                  <a:prstClr val="white"/>
                </a:solidFill>
                <a:latin typeface="MetaOT-Book" pitchFamily="50" charset="0"/>
              </a:rPr>
              <a:t>4/ Facilitate the session</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258544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688754" cy="1013936"/>
          </a:xfrm>
          <a:prstGeom prst="rect">
            <a:avLst/>
          </a:prstGeom>
          <a:noFill/>
        </p:spPr>
        <p:txBody>
          <a:bodyPr wrap="square" rtlCol="0">
            <a:noAutofit/>
          </a:bodyPr>
          <a:lstStyle/>
          <a:p>
            <a:r>
              <a:rPr lang="en-US" sz="3600" dirty="0" smtClean="0">
                <a:solidFill>
                  <a:srgbClr val="F6BB00"/>
                </a:solidFill>
                <a:latin typeface="MetaOT-Book" pitchFamily="50" charset="0"/>
              </a:rPr>
              <a:t>Facilitation Requires Focus</a:t>
            </a:r>
            <a:endParaRPr lang="en-US" sz="3600" dirty="0">
              <a:solidFill>
                <a:srgbClr val="F6BB00"/>
              </a:solidFill>
              <a:latin typeface="MetaOT-Book" pitchFamily="50" charset="0"/>
            </a:endParaRPr>
          </a:p>
          <a:p>
            <a:r>
              <a:rPr lang="en-US" sz="3600" dirty="0" smtClean="0">
                <a:solidFill>
                  <a:prstClr val="white"/>
                </a:solidFill>
                <a:latin typeface="MetaOT-Book" pitchFamily="50" charset="0"/>
              </a:rPr>
              <a:t>Focus your facilitation on one key purpose. Worksheets and activities are a great tool to contain the focus of your participants.</a:t>
            </a:r>
          </a:p>
          <a:p>
            <a:endParaRPr lang="en-US" sz="3600" dirty="0">
              <a:solidFill>
                <a:prstClr val="white"/>
              </a:solidFill>
              <a:latin typeface="MetaOT-Book" pitchFamily="50" charset="0"/>
            </a:endParaRPr>
          </a:p>
          <a:p>
            <a:r>
              <a:rPr lang="en-US" dirty="0" smtClean="0">
                <a:solidFill>
                  <a:prstClr val="white"/>
                </a:solidFill>
                <a:latin typeface="MetaOT-Book" pitchFamily="50" charset="0"/>
              </a:rPr>
              <a:t>Make sure you clearly outline the goal of each activity, expectations for participation, and the steps of the activity before beginning.</a:t>
            </a:r>
          </a:p>
          <a:p>
            <a:endParaRPr lang="en-US" dirty="0">
              <a:solidFill>
                <a:prstClr val="white"/>
              </a:solidFill>
              <a:latin typeface="MetaOT-Book" pitchFamily="50" charset="0"/>
            </a:endParaRPr>
          </a:p>
          <a:p>
            <a:r>
              <a:rPr lang="en-US" dirty="0" smtClean="0">
                <a:solidFill>
                  <a:prstClr val="white"/>
                </a:solidFill>
                <a:latin typeface="MetaOT-Book" pitchFamily="50" charset="0"/>
              </a:rPr>
              <a:t>Constantly verbalize the relationship between the activity and the goal.</a:t>
            </a:r>
          </a:p>
          <a:p>
            <a:endParaRPr lang="en-US" dirty="0">
              <a:solidFill>
                <a:prstClr val="white"/>
              </a:solidFill>
              <a:latin typeface="MetaOT-Book" pitchFamily="50" charset="0"/>
            </a:endParaRPr>
          </a:p>
          <a:p>
            <a:r>
              <a:rPr lang="en-US" dirty="0" smtClean="0">
                <a:solidFill>
                  <a:prstClr val="white"/>
                </a:solidFill>
                <a:latin typeface="MetaOT-Book" pitchFamily="50" charset="0"/>
              </a:rPr>
              <a:t>Help participants understand why you are asking them to do various things.</a:t>
            </a:r>
          </a:p>
        </p:txBody>
      </p:sp>
    </p:spTree>
    <p:extLst>
      <p:ext uri="{BB962C8B-B14F-4D97-AF65-F5344CB8AC3E}">
        <p14:creationId xmlns:p14="http://schemas.microsoft.com/office/powerpoint/2010/main" val="1322848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688754" cy="1013936"/>
          </a:xfrm>
          <a:prstGeom prst="rect">
            <a:avLst/>
          </a:prstGeom>
          <a:noFill/>
        </p:spPr>
        <p:txBody>
          <a:bodyPr wrap="square" rtlCol="0">
            <a:noAutofit/>
          </a:bodyPr>
          <a:lstStyle/>
          <a:p>
            <a:r>
              <a:rPr lang="en-US" sz="3600" dirty="0" smtClean="0">
                <a:solidFill>
                  <a:srgbClr val="F6BB00"/>
                </a:solidFill>
                <a:latin typeface="MetaOT-Book" pitchFamily="50" charset="0"/>
              </a:rPr>
              <a:t>Facilitation Requires Connection</a:t>
            </a:r>
            <a:endParaRPr lang="en-US" sz="3600" dirty="0">
              <a:solidFill>
                <a:srgbClr val="F6BB00"/>
              </a:solidFill>
              <a:latin typeface="MetaOT-Book" pitchFamily="50" charset="0"/>
            </a:endParaRPr>
          </a:p>
          <a:p>
            <a:r>
              <a:rPr lang="en-US" sz="3600" dirty="0" smtClean="0">
                <a:solidFill>
                  <a:prstClr val="white"/>
                </a:solidFill>
                <a:latin typeface="MetaOT-Book" pitchFamily="50" charset="0"/>
              </a:rPr>
              <a:t>Connect with your audience. The facilitator’s focus should be on the participants; the participant’s focus should be on the activities.</a:t>
            </a:r>
          </a:p>
        </p:txBody>
      </p:sp>
      <p:sp>
        <p:nvSpPr>
          <p:cNvPr id="4" name="Rectangle 3"/>
          <p:cNvSpPr/>
          <p:nvPr/>
        </p:nvSpPr>
        <p:spPr>
          <a:xfrm>
            <a:off x="175847" y="3504083"/>
            <a:ext cx="7883769" cy="1269578"/>
          </a:xfrm>
          <a:prstGeom prst="rect">
            <a:avLst/>
          </a:prstGeom>
        </p:spPr>
        <p:txBody>
          <a:bodyPr wrap="square">
            <a:spAutoFit/>
          </a:bodyPr>
          <a:lstStyle/>
          <a:p>
            <a:pPr>
              <a:spcBef>
                <a:spcPts val="2675"/>
              </a:spcBef>
            </a:pPr>
            <a:r>
              <a:rPr lang="en-US" dirty="0" smtClean="0">
                <a:solidFill>
                  <a:srgbClr val="FFFFFF"/>
                </a:solidFill>
                <a:latin typeface="MetaOT-Book" charset="0"/>
                <a:ea typeface="ＭＳ Ｐゴシック" charset="0"/>
                <a:sym typeface="Akzidenz-Grotesk Std Med" charset="0"/>
              </a:rPr>
              <a:t>Be sure to include a simplified set of instructions on each of your activities.</a:t>
            </a:r>
          </a:p>
          <a:p>
            <a:pPr>
              <a:spcBef>
                <a:spcPts val="2675"/>
              </a:spcBef>
            </a:pPr>
            <a:r>
              <a:rPr lang="en-US" dirty="0" smtClean="0">
                <a:solidFill>
                  <a:srgbClr val="FFFFFF"/>
                </a:solidFill>
                <a:latin typeface="MetaOT-Book" charset="0"/>
                <a:ea typeface="ＭＳ Ｐゴシック" charset="0"/>
                <a:sym typeface="Akzidenz-Grotesk Std Med" charset="0"/>
              </a:rPr>
              <a:t>Check the “emotional temperature” of the room constantly. Are people engaged? Are they checking email? Do they look tired?</a:t>
            </a:r>
            <a:endParaRPr lang="en-US" dirty="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259548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688754" cy="1013936"/>
          </a:xfrm>
          <a:prstGeom prst="rect">
            <a:avLst/>
          </a:prstGeom>
          <a:noFill/>
        </p:spPr>
        <p:txBody>
          <a:bodyPr wrap="square" rtlCol="0">
            <a:noAutofit/>
          </a:bodyPr>
          <a:lstStyle/>
          <a:p>
            <a:r>
              <a:rPr lang="en-US" sz="3600" dirty="0" smtClean="0">
                <a:solidFill>
                  <a:srgbClr val="F6BB00"/>
                </a:solidFill>
                <a:latin typeface="MetaOT-Book" pitchFamily="50" charset="0"/>
              </a:rPr>
              <a:t>Facilitation Requires Passion</a:t>
            </a:r>
            <a:endParaRPr lang="en-US" sz="3600" dirty="0">
              <a:solidFill>
                <a:srgbClr val="F6BB00"/>
              </a:solidFill>
              <a:latin typeface="MetaOT-Book" pitchFamily="50" charset="0"/>
            </a:endParaRPr>
          </a:p>
          <a:p>
            <a:r>
              <a:rPr lang="en-US" sz="3600" dirty="0" smtClean="0">
                <a:solidFill>
                  <a:prstClr val="white"/>
                </a:solidFill>
                <a:latin typeface="MetaOT-Book" pitchFamily="50" charset="0"/>
              </a:rPr>
              <a:t>You feed the energy in the room. </a:t>
            </a:r>
          </a:p>
          <a:p>
            <a:r>
              <a:rPr lang="en-US" sz="3600" dirty="0" smtClean="0">
                <a:solidFill>
                  <a:prstClr val="white"/>
                </a:solidFill>
                <a:latin typeface="MetaOT-Book" pitchFamily="50" charset="0"/>
              </a:rPr>
              <a:t>Your participants consume it.</a:t>
            </a:r>
          </a:p>
        </p:txBody>
      </p:sp>
      <p:sp>
        <p:nvSpPr>
          <p:cNvPr id="3" name="Rectangle 2"/>
          <p:cNvSpPr/>
          <p:nvPr/>
        </p:nvSpPr>
        <p:spPr>
          <a:xfrm>
            <a:off x="175847" y="2458775"/>
            <a:ext cx="7883769" cy="839391"/>
          </a:xfrm>
          <a:prstGeom prst="rect">
            <a:avLst/>
          </a:prstGeom>
        </p:spPr>
        <p:txBody>
          <a:bodyPr wrap="square">
            <a:spAutoFit/>
          </a:bodyPr>
          <a:lstStyle/>
          <a:p>
            <a:pPr>
              <a:spcBef>
                <a:spcPts val="2675"/>
              </a:spcBef>
            </a:pPr>
            <a:r>
              <a:rPr lang="en-US" dirty="0" smtClean="0">
                <a:solidFill>
                  <a:srgbClr val="FFFFFF"/>
                </a:solidFill>
                <a:latin typeface="MetaOT-Book" charset="0"/>
                <a:ea typeface="ＭＳ Ｐゴシック" charset="0"/>
                <a:sym typeface="Akzidenz-Grotesk Std Med" charset="0"/>
              </a:rPr>
              <a:t>Great facilitation comes from passion.  You are taking the participants on an emotional journey. You need to give just as much thought to preparing an emotional story line as an intellectual one.</a:t>
            </a:r>
          </a:p>
        </p:txBody>
      </p:sp>
    </p:spTree>
    <p:extLst>
      <p:ext uri="{BB962C8B-B14F-4D97-AF65-F5344CB8AC3E}">
        <p14:creationId xmlns:p14="http://schemas.microsoft.com/office/powerpoint/2010/main" val="266340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412213" cy="1013936"/>
          </a:xfrm>
          <a:prstGeom prst="rect">
            <a:avLst/>
          </a:prstGeom>
          <a:noFill/>
        </p:spPr>
        <p:txBody>
          <a:bodyPr wrap="square" rtlCol="0">
            <a:noAutofit/>
          </a:bodyPr>
          <a:lstStyle/>
          <a:p>
            <a:r>
              <a:rPr lang="en-US" sz="3600" dirty="0" smtClean="0">
                <a:solidFill>
                  <a:srgbClr val="F6BB00"/>
                </a:solidFill>
                <a:latin typeface="MetaOT-Book" pitchFamily="50" charset="0"/>
              </a:rPr>
              <a:t>Facilitation</a:t>
            </a:r>
            <a:endParaRPr lang="en-US" sz="3600" dirty="0">
              <a:solidFill>
                <a:srgbClr val="F6BB00"/>
              </a:solidFill>
              <a:latin typeface="MetaOT-Book" pitchFamily="50" charset="0"/>
            </a:endParaRPr>
          </a:p>
          <a:p>
            <a:r>
              <a:rPr lang="en-US" sz="3600" dirty="0">
                <a:solidFill>
                  <a:prstClr val="white"/>
                </a:solidFill>
                <a:latin typeface="MetaOT-Book" pitchFamily="50" charset="0"/>
              </a:rPr>
              <a:t>The process needs to </a:t>
            </a:r>
            <a:r>
              <a:rPr lang="en-US" sz="3600" dirty="0" smtClean="0">
                <a:solidFill>
                  <a:prstClr val="white"/>
                </a:solidFill>
                <a:latin typeface="MetaOT-Book" pitchFamily="50" charset="0"/>
              </a:rPr>
              <a:t>be emotionally supportive, offering participants places for “sanity checks.”</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416972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4062006-FA65-3D4C-BF24-8D6B70CCB1D6}" type="slidenum">
              <a:rPr lang="en-US" smtClean="0"/>
              <a:pPr>
                <a:defRPr/>
              </a:pPr>
              <a:t>49</a:t>
            </a:fld>
            <a:endParaRPr lang="en-US" dirty="0"/>
          </a:p>
        </p:txBody>
      </p:sp>
      <p:sp>
        <p:nvSpPr>
          <p:cNvPr id="3" name="TextBox 2"/>
          <p:cNvSpPr txBox="1"/>
          <p:nvPr/>
        </p:nvSpPr>
        <p:spPr>
          <a:xfrm>
            <a:off x="152399" y="2999152"/>
            <a:ext cx="6959601" cy="1013936"/>
          </a:xfrm>
          <a:prstGeom prst="rect">
            <a:avLst/>
          </a:prstGeom>
          <a:noFill/>
        </p:spPr>
        <p:txBody>
          <a:bodyPr wrap="square" rtlCol="0">
            <a:noAutofit/>
          </a:bodyPr>
          <a:lstStyle/>
          <a:p>
            <a:r>
              <a:rPr lang="en-US" sz="3600" dirty="0" smtClean="0">
                <a:solidFill>
                  <a:prstClr val="white"/>
                </a:solidFill>
                <a:latin typeface="MetaOT-Book" pitchFamily="50" charset="0"/>
              </a:rPr>
              <a:t>5/ Recap, related to expectations</a:t>
            </a:r>
            <a:endParaRPr lang="en-US" sz="3600" dirty="0">
              <a:solidFill>
                <a:prstClr val="white"/>
              </a:solidFill>
              <a:latin typeface="MetaOT-Book" pitchFamily="50" charset="0"/>
            </a:endParaRPr>
          </a:p>
        </p:txBody>
      </p:sp>
    </p:spTree>
    <p:extLst>
      <p:ext uri="{BB962C8B-B14F-4D97-AF65-F5344CB8AC3E}">
        <p14:creationId xmlns:p14="http://schemas.microsoft.com/office/powerpoint/2010/main" val="399335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Successful Facilitation</a:t>
            </a:r>
            <a:r>
              <a:rPr lang="en-US" sz="3600" dirty="0">
                <a:solidFill>
                  <a:srgbClr val="F6BB00"/>
                </a:solidFill>
                <a:latin typeface="MetaOT-Book" pitchFamily="50" charset="0"/>
              </a:rPr>
              <a:t> </a:t>
            </a:r>
            <a:r>
              <a:rPr lang="en-US" sz="3600" dirty="0" smtClean="0">
                <a:solidFill>
                  <a:srgbClr val="F6BB00"/>
                </a:solidFill>
                <a:latin typeface="MetaOT-Book" pitchFamily="50" charset="0"/>
              </a:rPr>
              <a:t>Requires…</a:t>
            </a:r>
          </a:p>
          <a:p>
            <a:r>
              <a:rPr lang="en-US" sz="3600" dirty="0" smtClean="0">
                <a:solidFill>
                  <a:srgbClr val="FFFFFF"/>
                </a:solidFill>
                <a:latin typeface="MetaOT-Book" charset="0"/>
                <a:ea typeface="ＭＳ Ｐゴシック" charset="0"/>
                <a:sym typeface="Akzidenz-Grotesk Std Med" charset="0"/>
              </a:rPr>
              <a:t>adequate preparation and materials,</a:t>
            </a:r>
          </a:p>
          <a:p>
            <a:r>
              <a:rPr lang="en-US" sz="3600" u="sng" dirty="0" smtClean="0">
                <a:solidFill>
                  <a:srgbClr val="5FB5CD"/>
                </a:solidFill>
                <a:latin typeface="MetaOT-Book" charset="0"/>
                <a:ea typeface="ＭＳ Ｐゴシック" charset="0"/>
                <a:sym typeface="Akzidenz-Grotesk Std Med" charset="0"/>
              </a:rPr>
              <a:t>a </a:t>
            </a:r>
            <a:r>
              <a:rPr lang="en-US" sz="3600" u="sng" dirty="0">
                <a:solidFill>
                  <a:srgbClr val="5FB5CD"/>
                </a:solidFill>
                <a:latin typeface="MetaOT-Book" charset="0"/>
                <a:ea typeface="ＭＳ Ｐゴシック" charset="0"/>
                <a:sym typeface="Akzidenz-Grotesk Std Med" charset="0"/>
              </a:rPr>
              <a:t>structured </a:t>
            </a:r>
            <a:r>
              <a:rPr lang="en-US" sz="3600" u="sng" dirty="0" smtClean="0">
                <a:solidFill>
                  <a:srgbClr val="5FB5CD"/>
                </a:solidFill>
                <a:latin typeface="MetaOT-Book" charset="0"/>
                <a:ea typeface="ＭＳ Ｐゴシック" charset="0"/>
                <a:sym typeface="Akzidenz-Grotesk Std Med" charset="0"/>
              </a:rPr>
              <a:t>goal</a:t>
            </a:r>
            <a:r>
              <a:rPr lang="en-US" sz="3600" dirty="0" smtClean="0">
                <a:solidFill>
                  <a:srgbClr val="FFFFFF"/>
                </a:solidFill>
                <a:latin typeface="MetaOT-Book" charset="0"/>
                <a:ea typeface="ＭＳ Ｐゴシック" charset="0"/>
                <a:sym typeface="Akzidenz-Grotesk Std Med" charset="0"/>
              </a:rPr>
              <a:t>, complete stakeholder </a:t>
            </a:r>
            <a:r>
              <a:rPr lang="en-US" sz="3600" dirty="0">
                <a:solidFill>
                  <a:srgbClr val="FFFFFF"/>
                </a:solidFill>
                <a:latin typeface="MetaOT-Book" charset="0"/>
                <a:ea typeface="ＭＳ Ｐゴシック" charset="0"/>
                <a:sym typeface="Akzidenz-Grotesk Std Med" charset="0"/>
              </a:rPr>
              <a:t>attendance, </a:t>
            </a:r>
            <a:r>
              <a:rPr lang="en-US" sz="3600" dirty="0" smtClean="0">
                <a:solidFill>
                  <a:srgbClr val="FFFFFF"/>
                </a:solidFill>
                <a:latin typeface="MetaOT-Book" charset="0"/>
                <a:ea typeface="ＭＳ Ｐゴシック" charset="0"/>
                <a:sym typeface="Akzidenz-Grotesk Std Med" charset="0"/>
              </a:rPr>
              <a:t>an appropriate venue</a:t>
            </a:r>
            <a:r>
              <a:rPr lang="en-US" sz="3600" dirty="0">
                <a:solidFill>
                  <a:srgbClr val="FFFFFF"/>
                </a:solidFill>
                <a:latin typeface="MetaOT-Book" charset="0"/>
                <a:ea typeface="ＭＳ Ｐゴシック" charset="0"/>
                <a:sym typeface="Akzidenz-Grotesk Std Med" charset="0"/>
              </a:rPr>
              <a:t>, </a:t>
            </a:r>
            <a:r>
              <a:rPr lang="en-US" sz="3600" dirty="0" smtClean="0">
                <a:solidFill>
                  <a:srgbClr val="FFFFFF"/>
                </a:solidFill>
                <a:latin typeface="MetaOT-Book" charset="0"/>
                <a:ea typeface="ＭＳ Ｐゴシック" charset="0"/>
                <a:sym typeface="Akzidenz-Grotesk Std Med" charset="0"/>
              </a:rPr>
              <a:t>and a passionate host.</a:t>
            </a:r>
            <a:endParaRPr lang="en-US" sz="3600" dirty="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70912815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81000"/>
            <a:ext cx="8688754" cy="1013936"/>
          </a:xfrm>
          <a:prstGeom prst="rect">
            <a:avLst/>
          </a:prstGeom>
          <a:noFill/>
        </p:spPr>
        <p:txBody>
          <a:bodyPr wrap="square" rtlCol="0">
            <a:noAutofit/>
          </a:bodyPr>
          <a:lstStyle/>
          <a:p>
            <a:r>
              <a:rPr lang="en-US" sz="3600" dirty="0" smtClean="0">
                <a:solidFill>
                  <a:srgbClr val="F6BB00"/>
                </a:solidFill>
                <a:latin typeface="MetaOT-Book" pitchFamily="50" charset="0"/>
              </a:rPr>
              <a:t>Recap the day</a:t>
            </a:r>
            <a:endParaRPr lang="en-US" sz="3600" dirty="0">
              <a:solidFill>
                <a:srgbClr val="F6BB00"/>
              </a:solidFill>
              <a:latin typeface="MetaOT-Book" pitchFamily="50" charset="0"/>
            </a:endParaRPr>
          </a:p>
          <a:p>
            <a:r>
              <a:rPr lang="en-US" sz="3600" dirty="0" smtClean="0">
                <a:solidFill>
                  <a:prstClr val="white"/>
                </a:solidFill>
                <a:latin typeface="MetaOT-Book" pitchFamily="50" charset="0"/>
              </a:rPr>
              <a:t>Create and distribute a recap of each day that was facilitated. This helps your client reflect on what just happened and reinforces the value of participating.</a:t>
            </a:r>
          </a:p>
        </p:txBody>
      </p:sp>
      <p:sp>
        <p:nvSpPr>
          <p:cNvPr id="2" name="Rectangle 1"/>
          <p:cNvSpPr/>
          <p:nvPr/>
        </p:nvSpPr>
        <p:spPr>
          <a:xfrm>
            <a:off x="166078" y="3731495"/>
            <a:ext cx="6291384" cy="2209836"/>
          </a:xfrm>
          <a:prstGeom prst="rect">
            <a:avLst/>
          </a:prstGeom>
        </p:spPr>
        <p:txBody>
          <a:bodyPr wrap="square">
            <a:spAutoFit/>
          </a:bodyPr>
          <a:lstStyle/>
          <a:p>
            <a:pPr marL="457200" indent="-457200">
              <a:lnSpc>
                <a:spcPct val="130000"/>
              </a:lnSpc>
              <a:buFont typeface="Arial"/>
              <a:buChar char="•"/>
            </a:pPr>
            <a:r>
              <a:rPr lang="en-US" dirty="0" smtClean="0">
                <a:solidFill>
                  <a:prstClr val="white"/>
                </a:solidFill>
                <a:latin typeface="MetaOT-Book" pitchFamily="50" charset="0"/>
              </a:rPr>
              <a:t>Consider adding photos of anything you built together</a:t>
            </a:r>
          </a:p>
          <a:p>
            <a:pPr marL="457200" indent="-457200">
              <a:lnSpc>
                <a:spcPct val="130000"/>
              </a:lnSpc>
              <a:buFont typeface="Arial"/>
              <a:buChar char="•"/>
            </a:pPr>
            <a:r>
              <a:rPr lang="en-US" dirty="0" smtClean="0">
                <a:solidFill>
                  <a:prstClr val="white"/>
                </a:solidFill>
                <a:latin typeface="MetaOT-Book" pitchFamily="50" charset="0"/>
              </a:rPr>
              <a:t>Include memorable quotes or moments from the day</a:t>
            </a:r>
          </a:p>
          <a:p>
            <a:pPr marL="457200" indent="-457200">
              <a:lnSpc>
                <a:spcPct val="130000"/>
              </a:lnSpc>
              <a:buFont typeface="Arial"/>
              <a:buChar char="•"/>
            </a:pPr>
            <a:r>
              <a:rPr lang="en-US" dirty="0" smtClean="0">
                <a:solidFill>
                  <a:prstClr val="white"/>
                </a:solidFill>
                <a:latin typeface="MetaOT-Book" pitchFamily="50" charset="0"/>
              </a:rPr>
              <a:t>Include a brief synopsis of where you are in the process and what they can expect in the upcoming days / weeks</a:t>
            </a:r>
          </a:p>
          <a:p>
            <a:pPr marL="457200" indent="-457200">
              <a:buFont typeface="Arial"/>
              <a:buChar char="•"/>
            </a:pPr>
            <a:endParaRPr lang="en-US" dirty="0" smtClean="0">
              <a:solidFill>
                <a:prstClr val="white"/>
              </a:solidFill>
              <a:latin typeface="MetaOT-Book" pitchFamily="50" charset="0"/>
            </a:endParaRPr>
          </a:p>
          <a:p>
            <a:pPr marL="457200" indent="-457200">
              <a:buFont typeface="Arial"/>
              <a:buChar char="•"/>
            </a:pPr>
            <a:endParaRPr lang="en-US" sz="2600" dirty="0">
              <a:solidFill>
                <a:prstClr val="white"/>
              </a:solidFill>
              <a:latin typeface="MetaOT-Book" pitchFamily="50" charset="0"/>
            </a:endParaRPr>
          </a:p>
        </p:txBody>
      </p:sp>
    </p:spTree>
    <p:extLst>
      <p:ext uri="{BB962C8B-B14F-4D97-AF65-F5344CB8AC3E}">
        <p14:creationId xmlns:p14="http://schemas.microsoft.com/office/powerpoint/2010/main" val="35715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1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Successful Facilitation</a:t>
            </a:r>
            <a:r>
              <a:rPr lang="en-US" sz="3600" dirty="0">
                <a:solidFill>
                  <a:srgbClr val="F6BB00"/>
                </a:solidFill>
                <a:latin typeface="MetaOT-Book" pitchFamily="50" charset="0"/>
              </a:rPr>
              <a:t> </a:t>
            </a:r>
            <a:r>
              <a:rPr lang="en-US" sz="3600" dirty="0" smtClean="0">
                <a:solidFill>
                  <a:srgbClr val="F6BB00"/>
                </a:solidFill>
                <a:latin typeface="MetaOT-Book" pitchFamily="50" charset="0"/>
              </a:rPr>
              <a:t>Requires…</a:t>
            </a:r>
          </a:p>
          <a:p>
            <a:r>
              <a:rPr lang="en-US" sz="3600" dirty="0" smtClean="0">
                <a:solidFill>
                  <a:srgbClr val="FFFFFF"/>
                </a:solidFill>
                <a:latin typeface="MetaOT-Book" charset="0"/>
                <a:ea typeface="ＭＳ Ｐゴシック" charset="0"/>
                <a:sym typeface="Akzidenz-Grotesk Std Med" charset="0"/>
              </a:rPr>
              <a:t>adequate preparation and materials,</a:t>
            </a:r>
          </a:p>
          <a:p>
            <a:r>
              <a:rPr lang="en-US" sz="3600" dirty="0" smtClean="0">
                <a:solidFill>
                  <a:srgbClr val="FFFFFF"/>
                </a:solidFill>
                <a:latin typeface="MetaOT-Book" charset="0"/>
                <a:ea typeface="ＭＳ Ｐゴシック" charset="0"/>
                <a:sym typeface="Akzidenz-Grotesk Std Med" charset="0"/>
              </a:rPr>
              <a:t>a </a:t>
            </a:r>
            <a:r>
              <a:rPr lang="en-US" sz="3600" dirty="0">
                <a:solidFill>
                  <a:srgbClr val="FFFFFF"/>
                </a:solidFill>
                <a:latin typeface="MetaOT-Book" charset="0"/>
                <a:ea typeface="ＭＳ Ｐゴシック" charset="0"/>
                <a:sym typeface="Akzidenz-Grotesk Std Med" charset="0"/>
              </a:rPr>
              <a:t>structured </a:t>
            </a:r>
            <a:r>
              <a:rPr lang="en-US" sz="3600" dirty="0" smtClean="0">
                <a:solidFill>
                  <a:srgbClr val="FFFFFF"/>
                </a:solidFill>
                <a:latin typeface="MetaOT-Book" charset="0"/>
                <a:ea typeface="ＭＳ Ｐゴシック" charset="0"/>
                <a:sym typeface="Akzidenz-Grotesk Std Med" charset="0"/>
              </a:rPr>
              <a:t>goal, </a:t>
            </a:r>
            <a:r>
              <a:rPr lang="en-US" sz="3600" u="sng" dirty="0" smtClean="0">
                <a:solidFill>
                  <a:srgbClr val="5FB5CD"/>
                </a:solidFill>
                <a:latin typeface="MetaOT-Book" charset="0"/>
                <a:ea typeface="ＭＳ Ｐゴシック" charset="0"/>
                <a:sym typeface="Akzidenz-Grotesk Std Med" charset="0"/>
              </a:rPr>
              <a:t>complete stakeholder </a:t>
            </a:r>
            <a:r>
              <a:rPr lang="en-US" sz="3600" u="sng" dirty="0">
                <a:solidFill>
                  <a:srgbClr val="5FB5CD"/>
                </a:solidFill>
                <a:latin typeface="MetaOT-Book" charset="0"/>
                <a:ea typeface="ＭＳ Ｐゴシック" charset="0"/>
                <a:sym typeface="Akzidenz-Grotesk Std Med" charset="0"/>
              </a:rPr>
              <a:t>attendance</a:t>
            </a:r>
            <a:r>
              <a:rPr lang="en-US" sz="3600" dirty="0">
                <a:solidFill>
                  <a:srgbClr val="FFFFFF"/>
                </a:solidFill>
                <a:latin typeface="MetaOT-Book" charset="0"/>
                <a:ea typeface="ＭＳ Ｐゴシック" charset="0"/>
                <a:sym typeface="Akzidenz-Grotesk Std Med" charset="0"/>
              </a:rPr>
              <a:t>, </a:t>
            </a:r>
            <a:r>
              <a:rPr lang="en-US" sz="3600" dirty="0" smtClean="0">
                <a:solidFill>
                  <a:srgbClr val="FFFFFF"/>
                </a:solidFill>
                <a:latin typeface="MetaOT-Book" charset="0"/>
                <a:ea typeface="ＭＳ Ｐゴシック" charset="0"/>
                <a:sym typeface="Akzidenz-Grotesk Std Med" charset="0"/>
              </a:rPr>
              <a:t>an appropriate venue</a:t>
            </a:r>
            <a:r>
              <a:rPr lang="en-US" sz="3600" dirty="0">
                <a:solidFill>
                  <a:srgbClr val="FFFFFF"/>
                </a:solidFill>
                <a:latin typeface="MetaOT-Book" charset="0"/>
                <a:ea typeface="ＭＳ Ｐゴシック" charset="0"/>
                <a:sym typeface="Akzidenz-Grotesk Std Med" charset="0"/>
              </a:rPr>
              <a:t>, </a:t>
            </a:r>
            <a:r>
              <a:rPr lang="en-US" sz="3600" dirty="0" smtClean="0">
                <a:solidFill>
                  <a:srgbClr val="FFFFFF"/>
                </a:solidFill>
                <a:latin typeface="MetaOT-Book" charset="0"/>
                <a:ea typeface="ＭＳ Ｐゴシック" charset="0"/>
                <a:sym typeface="Akzidenz-Grotesk Std Med" charset="0"/>
              </a:rPr>
              <a:t>and a passionate host.</a:t>
            </a:r>
            <a:endParaRPr lang="en-US" sz="3600" dirty="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7091281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Successful Facilitation</a:t>
            </a:r>
            <a:r>
              <a:rPr lang="en-US" sz="3600" dirty="0">
                <a:solidFill>
                  <a:srgbClr val="F6BB00"/>
                </a:solidFill>
                <a:latin typeface="MetaOT-Book" pitchFamily="50" charset="0"/>
              </a:rPr>
              <a:t> R</a:t>
            </a:r>
            <a:r>
              <a:rPr lang="en-US" sz="3600" dirty="0" smtClean="0">
                <a:solidFill>
                  <a:srgbClr val="F6BB00"/>
                </a:solidFill>
                <a:latin typeface="MetaOT-Book" pitchFamily="50" charset="0"/>
              </a:rPr>
              <a:t>equires…</a:t>
            </a:r>
          </a:p>
          <a:p>
            <a:r>
              <a:rPr lang="en-US" sz="3600" dirty="0" smtClean="0">
                <a:solidFill>
                  <a:srgbClr val="FFFFFF"/>
                </a:solidFill>
                <a:latin typeface="MetaOT-Book" charset="0"/>
                <a:ea typeface="ＭＳ Ｐゴシック" charset="0"/>
                <a:sym typeface="Akzidenz-Grotesk Std Med" charset="0"/>
              </a:rPr>
              <a:t>adequate preparation and materials,</a:t>
            </a:r>
          </a:p>
          <a:p>
            <a:r>
              <a:rPr lang="en-US" sz="3600" dirty="0" smtClean="0">
                <a:solidFill>
                  <a:srgbClr val="FFFFFF"/>
                </a:solidFill>
                <a:latin typeface="MetaOT-Book" charset="0"/>
                <a:ea typeface="ＭＳ Ｐゴシック" charset="0"/>
                <a:sym typeface="Akzidenz-Grotesk Std Med" charset="0"/>
              </a:rPr>
              <a:t>a </a:t>
            </a:r>
            <a:r>
              <a:rPr lang="en-US" sz="3600" dirty="0">
                <a:solidFill>
                  <a:srgbClr val="FFFFFF"/>
                </a:solidFill>
                <a:latin typeface="MetaOT-Book" charset="0"/>
                <a:ea typeface="ＭＳ Ｐゴシック" charset="0"/>
                <a:sym typeface="Akzidenz-Grotesk Std Med" charset="0"/>
              </a:rPr>
              <a:t>structured </a:t>
            </a:r>
            <a:r>
              <a:rPr lang="en-US" sz="3600" dirty="0" smtClean="0">
                <a:solidFill>
                  <a:srgbClr val="FFFFFF"/>
                </a:solidFill>
                <a:latin typeface="MetaOT-Book" charset="0"/>
                <a:ea typeface="ＭＳ Ｐゴシック" charset="0"/>
                <a:sym typeface="Akzidenz-Grotesk Std Med" charset="0"/>
              </a:rPr>
              <a:t>goal, complete stakeholder </a:t>
            </a:r>
            <a:r>
              <a:rPr lang="en-US" sz="3600" dirty="0">
                <a:solidFill>
                  <a:srgbClr val="FFFFFF"/>
                </a:solidFill>
                <a:latin typeface="MetaOT-Book" charset="0"/>
                <a:ea typeface="ＭＳ Ｐゴシック" charset="0"/>
                <a:sym typeface="Akzidenz-Grotesk Std Med" charset="0"/>
              </a:rPr>
              <a:t>attendance, </a:t>
            </a:r>
            <a:r>
              <a:rPr lang="en-US" sz="3600" u="sng" dirty="0" smtClean="0">
                <a:solidFill>
                  <a:srgbClr val="5FB5CD"/>
                </a:solidFill>
                <a:latin typeface="MetaOT-Book" charset="0"/>
                <a:ea typeface="ＭＳ Ｐゴシック" charset="0"/>
                <a:sym typeface="Akzidenz-Grotesk Std Med" charset="0"/>
              </a:rPr>
              <a:t>an appropriate venue</a:t>
            </a:r>
            <a:r>
              <a:rPr lang="en-US" sz="3600" dirty="0">
                <a:solidFill>
                  <a:srgbClr val="FFFFFF"/>
                </a:solidFill>
                <a:latin typeface="MetaOT-Book" charset="0"/>
                <a:ea typeface="ＭＳ Ｐゴシック" charset="0"/>
                <a:sym typeface="Akzidenz-Grotesk Std Med" charset="0"/>
              </a:rPr>
              <a:t>, </a:t>
            </a:r>
            <a:r>
              <a:rPr lang="en-US" sz="3600" dirty="0" smtClean="0">
                <a:solidFill>
                  <a:srgbClr val="FFFFFF"/>
                </a:solidFill>
                <a:latin typeface="MetaOT-Book" charset="0"/>
                <a:ea typeface="ＭＳ Ｐゴシック" charset="0"/>
                <a:sym typeface="Akzidenz-Grotesk Std Med" charset="0"/>
              </a:rPr>
              <a:t>and a passionate host.</a:t>
            </a:r>
            <a:endParaRPr lang="en-US" sz="3600" dirty="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7091281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381000"/>
            <a:ext cx="8610600" cy="1013936"/>
          </a:xfrm>
          <a:prstGeom prst="rect">
            <a:avLst/>
          </a:prstGeom>
          <a:noFill/>
        </p:spPr>
        <p:txBody>
          <a:bodyPr wrap="square" rtlCol="0">
            <a:noAutofit/>
          </a:bodyPr>
          <a:lstStyle/>
          <a:p>
            <a:r>
              <a:rPr lang="en-US" sz="3600" dirty="0" smtClean="0">
                <a:solidFill>
                  <a:srgbClr val="F6BB00"/>
                </a:solidFill>
                <a:latin typeface="MetaOT-Book" pitchFamily="50" charset="0"/>
              </a:rPr>
              <a:t>Successful Facilitation</a:t>
            </a:r>
            <a:r>
              <a:rPr lang="en-US" sz="3600" dirty="0">
                <a:solidFill>
                  <a:srgbClr val="F6BB00"/>
                </a:solidFill>
                <a:latin typeface="MetaOT-Book" pitchFamily="50" charset="0"/>
              </a:rPr>
              <a:t> R</a:t>
            </a:r>
            <a:r>
              <a:rPr lang="en-US" sz="3600" dirty="0" smtClean="0">
                <a:solidFill>
                  <a:srgbClr val="F6BB00"/>
                </a:solidFill>
                <a:latin typeface="MetaOT-Book" pitchFamily="50" charset="0"/>
              </a:rPr>
              <a:t>equires…</a:t>
            </a:r>
          </a:p>
          <a:p>
            <a:r>
              <a:rPr lang="en-US" sz="3600" dirty="0" smtClean="0">
                <a:solidFill>
                  <a:srgbClr val="FFFFFF"/>
                </a:solidFill>
                <a:latin typeface="MetaOT-Book" charset="0"/>
                <a:ea typeface="ＭＳ Ｐゴシック" charset="0"/>
                <a:sym typeface="Akzidenz-Grotesk Std Med" charset="0"/>
              </a:rPr>
              <a:t>adequate preparation and materials,</a:t>
            </a:r>
          </a:p>
          <a:p>
            <a:r>
              <a:rPr lang="en-US" sz="3600" dirty="0" smtClean="0">
                <a:solidFill>
                  <a:srgbClr val="FFFFFF"/>
                </a:solidFill>
                <a:latin typeface="MetaOT-Book" charset="0"/>
                <a:ea typeface="ＭＳ Ｐゴシック" charset="0"/>
                <a:sym typeface="Akzidenz-Grotesk Std Med" charset="0"/>
              </a:rPr>
              <a:t>a </a:t>
            </a:r>
            <a:r>
              <a:rPr lang="en-US" sz="3600" dirty="0">
                <a:solidFill>
                  <a:srgbClr val="FFFFFF"/>
                </a:solidFill>
                <a:latin typeface="MetaOT-Book" charset="0"/>
                <a:ea typeface="ＭＳ Ｐゴシック" charset="0"/>
                <a:sym typeface="Akzidenz-Grotesk Std Med" charset="0"/>
              </a:rPr>
              <a:t>structured </a:t>
            </a:r>
            <a:r>
              <a:rPr lang="en-US" sz="3600" dirty="0" smtClean="0">
                <a:solidFill>
                  <a:srgbClr val="FFFFFF"/>
                </a:solidFill>
                <a:latin typeface="MetaOT-Book" charset="0"/>
                <a:ea typeface="ＭＳ Ｐゴシック" charset="0"/>
                <a:sym typeface="Akzidenz-Grotesk Std Med" charset="0"/>
              </a:rPr>
              <a:t>goal, complete stakeholder </a:t>
            </a:r>
            <a:r>
              <a:rPr lang="en-US" sz="3600" dirty="0">
                <a:solidFill>
                  <a:srgbClr val="FFFFFF"/>
                </a:solidFill>
                <a:latin typeface="MetaOT-Book" charset="0"/>
                <a:ea typeface="ＭＳ Ｐゴシック" charset="0"/>
                <a:sym typeface="Akzidenz-Grotesk Std Med" charset="0"/>
              </a:rPr>
              <a:t>attendance, </a:t>
            </a:r>
            <a:r>
              <a:rPr lang="en-US" sz="3600" dirty="0" smtClean="0">
                <a:solidFill>
                  <a:srgbClr val="FFFFFF"/>
                </a:solidFill>
                <a:latin typeface="MetaOT-Book" charset="0"/>
                <a:ea typeface="ＭＳ Ｐゴシック" charset="0"/>
                <a:sym typeface="Akzidenz-Grotesk Std Med" charset="0"/>
              </a:rPr>
              <a:t>an appropriate venue</a:t>
            </a:r>
            <a:r>
              <a:rPr lang="en-US" sz="3600" dirty="0">
                <a:solidFill>
                  <a:srgbClr val="FFFFFF"/>
                </a:solidFill>
                <a:latin typeface="MetaOT-Book" charset="0"/>
                <a:ea typeface="ＭＳ Ｐゴシック" charset="0"/>
                <a:sym typeface="Akzidenz-Grotesk Std Med" charset="0"/>
              </a:rPr>
              <a:t>, </a:t>
            </a:r>
            <a:r>
              <a:rPr lang="en-US" sz="3600" dirty="0" smtClean="0">
                <a:solidFill>
                  <a:srgbClr val="FFFFFF"/>
                </a:solidFill>
                <a:latin typeface="MetaOT-Book" charset="0"/>
                <a:ea typeface="ＭＳ Ｐゴシック" charset="0"/>
                <a:sym typeface="Akzidenz-Grotesk Std Med" charset="0"/>
              </a:rPr>
              <a:t>and a </a:t>
            </a:r>
            <a:r>
              <a:rPr lang="en-US" sz="3600" u="sng" dirty="0" smtClean="0">
                <a:solidFill>
                  <a:srgbClr val="5FB5CD"/>
                </a:solidFill>
                <a:latin typeface="MetaOT-Book" charset="0"/>
                <a:ea typeface="ＭＳ Ｐゴシック" charset="0"/>
                <a:sym typeface="Akzidenz-Grotesk Std Med" charset="0"/>
              </a:rPr>
              <a:t>passionate host</a:t>
            </a:r>
            <a:r>
              <a:rPr lang="en-US" sz="3600" dirty="0" smtClean="0">
                <a:solidFill>
                  <a:srgbClr val="FFFFFF"/>
                </a:solidFill>
                <a:latin typeface="MetaOT-Book" charset="0"/>
                <a:ea typeface="ＭＳ Ｐゴシック" charset="0"/>
                <a:sym typeface="Akzidenz-Grotesk Std Med" charset="0"/>
              </a:rPr>
              <a:t>.</a:t>
            </a:r>
            <a:endParaRPr lang="en-US" sz="3600" dirty="0">
              <a:solidFill>
                <a:srgbClr val="FFFFFF"/>
              </a:solidFill>
              <a:latin typeface="MetaOT-Book" charset="0"/>
              <a:ea typeface="ＭＳ Ｐゴシック" charset="0"/>
              <a:sym typeface="Akzidenz-Grotesk Std Med" charset="0"/>
            </a:endParaRPr>
          </a:p>
        </p:txBody>
      </p:sp>
    </p:spTree>
    <p:extLst>
      <p:ext uri="{BB962C8B-B14F-4D97-AF65-F5344CB8AC3E}">
        <p14:creationId xmlns:p14="http://schemas.microsoft.com/office/powerpoint/2010/main" val="7091281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381000"/>
            <a:ext cx="6947506" cy="743857"/>
          </a:xfrm>
          <a:prstGeom prst="rect">
            <a:avLst/>
          </a:prstGeom>
          <a:noFill/>
        </p:spPr>
        <p:txBody>
          <a:bodyPr wrap="square" rtlCol="0">
            <a:noAutofit/>
          </a:bodyPr>
          <a:lstStyle/>
          <a:p>
            <a:r>
              <a:rPr lang="en-US" sz="3600" dirty="0" smtClean="0">
                <a:solidFill>
                  <a:srgbClr val="F6BB00"/>
                </a:solidFill>
                <a:latin typeface="MetaOT-Book" pitchFamily="50" charset="0"/>
              </a:rPr>
              <a:t>Facilitation</a:t>
            </a:r>
          </a:p>
          <a:p>
            <a:endParaRPr lang="en-US" sz="3600" dirty="0" smtClean="0">
              <a:solidFill>
                <a:srgbClr val="F6BB00"/>
              </a:solidFill>
              <a:latin typeface="MetaOT-Book" pitchFamily="50" charset="0"/>
            </a:endParaRPr>
          </a:p>
          <a:p>
            <a:pPr marL="1200150" lvl="1" indent="-742950">
              <a:buFont typeface="Arial"/>
              <a:buChar char="•"/>
            </a:pPr>
            <a:r>
              <a:rPr lang="en-US" sz="2600" dirty="0" smtClean="0">
                <a:solidFill>
                  <a:prstClr val="white"/>
                </a:solidFill>
                <a:latin typeface="MetaOT-Book" pitchFamily="50" charset="0"/>
              </a:rPr>
              <a:t>Understand the participants</a:t>
            </a:r>
          </a:p>
          <a:p>
            <a:pPr marL="1200150" lvl="1" indent="-742950">
              <a:buFont typeface="Arial"/>
              <a:buChar char="•"/>
            </a:pPr>
            <a:r>
              <a:rPr lang="en-US" sz="2600" dirty="0" smtClean="0">
                <a:solidFill>
                  <a:prstClr val="white"/>
                </a:solidFill>
                <a:latin typeface="MetaOT-Book" pitchFamily="50" charset="0"/>
              </a:rPr>
              <a:t>Develop clear and relevant focus areas with supporting activities</a:t>
            </a:r>
          </a:p>
          <a:p>
            <a:pPr marL="1200150" lvl="1" indent="-742950">
              <a:buFont typeface="Arial"/>
              <a:buChar char="•"/>
            </a:pPr>
            <a:r>
              <a:rPr lang="en-US" sz="2600" dirty="0" smtClean="0">
                <a:solidFill>
                  <a:prstClr val="white"/>
                </a:solidFill>
                <a:latin typeface="MetaOT-Book" pitchFamily="50" charset="0"/>
              </a:rPr>
              <a:t>Organize materials and logistics</a:t>
            </a:r>
          </a:p>
          <a:p>
            <a:pPr marL="914400" lvl="1" indent="-457200">
              <a:buFont typeface="Arial"/>
              <a:buChar char="•"/>
            </a:pPr>
            <a:endParaRPr lang="en-US" sz="2600" dirty="0" smtClean="0">
              <a:solidFill>
                <a:prstClr val="white"/>
              </a:solidFill>
              <a:latin typeface="MetaOT-Book" pitchFamily="50" charset="0"/>
            </a:endParaRPr>
          </a:p>
          <a:p>
            <a:pPr marL="914400" lvl="1" indent="-457200">
              <a:buFont typeface="Arial"/>
              <a:buChar char="•"/>
            </a:pPr>
            <a:endParaRPr lang="en-US" sz="2600" dirty="0" smtClean="0">
              <a:solidFill>
                <a:prstClr val="white"/>
              </a:solidFill>
              <a:latin typeface="MetaOT-Book" pitchFamily="50" charset="0"/>
            </a:endParaRPr>
          </a:p>
          <a:p>
            <a:pPr marL="1200150" lvl="1" indent="-742950">
              <a:buFont typeface="Arial"/>
              <a:buChar char="•"/>
            </a:pPr>
            <a:r>
              <a:rPr lang="en-US" sz="2600" dirty="0" smtClean="0">
                <a:solidFill>
                  <a:prstClr val="white"/>
                </a:solidFill>
                <a:latin typeface="MetaOT-Book" pitchFamily="50" charset="0"/>
              </a:rPr>
              <a:t>Facilitate the session</a:t>
            </a:r>
          </a:p>
          <a:p>
            <a:pPr marL="914400" lvl="1" indent="-457200">
              <a:buFont typeface="Arial"/>
              <a:buChar char="•"/>
            </a:pPr>
            <a:endParaRPr lang="en-US" sz="2600" dirty="0" smtClean="0">
              <a:solidFill>
                <a:prstClr val="white"/>
              </a:solidFill>
              <a:latin typeface="MetaOT-Book" pitchFamily="50" charset="0"/>
            </a:endParaRPr>
          </a:p>
          <a:p>
            <a:pPr marL="914400" lvl="1" indent="-457200">
              <a:buFont typeface="Arial"/>
              <a:buChar char="•"/>
            </a:pPr>
            <a:endParaRPr lang="en-US" sz="2600" dirty="0" smtClean="0">
              <a:solidFill>
                <a:prstClr val="white"/>
              </a:solidFill>
              <a:latin typeface="MetaOT-Book" pitchFamily="50" charset="0"/>
            </a:endParaRPr>
          </a:p>
          <a:p>
            <a:pPr marL="1200150" lvl="1" indent="-742950">
              <a:buFont typeface="Arial"/>
              <a:buChar char="•"/>
            </a:pPr>
            <a:r>
              <a:rPr lang="en-US" sz="2600" dirty="0" smtClean="0">
                <a:solidFill>
                  <a:prstClr val="white"/>
                </a:solidFill>
                <a:latin typeface="MetaOT-Book" pitchFamily="50" charset="0"/>
              </a:rPr>
              <a:t>Recap, related to expectations</a:t>
            </a:r>
            <a:endParaRPr lang="en-US" sz="2600" dirty="0">
              <a:solidFill>
                <a:prstClr val="white"/>
              </a:solidFill>
              <a:latin typeface="MetaOT-Book" pitchFamily="50" charset="0"/>
            </a:endParaRPr>
          </a:p>
        </p:txBody>
      </p:sp>
      <p:sp>
        <p:nvSpPr>
          <p:cNvPr id="2" name="Rectangle 1"/>
          <p:cNvSpPr/>
          <p:nvPr/>
        </p:nvSpPr>
        <p:spPr>
          <a:xfrm>
            <a:off x="147814" y="1163953"/>
            <a:ext cx="909248" cy="369332"/>
          </a:xfrm>
          <a:prstGeom prst="rect">
            <a:avLst/>
          </a:prstGeom>
        </p:spPr>
        <p:txBody>
          <a:bodyPr wrap="none">
            <a:spAutoFit/>
          </a:bodyPr>
          <a:lstStyle/>
          <a:p>
            <a:r>
              <a:rPr lang="en-US" dirty="0" smtClean="0">
                <a:solidFill>
                  <a:srgbClr val="FFFFFF"/>
                </a:solidFill>
                <a:latin typeface="MetaOT-Book" charset="0"/>
                <a:ea typeface="ＭＳ Ｐゴシック" charset="0"/>
                <a:sym typeface="Akzidenz-Grotesk Std Med" charset="0"/>
              </a:rPr>
              <a:t>Before:</a:t>
            </a:r>
            <a:endParaRPr lang="en-US" dirty="0"/>
          </a:p>
        </p:txBody>
      </p:sp>
      <p:sp>
        <p:nvSpPr>
          <p:cNvPr id="4" name="Rectangle 3"/>
          <p:cNvSpPr/>
          <p:nvPr/>
        </p:nvSpPr>
        <p:spPr>
          <a:xfrm>
            <a:off x="147814" y="3569871"/>
            <a:ext cx="923329" cy="540739"/>
          </a:xfrm>
          <a:prstGeom prst="rect">
            <a:avLst/>
          </a:prstGeom>
        </p:spPr>
        <p:txBody>
          <a:bodyPr wrap="none">
            <a:spAutoFit/>
          </a:bodyPr>
          <a:lstStyle/>
          <a:p>
            <a:r>
              <a:rPr lang="en-US" dirty="0" smtClean="0">
                <a:solidFill>
                  <a:srgbClr val="FFFFFF"/>
                </a:solidFill>
                <a:latin typeface="MetaOT-Book" charset="0"/>
                <a:ea typeface="ＭＳ Ｐゴシック" charset="0"/>
                <a:sym typeface="Akzidenz-Grotesk Std Med" charset="0"/>
              </a:rPr>
              <a:t>During:</a:t>
            </a:r>
            <a:endParaRPr lang="en-US" dirty="0"/>
          </a:p>
        </p:txBody>
      </p:sp>
      <p:sp>
        <p:nvSpPr>
          <p:cNvPr id="5" name="Rectangle 4"/>
          <p:cNvSpPr/>
          <p:nvPr/>
        </p:nvSpPr>
        <p:spPr>
          <a:xfrm>
            <a:off x="147814" y="4791493"/>
            <a:ext cx="737509" cy="540739"/>
          </a:xfrm>
          <a:prstGeom prst="rect">
            <a:avLst/>
          </a:prstGeom>
        </p:spPr>
        <p:txBody>
          <a:bodyPr wrap="none">
            <a:spAutoFit/>
          </a:bodyPr>
          <a:lstStyle/>
          <a:p>
            <a:r>
              <a:rPr lang="en-US" dirty="0" smtClean="0">
                <a:solidFill>
                  <a:srgbClr val="FFFFFF"/>
                </a:solidFill>
                <a:latin typeface="MetaOT-Book" charset="0"/>
                <a:ea typeface="ＭＳ Ｐゴシック" charset="0"/>
                <a:sym typeface="Akzidenz-Grotesk Std Med" charset="0"/>
              </a:rPr>
              <a:t>After:</a:t>
            </a:r>
            <a:endParaRPr lang="en-US" dirty="0"/>
          </a:p>
        </p:txBody>
      </p:sp>
    </p:spTree>
    <p:extLst>
      <p:ext uri="{BB962C8B-B14F-4D97-AF65-F5344CB8AC3E}">
        <p14:creationId xmlns:p14="http://schemas.microsoft.com/office/powerpoint/2010/main" val="427459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Layouts">
  <a:themeElements>
    <a:clrScheme name="AC4D">
      <a:dk1>
        <a:sysClr val="windowText" lastClr="000000"/>
      </a:dk1>
      <a:lt1>
        <a:sysClr val="window" lastClr="FFFFFF"/>
      </a:lt1>
      <a:dk2>
        <a:srgbClr val="F6BB00"/>
      </a:dk2>
      <a:lt2>
        <a:srgbClr val="B0DAE6"/>
      </a:lt2>
      <a:accent1>
        <a:srgbClr val="5FB5CD"/>
      </a:accent1>
      <a:accent2>
        <a:srgbClr val="CA2A27"/>
      </a:accent2>
      <a:accent3>
        <a:srgbClr val="C4248F"/>
      </a:accent3>
      <a:accent4>
        <a:srgbClr val="676767"/>
      </a:accent4>
      <a:accent5>
        <a:srgbClr val="9BCB3C"/>
      </a:accent5>
      <a:accent6>
        <a:srgbClr val="D8D8D8"/>
      </a:accent6>
      <a:hlink>
        <a:srgbClr val="676767"/>
      </a:hlink>
      <a:folHlink>
        <a:srgbClr val="676767"/>
      </a:folHlink>
    </a:clrScheme>
    <a:fontScheme name="AC4D">
      <a:majorFont>
        <a:latin typeface="MetaOT-Bold"/>
        <a:ea typeface=""/>
        <a:cs typeface=""/>
      </a:majorFont>
      <a:minorFont>
        <a:latin typeface="MetaOT-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og color theme">
    <a:dk1>
      <a:srgbClr val="000000"/>
    </a:dk1>
    <a:lt1>
      <a:srgbClr val="FFFFFF"/>
    </a:lt1>
    <a:dk2>
      <a:srgbClr val="5A5A5A"/>
    </a:dk2>
    <a:lt2>
      <a:srgbClr val="9B9B9B"/>
    </a:lt2>
    <a:accent1>
      <a:srgbClr val="87D300"/>
    </a:accent1>
    <a:accent2>
      <a:srgbClr val="D71920"/>
    </a:accent2>
    <a:accent3>
      <a:srgbClr val="F6BB00"/>
    </a:accent3>
    <a:accent4>
      <a:srgbClr val="0070C0"/>
    </a:accent4>
    <a:accent5>
      <a:srgbClr val="00B0F0"/>
    </a:accent5>
    <a:accent6>
      <a:srgbClr val="7030A0"/>
    </a:accent6>
    <a:hlink>
      <a:srgbClr val="C00000"/>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
  <TotalTime>19514</TotalTime>
  <Words>2549</Words>
  <Application>Microsoft Office PowerPoint</Application>
  <PresentationFormat>On-screen Show (4:3)</PresentationFormat>
  <Paragraphs>304</Paragraphs>
  <Slides>51</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ＭＳ Ｐゴシック</vt:lpstr>
      <vt:lpstr>Akzidenz-Grotesk Std Med</vt:lpstr>
      <vt:lpstr>Arial</vt:lpstr>
      <vt:lpstr>MetaOT-Bold</vt:lpstr>
      <vt:lpstr>MetaOT-Book</vt:lpstr>
      <vt:lpstr>MetaOT-Medium</vt:lpstr>
      <vt:lpstr>MetaSerifOT-Book</vt:lpstr>
      <vt:lpstr>Times New Roman</vt:lpstr>
      <vt:lpstr>Verdana</vt:lpstr>
      <vt:lpstr>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Jon.Kolko</dc:creator>
  <cp:lastModifiedBy>Jon</cp:lastModifiedBy>
  <cp:revision>1103</cp:revision>
  <cp:lastPrinted>2012-02-01T12:34:56Z</cp:lastPrinted>
  <dcterms:created xsi:type="dcterms:W3CDTF">2010-11-26T21:24:12Z</dcterms:created>
  <dcterms:modified xsi:type="dcterms:W3CDTF">2015-11-22T20:31:45Z</dcterms:modified>
</cp:coreProperties>
</file>