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435" r:id="rId3"/>
    <p:sldId id="465" r:id="rId4"/>
    <p:sldId id="488" r:id="rId5"/>
    <p:sldId id="489" r:id="rId6"/>
    <p:sldId id="490" r:id="rId7"/>
    <p:sldId id="491" r:id="rId8"/>
    <p:sldId id="492" r:id="rId9"/>
    <p:sldId id="493" r:id="rId10"/>
    <p:sldId id="494" r:id="rId11"/>
    <p:sldId id="496" r:id="rId12"/>
    <p:sldId id="497" r:id="rId13"/>
    <p:sldId id="501" r:id="rId14"/>
    <p:sldId id="498" r:id="rId15"/>
    <p:sldId id="499" r:id="rId16"/>
    <p:sldId id="505" r:id="rId17"/>
    <p:sldId id="385" r:id="rId18"/>
  </p:sldIdLst>
  <p:sldSz cx="13004800" cy="9753600"/>
  <p:notesSz cx="7315200" cy="96012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00A"/>
    <a:srgbClr val="F8F44E"/>
    <a:srgbClr val="F0F012"/>
    <a:srgbClr val="DBDF23"/>
    <a:srgbClr val="C8C539"/>
    <a:srgbClr val="D76F6F"/>
    <a:srgbClr val="A9DAE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67" autoAdjust="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1460" y="6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</p:spPr>
        <p:txBody>
          <a:bodyPr lIns="96661" tIns="48331" rIns="96661" bIns="48331"/>
          <a:lstStyle/>
          <a:p>
            <a:pPr lvl="0"/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body" sz="quarter" idx="1"/>
          </p:nvPr>
        </p:nvSpPr>
        <p:spPr>
          <a:xfrm>
            <a:off x="975360" y="4560570"/>
            <a:ext cx="5364480" cy="4320540"/>
          </a:xfrm>
          <a:prstGeom prst="rect">
            <a:avLst/>
          </a:prstGeom>
        </p:spPr>
        <p:txBody>
          <a:bodyPr lIns="96661" tIns="48331" rIns="96661" bIns="48331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58437747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copy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sted-image.pdf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116" y="9146860"/>
            <a:ext cx="661131" cy="31887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26"/>
          <p:cNvSpPr>
            <a:spLocks noGrp="1"/>
          </p:cNvSpPr>
          <p:nvPr>
            <p:ph type="sldNum" sz="quarter" idx="4"/>
          </p:nvPr>
        </p:nvSpPr>
        <p:spPr>
          <a:xfrm>
            <a:off x="12407398" y="9129530"/>
            <a:ext cx="463775" cy="276999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asted-image.pdf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116" y="9146860"/>
            <a:ext cx="661131" cy="318874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26"/>
          <p:cNvSpPr>
            <a:spLocks noGrp="1"/>
          </p:cNvSpPr>
          <p:nvPr>
            <p:ph type="sldNum" sz="quarter" idx="4"/>
          </p:nvPr>
        </p:nvSpPr>
        <p:spPr>
          <a:xfrm>
            <a:off x="12407398" y="9129530"/>
            <a:ext cx="463775" cy="276999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copy 2">
    <p:bg>
      <p:bgPr>
        <a:solidFill>
          <a:srgbClr val="6FC2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asted-image.pdf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116" y="9146860"/>
            <a:ext cx="661131" cy="31887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26"/>
          <p:cNvSpPr>
            <a:spLocks noGrp="1"/>
          </p:cNvSpPr>
          <p:nvPr>
            <p:ph type="sldNum" sz="quarter" idx="4"/>
          </p:nvPr>
        </p:nvSpPr>
        <p:spPr>
          <a:xfrm>
            <a:off x="12407398" y="9129530"/>
            <a:ext cx="463775" cy="276999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1_Blank copy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asted-image.pdf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116" y="9146860"/>
            <a:ext cx="661131" cy="31887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26"/>
          <p:cNvSpPr>
            <a:spLocks noGrp="1"/>
          </p:cNvSpPr>
          <p:nvPr>
            <p:ph type="sldNum" sz="quarter" idx="4"/>
          </p:nvPr>
        </p:nvSpPr>
        <p:spPr>
          <a:xfrm>
            <a:off x="12407398" y="9129530"/>
            <a:ext cx="463775" cy="276999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4150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cop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sted-image.pdf"/>
          <p:cNvPicPr/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4616450" y="2755900"/>
            <a:ext cx="3949700" cy="19050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23"/>
          <p:cNvSpPr/>
          <p:nvPr userDrawn="1"/>
        </p:nvSpPr>
        <p:spPr>
          <a:xfrm>
            <a:off x="4585538" y="5193876"/>
            <a:ext cx="388087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lang="en-US" b="1" dirty="0" smtClean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Helvetica"/>
              </a:rPr>
              <a:t>Jon Kolko</a:t>
            </a:r>
            <a:endParaRPr b="1" dirty="0">
              <a:solidFill>
                <a:srgbClr val="FFFF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Helvetica"/>
            </a:endParaRPr>
          </a:p>
          <a:p>
            <a:pPr lvl="0" algn="l">
              <a:defRPr sz="1800"/>
            </a:pPr>
            <a:r>
              <a:rPr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Professor, Austin Center for </a:t>
            </a:r>
            <a:r>
              <a:rPr dirty="0" smtClean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Design</a:t>
            </a:r>
            <a:endParaRPr dirty="0">
              <a:solidFill>
                <a:srgbClr val="FFFF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Shape 44"/>
          <p:cNvSpPr/>
          <p:nvPr userDrawn="1"/>
        </p:nvSpPr>
        <p:spPr>
          <a:xfrm>
            <a:off x="4585538" y="5993547"/>
            <a:ext cx="1984518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1800"/>
            </a:pP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jkolko@ac4d.com</a:t>
            </a:r>
            <a:endParaRPr lang="en-US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 algn="l">
              <a:defRPr sz="1800"/>
            </a:pPr>
            <a:r>
              <a:rPr dirty="0" smtClean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@</a:t>
            </a:r>
            <a:r>
              <a:rPr lang="en-US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jkolko</a:t>
            </a:r>
            <a:endParaRPr lang="en-US" dirty="0" smtClean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ext Headli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sted-image.pdf"/>
          <p:cNvPicPr/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9658"/>
          <a:stretch/>
        </p:blipFill>
        <p:spPr>
          <a:xfrm>
            <a:off x="384048" y="9144000"/>
            <a:ext cx="658368" cy="32004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26"/>
          <p:cNvSpPr>
            <a:spLocks noGrp="1"/>
          </p:cNvSpPr>
          <p:nvPr>
            <p:ph type="sldNum" sz="quarter" idx="4"/>
          </p:nvPr>
        </p:nvSpPr>
        <p:spPr>
          <a:xfrm>
            <a:off x="12407398" y="9129530"/>
            <a:ext cx="463775" cy="276999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9000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sted-image.pdf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116" y="9146860"/>
            <a:ext cx="661131" cy="318874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26"/>
          <p:cNvSpPr>
            <a:spLocks noGrp="1"/>
          </p:cNvSpPr>
          <p:nvPr>
            <p:ph type="sldNum" sz="quarter" idx="4"/>
          </p:nvPr>
        </p:nvSpPr>
        <p:spPr>
          <a:xfrm>
            <a:off x="12407398" y="9129530"/>
            <a:ext cx="463775" cy="276999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402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6"/>
          <p:cNvSpPr>
            <a:spLocks noGrp="1"/>
          </p:cNvSpPr>
          <p:nvPr>
            <p:ph type="sldNum" sz="quarter" idx="4"/>
          </p:nvPr>
        </p:nvSpPr>
        <p:spPr>
          <a:xfrm>
            <a:off x="12407398" y="9129530"/>
            <a:ext cx="463775" cy="276999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64" r:id="rId4"/>
    <p:sldLayoutId id="2147483660" r:id="rId5"/>
    <p:sldLayoutId id="2147483661" r:id="rId6"/>
    <p:sldLayoutId id="2147483663" r:id="rId7"/>
  </p:sldLayoutIdLst>
  <p:transition spd="med"/>
  <p:timing>
    <p:tnLst>
      <p:par>
        <p:cTn id="1" dur="indefinite" restart="never" nodeType="tmRoot"/>
      </p:par>
    </p:tnLst>
  </p:timing>
  <p:hf hdr="0" ftr="0" dt="0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60769" y="8607516"/>
            <a:ext cx="6456896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/>
                <a:ea typeface="Open Sans" panose="020B0606030504020204" pitchFamily="34" charset="0"/>
                <a:cs typeface="Open Sans"/>
              </a:rPr>
              <a:t>Interpretation &amp; Patterns to Insights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/>
                <a:ea typeface="Open Sans" panose="020B0606030504020204" pitchFamily="34" charset="0"/>
                <a:cs typeface="Open Sans"/>
              </a:rPr>
              <a:t>Professor Jon Kolko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1800" dirty="0">
              <a:solidFill>
                <a:schemeClr val="tx1">
                  <a:lumMod val="50000"/>
                  <a:lumOff val="50000"/>
                </a:schemeClr>
              </a:solidFill>
              <a:latin typeface="Open Sans"/>
              <a:ea typeface="Open Sans" panose="020B0606030504020204" pitchFamily="34" charset="0"/>
              <a:cs typeface="Open Sans"/>
            </a:endParaRPr>
          </a:p>
        </p:txBody>
      </p:sp>
      <p:pic>
        <p:nvPicPr>
          <p:cNvPr id="45" name="pasted-image.pdf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97325" y="8672745"/>
            <a:ext cx="1051462" cy="6475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6" name="Picture 2" descr="https://farm6.staticflickr.com/5326/9759046626_e378320737_o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53788" y="-87087"/>
            <a:ext cx="13094539" cy="771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/>
        </p:nvSpPr>
        <p:spPr>
          <a:xfrm>
            <a:off x="491024" y="463739"/>
            <a:ext cx="11582484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l">
              <a:defRPr sz="1800"/>
            </a:pPr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Open Sans"/>
              </a:rPr>
              <a:t>… And Answer.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Open San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2605326" y="9129530"/>
            <a:ext cx="463775" cy="276999"/>
          </a:xfrm>
        </p:spPr>
        <p:txBody>
          <a:bodyPr/>
          <a:lstStyle/>
          <a:p>
            <a:fld id="{86CB4B4D-7CA3-9044-876B-883B54F8677D}" type="slidenum">
              <a:rPr lang="en-US" smtClean="0"/>
              <a:pPr/>
              <a:t>10</a:t>
            </a:fld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26184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848764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11619384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Stories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6482" y="2748280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MD01</a:t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I'm addicted to technology.  I'm on it 24/7.  I try not to be on it during social situations, with like family, because I think it's rude.  I know that teenagers have that stereotype of being so addicted, and I am, but I don't like to be the typical on </a:t>
            </a:r>
            <a:r>
              <a:rPr lang="en-US" sz="1000" dirty="0" err="1">
                <a:solidFill>
                  <a:schemeClr val="tx1"/>
                </a:solidFill>
                <a:latin typeface="+mj-lt"/>
                <a:cs typeface="Arial" pitchFamily="34" charset="0"/>
              </a:rPr>
              <a:t>facebook</a:t>
            </a: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 on the time, not being able to communicate in person.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885851" y="6620906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MD02</a:t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I'm a teenager, but I can be an adult if I need to.  Teenagers don't get listened to that often - they only care about their social life and what not, but I know when to put social life away. [an adult] means knowing when to disengage from the social stuff like drama, it's not going to consume my whole day.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68881" y="3259378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MD03</a:t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It's sad that social life is all about technology.  I like to try and communicate without it - so I don't end up like those people who cant communicate in person.  I guess I learned a lot of that from my mom because she points that out to me.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-53697" y="5885185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MD04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My parents are paying for all of my school.  I don't have any financial aid or anything. I applied for some scholarships, but I didn't get any of those.  I also applied for the Texas state general application but I didn't get any of that either.  I feel guilty about that a lot of times.</a:t>
            </a:r>
          </a:p>
          <a:p>
            <a:pPr algn="l"/>
            <a:endParaRPr lang="en-US" sz="10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361859" y="7497247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MD06</a:t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 haven't discovered what I'm passionate about.  It's disappointing.  I've discovered the things that I'm not passionate about, so I guess that is good.  Next semester I'm taking my first marketing course, so I hope that ends up well.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148528" y="2894993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MD05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When I was first looking up what I wanted to do [before switching to business] I was searching careers in business.  I searched administrative assistant and stuff - my mom talked about that - she said there is so many job for this.  I wanted to see what other jobs were out there; how much they make and how in demand they are.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936542" y="3923261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MD07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I'll get an internship somewhere after picking my major.  That happens sometime next year.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229697" y="3343623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MD08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 think getting an A or a B - keeping on the deans list - having above a 3. something - I have a 3.6 right now and If I fail this class [</a:t>
            </a:r>
            <a:r>
              <a:rPr lang="en-US" sz="1000" dirty="0" err="1">
                <a:solidFill>
                  <a:schemeClr val="tx1"/>
                </a:solidFill>
                <a:latin typeface="+mj-lt"/>
                <a:cs typeface="Arial" pitchFamily="34" charset="0"/>
              </a:rPr>
              <a:t>calc</a:t>
            </a: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] it will all be for nothing.  It will make my GPA plummet.  I'm working so hard and I’m not getting good results.  It makes me feel not good about myself. 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685810" y="2624219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MD44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If I don’t get good grades, I’m not sure how I would get a good job. Here, look at my transcript, see that B-? It’s terrible..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79913" y="6310208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MD22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The school sometimes sends me a bill like this, but I don’t usually open it, I just send it to my parents…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494251" y="6875113"/>
            <a:ext cx="3838540" cy="2363456"/>
            <a:chOff x="4746059" y="3670899"/>
            <a:chExt cx="3838540" cy="2363456"/>
          </a:xfrm>
        </p:grpSpPr>
        <p:sp>
          <p:nvSpPr>
            <p:cNvPr id="34" name="Rectangle 33"/>
            <p:cNvSpPr/>
            <p:nvPr/>
          </p:nvSpPr>
          <p:spPr>
            <a:xfrm>
              <a:off x="4746059" y="3670899"/>
              <a:ext cx="3413689" cy="18452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MD09</a:t>
              </a:r>
              <a:b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</a:br>
              <a:endParaRPr lang="en-US" sz="10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algn="l"/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I do my homework in the student learning center at the library.  I also go to my prof office hours and stuff.  I tell them I'm working hard, but sometimes it doesn't click for me</a:t>
              </a:r>
            </a:p>
            <a:p>
              <a:pPr algn="l"/>
              <a:endParaRPr lang="en-US" sz="10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170910" y="4189117"/>
              <a:ext cx="3413689" cy="18452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MD35</a:t>
              </a:r>
            </a:p>
            <a:p>
              <a:pPr algn="l"/>
              <a:endParaRPr lang="en-US" sz="10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algn="l"/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This is my assignment pad, I use it for keeping track of homework. Like, this is what I have to do for tomorrow (shows) but I haven’t started any of it yet.</a:t>
              </a:r>
            </a:p>
          </p:txBody>
        </p:sp>
      </p:grpSp>
      <p:sp>
        <p:nvSpPr>
          <p:cNvPr id="38" name="Rectangle 37"/>
          <p:cNvSpPr/>
          <p:nvPr/>
        </p:nvSpPr>
        <p:spPr>
          <a:xfrm>
            <a:off x="9623855" y="6997329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MD47</a:t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Yea, it’s hard, because there’s so much pressure on you. I mean, like, it’s just pressure all the time, and everyone else seems like they have it figured out…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28648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Research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170906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Transcription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13039" y="3284355"/>
            <a:ext cx="4009813" cy="1066513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l"/>
            <a:r>
              <a:rPr lang="en-US" sz="1400" dirty="0">
                <a:solidFill>
                  <a:schemeClr val="bg1"/>
                </a:solidFill>
                <a:latin typeface="+mj-lt"/>
                <a:cs typeface="Arial" pitchFamily="34" charset="0"/>
              </a:rPr>
              <a:t>She’s worried about how technology is diminishing her human to </a:t>
            </a:r>
            <a:r>
              <a:rPr lang="en-US" sz="1400">
                <a:solidFill>
                  <a:schemeClr val="bg1"/>
                </a:solidFill>
                <a:latin typeface="+mj-lt"/>
                <a:cs typeface="Arial" pitchFamily="34" charset="0"/>
              </a:rPr>
              <a:t>human relationships.</a:t>
            </a:r>
            <a:endParaRPr lang="en-US" sz="14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644624" y="3444402"/>
            <a:ext cx="4009813" cy="1066513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l"/>
            <a:r>
              <a:rPr lang="en-US" sz="1400" dirty="0">
                <a:solidFill>
                  <a:schemeClr val="bg1"/>
                </a:solidFill>
                <a:latin typeface="+mj-lt"/>
                <a:cs typeface="Arial" pitchFamily="34" charset="0"/>
              </a:rPr>
              <a:t>She seems to be following a “script” of life events.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08136" y="6283677"/>
            <a:ext cx="4009813" cy="1066513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l"/>
            <a:r>
              <a:rPr lang="en-US" sz="1400" dirty="0">
                <a:solidFill>
                  <a:schemeClr val="bg1"/>
                </a:solidFill>
                <a:latin typeface="+mj-lt"/>
                <a:cs typeface="Arial" pitchFamily="34" charset="0"/>
              </a:rPr>
              <a:t>Her parents have shielded her from financial responsibilities. 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494088" y="7543525"/>
            <a:ext cx="4009813" cy="1066513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l"/>
            <a:r>
              <a:rPr lang="en-US" sz="1400" dirty="0">
                <a:solidFill>
                  <a:schemeClr val="bg1"/>
                </a:solidFill>
                <a:latin typeface="+mj-lt"/>
                <a:cs typeface="Arial" pitchFamily="34" charset="0"/>
              </a:rPr>
              <a:t>She’s aware of good study practices, but doesn’t follow them.</a:t>
            </a:r>
          </a:p>
        </p:txBody>
      </p:sp>
      <p:sp>
        <p:nvSpPr>
          <p:cNvPr id="47" name="Rectangle 46"/>
          <p:cNvSpPr/>
          <p:nvPr/>
        </p:nvSpPr>
        <p:spPr>
          <a:xfrm>
            <a:off x="9204387" y="7088933"/>
            <a:ext cx="4009813" cy="1066513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l"/>
            <a:r>
              <a:rPr lang="en-US" sz="1400" dirty="0">
                <a:solidFill>
                  <a:schemeClr val="bg1"/>
                </a:solidFill>
                <a:latin typeface="+mj-lt"/>
                <a:cs typeface="Arial" pitchFamily="34" charset="0"/>
              </a:rPr>
              <a:t>She feels overwhelmed with pressure to succeed.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3127586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Utterances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4546109" y="1487256"/>
            <a:ext cx="1139701" cy="650240"/>
          </a:xfrm>
          <a:prstGeom prst="roundRect">
            <a:avLst/>
          </a:prstGeom>
          <a:solidFill>
            <a:srgbClr val="A9DAE7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Patterns &amp; Anomalies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5685810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7104335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5964633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Interpretation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7383156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Insights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13039" y="4403450"/>
            <a:ext cx="4009813" cy="913678"/>
          </a:xfrm>
          <a:prstGeom prst="rect">
            <a:avLst/>
          </a:prstGeom>
          <a:solidFill>
            <a:srgbClr val="D76F6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ctr"/>
          <a:lstStyle/>
          <a:p>
            <a:pPr algn="l"/>
            <a:r>
              <a:rPr lang="en-US" sz="1400" dirty="0">
                <a:solidFill>
                  <a:schemeClr val="bg1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rPr>
              <a:t>Why does she feel technology minimizes actual human relationships?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11407" y="7405053"/>
            <a:ext cx="4009813" cy="913678"/>
          </a:xfrm>
          <a:prstGeom prst="rect">
            <a:avLst/>
          </a:prstGeom>
          <a:solidFill>
            <a:srgbClr val="D76F6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ctr"/>
          <a:lstStyle/>
          <a:p>
            <a:pPr algn="l"/>
            <a:r>
              <a:rPr lang="en-US" sz="1400" dirty="0">
                <a:solidFill>
                  <a:schemeClr val="bg1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rPr>
              <a:t>Why have her parents felt it important to minimize her financial responsibility while in school?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653533" y="4573491"/>
            <a:ext cx="4009813" cy="913678"/>
          </a:xfrm>
          <a:prstGeom prst="rect">
            <a:avLst/>
          </a:prstGeom>
          <a:solidFill>
            <a:srgbClr val="D76F6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ctr"/>
          <a:lstStyle/>
          <a:p>
            <a:pPr algn="l"/>
            <a:r>
              <a:rPr lang="en-US" sz="1400" dirty="0">
                <a:solidFill>
                  <a:schemeClr val="bg1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rPr>
              <a:t>Why does she feel like her life is scripted?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494087" y="8668185"/>
            <a:ext cx="4009813" cy="913678"/>
          </a:xfrm>
          <a:prstGeom prst="rect">
            <a:avLst/>
          </a:prstGeom>
          <a:solidFill>
            <a:srgbClr val="D76F6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ctr"/>
          <a:lstStyle/>
          <a:p>
            <a:pPr algn="l"/>
            <a:r>
              <a:rPr lang="en-US" sz="1400" dirty="0">
                <a:solidFill>
                  <a:schemeClr val="bg1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rPr>
              <a:t>Why doesn’t she follow through on what she knows to be effective studying habits?</a:t>
            </a:r>
          </a:p>
        </p:txBody>
      </p:sp>
      <p:sp>
        <p:nvSpPr>
          <p:cNvPr id="60" name="Rectangle 59"/>
          <p:cNvSpPr/>
          <p:nvPr/>
        </p:nvSpPr>
        <p:spPr>
          <a:xfrm>
            <a:off x="9204387" y="8218995"/>
            <a:ext cx="4009813" cy="913678"/>
          </a:xfrm>
          <a:prstGeom prst="rect">
            <a:avLst/>
          </a:prstGeom>
          <a:solidFill>
            <a:srgbClr val="D76F6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ctr"/>
          <a:lstStyle/>
          <a:p>
            <a:pPr algn="l"/>
            <a:r>
              <a:rPr lang="en-US" sz="1400">
                <a:solidFill>
                  <a:schemeClr val="bg1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rPr>
              <a:t>Why does she feel so much pressure to succeed, rather than live in the moment?</a:t>
            </a:r>
            <a:endParaRPr lang="en-US" sz="1400" dirty="0">
              <a:solidFill>
                <a:schemeClr val="bg1"/>
              </a:solidFill>
              <a:latin typeface="+mj-lt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0210530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Value</a:t>
            </a:r>
          </a:p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Promise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8792009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Principles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115008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/>
        </p:nvSpPr>
        <p:spPr>
          <a:xfrm>
            <a:off x="491024" y="463739"/>
            <a:ext cx="11582484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l">
              <a:defRPr sz="1800"/>
            </a:pPr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Open Sans"/>
              </a:rPr>
              <a:t>Insights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Open San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2605326" y="9129530"/>
            <a:ext cx="463775" cy="276999"/>
          </a:xfrm>
        </p:spPr>
        <p:txBody>
          <a:bodyPr/>
          <a:lstStyle/>
          <a:p>
            <a:fld id="{86CB4B4D-7CA3-9044-876B-883B54F8677D}" type="slidenum">
              <a:rPr lang="en-US" smtClean="0"/>
              <a:pPr/>
              <a:t>11</a:t>
            </a:fld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26184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848764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11619384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Stories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6482" y="2748280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MD01</a:t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I'm addicted to technology.  I'm on it 24/7.  I try not to be on it during social situations, with like family, because I think it's rude.  I know that teenagers have that stereotype of being so addicted, and I am, but I don't like to be the typical on </a:t>
            </a:r>
            <a:r>
              <a:rPr lang="en-US" sz="1000" dirty="0" err="1">
                <a:solidFill>
                  <a:schemeClr val="tx1"/>
                </a:solidFill>
                <a:latin typeface="+mj-lt"/>
                <a:cs typeface="Arial" pitchFamily="34" charset="0"/>
              </a:rPr>
              <a:t>facebook</a:t>
            </a: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 on the time, not being able to communicate in person.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885851" y="6620906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MD02</a:t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I'm a teenager, but I can be an adult if I need to.  Teenagers don't get listened to that often - they only care about their social life and what not, but I know when to put social life away. [an adult] means knowing when to disengage from the social stuff like drama, it's not going to consume my whole day.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68881" y="3259378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MD03</a:t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It's sad that social life is all about technology.  I like to try and communicate without it - so I don't end up like those people who cant communicate in person.  I guess I learned a lot of that from my mom because she points that out to me.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-53697" y="5885185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MD04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My parents are paying for all of my school.  I don't have any financial aid or anything. I applied for some scholarships, but I didn't get any of those.  I also applied for the Texas state general application but I didn't get any of that either.  I feel guilty about that a lot of times.</a:t>
            </a:r>
          </a:p>
          <a:p>
            <a:pPr algn="l"/>
            <a:endParaRPr lang="en-US" sz="10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361859" y="7497247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MD06</a:t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 haven't discovered what I'm passionate about.  It's disappointing.  I've discovered the things that I'm not passionate about, so I guess that is good.  Next semester I'm taking my first marketing course, so I hope that ends up well.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148528" y="2894993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MD05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When I was first looking up what I wanted to do [before switching to business] I was searching careers in business.  I searched administrative assistant and stuff - my mom talked about that - she said there is so many job for this.  I wanted to see what other jobs were out there; how much they make and how in demand they are.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936542" y="3923261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MD07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I'll get an internship somewhere after picking my major.  That happens sometime next year.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229697" y="3343623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MD08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 think getting an A or a B - keeping on the deans list - having above a 3. something - I have a 3.6 right now and If I fail this class [</a:t>
            </a:r>
            <a:r>
              <a:rPr lang="en-US" sz="1000" dirty="0" err="1">
                <a:solidFill>
                  <a:schemeClr val="tx1"/>
                </a:solidFill>
                <a:latin typeface="+mj-lt"/>
                <a:cs typeface="Arial" pitchFamily="34" charset="0"/>
              </a:rPr>
              <a:t>calc</a:t>
            </a: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] it will all be for nothing.  It will make my GPA plummet.  I'm working so hard and I’m not getting good results.  It makes me feel not good about myself. 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685810" y="2624219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MD44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If I don’t get good grades, I’m not sure how I would get a good job. Here, look at my transcript, see that B-? It’s terrible..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79913" y="6310208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MD22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The school sometimes sends me a bill like this, but I don’t usually open it, I just send it to my parents…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494251" y="6875113"/>
            <a:ext cx="3838540" cy="2363456"/>
            <a:chOff x="4746059" y="3670899"/>
            <a:chExt cx="3838540" cy="2363456"/>
          </a:xfrm>
        </p:grpSpPr>
        <p:sp>
          <p:nvSpPr>
            <p:cNvPr id="34" name="Rectangle 33"/>
            <p:cNvSpPr/>
            <p:nvPr/>
          </p:nvSpPr>
          <p:spPr>
            <a:xfrm>
              <a:off x="4746059" y="3670899"/>
              <a:ext cx="3413689" cy="18452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MD09</a:t>
              </a:r>
              <a:b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</a:br>
              <a:endParaRPr lang="en-US" sz="10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algn="l"/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I do my homework in the student learning center at the library.  I also go to my prof office hours and stuff.  I tell them I'm working hard, but sometimes it doesn't click for me</a:t>
              </a:r>
            </a:p>
            <a:p>
              <a:pPr algn="l"/>
              <a:endParaRPr lang="en-US" sz="10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170910" y="4189117"/>
              <a:ext cx="3413689" cy="18452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MD35</a:t>
              </a:r>
            </a:p>
            <a:p>
              <a:pPr algn="l"/>
              <a:endParaRPr lang="en-US" sz="10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algn="l"/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This is my assignment pad, I use it for keeping track of homework. Like, this is what I have to do for tomorrow (shows) but I haven’t started any of it yet.</a:t>
              </a:r>
            </a:p>
          </p:txBody>
        </p:sp>
      </p:grpSp>
      <p:sp>
        <p:nvSpPr>
          <p:cNvPr id="38" name="Rectangle 37"/>
          <p:cNvSpPr/>
          <p:nvPr/>
        </p:nvSpPr>
        <p:spPr>
          <a:xfrm>
            <a:off x="9623855" y="6997329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MD47</a:t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Yea, it’s hard, because there’s so much pressure on you. I mean, like, it’s just pressure all the time, and everyone else seems like they have it figured out…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28648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Research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170906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Transcription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13039" y="3284355"/>
            <a:ext cx="4009813" cy="1066513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l"/>
            <a:r>
              <a:rPr lang="en-US" sz="1400" dirty="0">
                <a:solidFill>
                  <a:schemeClr val="bg1"/>
                </a:solidFill>
                <a:latin typeface="+mj-lt"/>
                <a:cs typeface="Arial" pitchFamily="34" charset="0"/>
              </a:rPr>
              <a:t>She’s worried about how technology is diminishing her human to </a:t>
            </a:r>
            <a:r>
              <a:rPr lang="en-US" sz="1400">
                <a:solidFill>
                  <a:schemeClr val="bg1"/>
                </a:solidFill>
                <a:latin typeface="+mj-lt"/>
                <a:cs typeface="Arial" pitchFamily="34" charset="0"/>
              </a:rPr>
              <a:t>human relationships.</a:t>
            </a:r>
            <a:endParaRPr lang="en-US" sz="14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644624" y="3444402"/>
            <a:ext cx="4009813" cy="1066513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l"/>
            <a:r>
              <a:rPr lang="en-US" sz="1400" dirty="0">
                <a:solidFill>
                  <a:schemeClr val="bg1"/>
                </a:solidFill>
                <a:latin typeface="+mj-lt"/>
                <a:cs typeface="Arial" pitchFamily="34" charset="0"/>
              </a:rPr>
              <a:t>She seems to be following a “script” of life events.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08136" y="6283677"/>
            <a:ext cx="4009813" cy="1066513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l"/>
            <a:r>
              <a:rPr lang="en-US" sz="1400" dirty="0">
                <a:solidFill>
                  <a:schemeClr val="bg1"/>
                </a:solidFill>
                <a:latin typeface="+mj-lt"/>
                <a:cs typeface="Arial" pitchFamily="34" charset="0"/>
              </a:rPr>
              <a:t>Her parents have shielded her from financial responsibilities. 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494088" y="7543525"/>
            <a:ext cx="4009813" cy="1066513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l"/>
            <a:r>
              <a:rPr lang="en-US" sz="1400" dirty="0">
                <a:solidFill>
                  <a:schemeClr val="bg1"/>
                </a:solidFill>
                <a:latin typeface="+mj-lt"/>
                <a:cs typeface="Arial" pitchFamily="34" charset="0"/>
              </a:rPr>
              <a:t>She’s aware of good study practices, but doesn’t follow them.</a:t>
            </a:r>
          </a:p>
        </p:txBody>
      </p:sp>
      <p:sp>
        <p:nvSpPr>
          <p:cNvPr id="47" name="Rectangle 46"/>
          <p:cNvSpPr/>
          <p:nvPr/>
        </p:nvSpPr>
        <p:spPr>
          <a:xfrm>
            <a:off x="9204387" y="7088933"/>
            <a:ext cx="4009813" cy="1066513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l"/>
            <a:r>
              <a:rPr lang="en-US" sz="1400" dirty="0">
                <a:solidFill>
                  <a:schemeClr val="bg1"/>
                </a:solidFill>
                <a:latin typeface="+mj-lt"/>
                <a:cs typeface="Arial" pitchFamily="34" charset="0"/>
              </a:rPr>
              <a:t>She feels overwhelmed with pressure to succeed.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3127586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Utterances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4546109" y="1487256"/>
            <a:ext cx="1139701" cy="650240"/>
          </a:xfrm>
          <a:prstGeom prst="roundRect">
            <a:avLst/>
          </a:prstGeom>
          <a:solidFill>
            <a:srgbClr val="A9DAE7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Patterns &amp; Anomalies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5685810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7104335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5964633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Interpretation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7383156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Insights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13039" y="4403450"/>
            <a:ext cx="4009813" cy="913678"/>
          </a:xfrm>
          <a:prstGeom prst="rect">
            <a:avLst/>
          </a:prstGeom>
          <a:solidFill>
            <a:srgbClr val="D76F6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ctr"/>
          <a:lstStyle/>
          <a:p>
            <a:pPr algn="l"/>
            <a:r>
              <a:rPr lang="en-US" sz="1400" dirty="0">
                <a:solidFill>
                  <a:schemeClr val="bg1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rPr>
              <a:t>Why does she feel technology minimizes actual human relationships?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11407" y="7405053"/>
            <a:ext cx="4009813" cy="913678"/>
          </a:xfrm>
          <a:prstGeom prst="rect">
            <a:avLst/>
          </a:prstGeom>
          <a:solidFill>
            <a:srgbClr val="D76F6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ctr"/>
          <a:lstStyle/>
          <a:p>
            <a:pPr algn="l"/>
            <a:r>
              <a:rPr lang="en-US" sz="1400" dirty="0">
                <a:solidFill>
                  <a:schemeClr val="bg1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rPr>
              <a:t>Why have her parents felt it important to minimize her financial responsibility while in school?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653533" y="4573491"/>
            <a:ext cx="4009813" cy="913678"/>
          </a:xfrm>
          <a:prstGeom prst="rect">
            <a:avLst/>
          </a:prstGeom>
          <a:solidFill>
            <a:srgbClr val="D76F6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ctr"/>
          <a:lstStyle/>
          <a:p>
            <a:pPr algn="l"/>
            <a:r>
              <a:rPr lang="en-US" sz="1400" dirty="0">
                <a:solidFill>
                  <a:schemeClr val="bg1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rPr>
              <a:t>Why does she feel like her life is scripted?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494087" y="8668185"/>
            <a:ext cx="4009813" cy="913678"/>
          </a:xfrm>
          <a:prstGeom prst="rect">
            <a:avLst/>
          </a:prstGeom>
          <a:solidFill>
            <a:srgbClr val="D76F6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ctr"/>
          <a:lstStyle/>
          <a:p>
            <a:pPr algn="l"/>
            <a:r>
              <a:rPr lang="en-US" sz="1400" dirty="0">
                <a:solidFill>
                  <a:schemeClr val="bg1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rPr>
              <a:t>Why doesn’t she follow through on what she knows to be effective studying habits?</a:t>
            </a:r>
          </a:p>
        </p:txBody>
      </p:sp>
      <p:sp>
        <p:nvSpPr>
          <p:cNvPr id="60" name="Rectangle 59"/>
          <p:cNvSpPr/>
          <p:nvPr/>
        </p:nvSpPr>
        <p:spPr>
          <a:xfrm>
            <a:off x="9204387" y="8218995"/>
            <a:ext cx="4009813" cy="913678"/>
          </a:xfrm>
          <a:prstGeom prst="rect">
            <a:avLst/>
          </a:prstGeom>
          <a:solidFill>
            <a:srgbClr val="D76F6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ctr"/>
          <a:lstStyle/>
          <a:p>
            <a:pPr algn="l"/>
            <a:r>
              <a:rPr lang="en-US" sz="1400">
                <a:solidFill>
                  <a:schemeClr val="bg1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rPr>
              <a:t>Why does she feel so much pressure to succeed, rather than live in the moment?</a:t>
            </a:r>
            <a:endParaRPr lang="en-US" sz="1400" dirty="0">
              <a:solidFill>
                <a:schemeClr val="bg1"/>
              </a:solidFill>
              <a:latin typeface="+mj-lt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964330" y="3073376"/>
            <a:ext cx="2733106" cy="1794075"/>
          </a:xfrm>
          <a:prstGeom prst="rect">
            <a:avLst/>
          </a:prstGeom>
          <a:solidFill>
            <a:srgbClr val="F6F00A"/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+mj-lt"/>
                <a:cs typeface="Arial" pitchFamily="34" charset="0"/>
              </a:rPr>
              <a:t>Technology lacks rich emotional </a:t>
            </a:r>
            <a:r>
              <a:rPr lang="en-US" sz="14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nuance, and shouldn’t be used in </a:t>
            </a:r>
            <a:r>
              <a:rPr lang="en-US" sz="1400" smtClean="0">
                <a:solidFill>
                  <a:schemeClr val="tx1"/>
                </a:solidFill>
                <a:latin typeface="+mj-lt"/>
                <a:cs typeface="Arial" pitchFamily="34" charset="0"/>
              </a:rPr>
              <a:t>educational settings.</a:t>
            </a:r>
            <a:endParaRPr lang="en-US" sz="14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219439" y="3214315"/>
            <a:ext cx="2733106" cy="1794075"/>
          </a:xfrm>
          <a:prstGeom prst="rect">
            <a:avLst/>
          </a:prstGeom>
          <a:solidFill>
            <a:srgbClr val="F6F00A"/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+mj-lt"/>
                <a:cs typeface="Arial" pitchFamily="34" charset="0"/>
              </a:rPr>
              <a:t>Children are told an idealized narrative of coming-of-age by </a:t>
            </a:r>
            <a:r>
              <a:rPr lang="en-US" sz="14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society, and it’s damaging to them as they grow older.</a:t>
            </a:r>
            <a:endParaRPr lang="en-US" sz="14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912360" y="6453152"/>
            <a:ext cx="2733106" cy="1794075"/>
          </a:xfrm>
          <a:prstGeom prst="rect">
            <a:avLst/>
          </a:prstGeom>
          <a:solidFill>
            <a:srgbClr val="F6F00A"/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+mj-lt"/>
                <a:cs typeface="Arial" pitchFamily="34" charset="0"/>
              </a:rPr>
              <a:t>Financial responsibility is seen as “real”, while education is seen as “ideal</a:t>
            </a:r>
            <a:r>
              <a:rPr lang="en-US" sz="14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”. This sets students up for failure. </a:t>
            </a:r>
            <a:endParaRPr lang="en-US" sz="14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069076" y="7269636"/>
            <a:ext cx="2733106" cy="1794075"/>
          </a:xfrm>
          <a:prstGeom prst="rect">
            <a:avLst/>
          </a:prstGeom>
          <a:solidFill>
            <a:srgbClr val="F6F00A"/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+mj-lt"/>
                <a:cs typeface="Arial" pitchFamily="34" charset="0"/>
              </a:rPr>
              <a:t>There’s no obvious short-term incentive to follow arduous long-term best </a:t>
            </a:r>
            <a:r>
              <a:rPr lang="en-US" sz="14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practices, so students don’t. </a:t>
            </a:r>
            <a:endParaRPr lang="en-US" sz="14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9842740" y="6755869"/>
            <a:ext cx="2733106" cy="1794075"/>
          </a:xfrm>
          <a:prstGeom prst="rect">
            <a:avLst/>
          </a:prstGeom>
          <a:solidFill>
            <a:srgbClr val="F6F00A"/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l"/>
            <a:r>
              <a:rPr lang="en-US" sz="1400">
                <a:solidFill>
                  <a:schemeClr val="tx1"/>
                </a:solidFill>
                <a:latin typeface="+mj-lt"/>
                <a:cs typeface="Arial" pitchFamily="34" charset="0"/>
              </a:rPr>
              <a:t>Higher education has an enormous hidden cost: guilt.</a:t>
            </a:r>
            <a:endParaRPr lang="en-US" sz="14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10210530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Value</a:t>
            </a:r>
          </a:p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Promise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8792009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Principles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9230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/>
        </p:nvSpPr>
        <p:spPr>
          <a:xfrm>
            <a:off x="491024" y="463739"/>
            <a:ext cx="11582484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l">
              <a:defRPr sz="1800"/>
            </a:pPr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Open Sans"/>
              </a:rPr>
              <a:t>Insights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Open Sans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26184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848764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11619384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Stories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8648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Research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170906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Transcription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3127586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Utterances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4546109" y="1487256"/>
            <a:ext cx="1139701" cy="650240"/>
          </a:xfrm>
          <a:prstGeom prst="roundRect">
            <a:avLst/>
          </a:prstGeom>
          <a:solidFill>
            <a:srgbClr val="A9DAE7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Patterns &amp; Anomalies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5685810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7104335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5964633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Interpretation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7383156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Insights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86595" y="2755854"/>
            <a:ext cx="12472490" cy="1564206"/>
            <a:chOff x="286595" y="2755854"/>
            <a:chExt cx="14305398" cy="1794076"/>
          </a:xfrm>
        </p:grpSpPr>
        <p:sp>
          <p:nvSpPr>
            <p:cNvPr id="42" name="Rectangle 41"/>
            <p:cNvSpPr/>
            <p:nvPr/>
          </p:nvSpPr>
          <p:spPr>
            <a:xfrm>
              <a:off x="286595" y="2755855"/>
              <a:ext cx="2733106" cy="1794075"/>
            </a:xfrm>
            <a:prstGeom prst="rect">
              <a:avLst/>
            </a:prstGeom>
            <a:solidFill>
              <a:srgbClr val="F6F00A"/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rIns="182880" bIns="182880" rtlCol="0" anchor="t"/>
            <a:lstStyle/>
            <a:p>
              <a:pPr algn="l"/>
              <a:r>
                <a:rPr lang="en-US" sz="14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Technology lacks rich emotional nuance, and shouldn’t be used in educational settings.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179668" y="2755855"/>
              <a:ext cx="2733106" cy="1794075"/>
            </a:xfrm>
            <a:prstGeom prst="rect">
              <a:avLst/>
            </a:prstGeom>
            <a:solidFill>
              <a:srgbClr val="F6F00A"/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rIns="182880" bIns="182880" rtlCol="0" anchor="t"/>
            <a:lstStyle/>
            <a:p>
              <a:pPr algn="l"/>
              <a:r>
                <a:rPr lang="en-US" sz="14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Children are told an idealized narrative of coming-of-age by society, and it’s damaging to them as they grow older.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072741" y="2755855"/>
              <a:ext cx="2733106" cy="1794075"/>
            </a:xfrm>
            <a:prstGeom prst="rect">
              <a:avLst/>
            </a:prstGeom>
            <a:solidFill>
              <a:srgbClr val="F6F00A"/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rIns="182880" bIns="182880" rtlCol="0" anchor="t"/>
            <a:lstStyle/>
            <a:p>
              <a:pPr algn="l"/>
              <a:r>
                <a:rPr lang="en-US" sz="14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Financial responsibility is seen as “real”, while education is seen as “ideal”. This sets students up for failure. 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8965814" y="2755855"/>
              <a:ext cx="2733106" cy="1794075"/>
            </a:xfrm>
            <a:prstGeom prst="rect">
              <a:avLst/>
            </a:prstGeom>
            <a:solidFill>
              <a:srgbClr val="F6F00A"/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rIns="182880" bIns="182880" rtlCol="0" anchor="t"/>
            <a:lstStyle/>
            <a:p>
              <a:pPr algn="l"/>
              <a:r>
                <a:rPr lang="en-US" sz="14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There’s no obvious short-term incentive to follow arduous long-term best practices, so students don’t. 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1858887" y="2755854"/>
              <a:ext cx="2733106" cy="1794075"/>
            </a:xfrm>
            <a:prstGeom prst="rect">
              <a:avLst/>
            </a:prstGeom>
            <a:solidFill>
              <a:srgbClr val="F6F00A"/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rIns="182880" bIns="182880" rtlCol="0" anchor="t"/>
            <a:lstStyle/>
            <a:p>
              <a:pPr algn="l"/>
              <a:r>
                <a:rPr lang="en-US" sz="1400">
                  <a:solidFill>
                    <a:schemeClr val="tx1"/>
                  </a:solidFill>
                  <a:latin typeface="+mj-lt"/>
                  <a:cs typeface="Arial" pitchFamily="34" charset="0"/>
                </a:rPr>
                <a:t>Higher education has an enormous hidden cost: guilt.</a:t>
              </a:r>
              <a:endParaRPr lang="en-US" sz="14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286595" y="4802971"/>
            <a:ext cx="12472490" cy="144204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4000" dirty="0">
                <a:latin typeface="+mj-lt"/>
              </a:rPr>
              <a:t>These are insights – provocative statements of truth about human behavior, that may be wrong.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10210530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Value</a:t>
            </a:r>
          </a:p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Promise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8792009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Principles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537792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/>
        </p:nvSpPr>
        <p:spPr>
          <a:xfrm>
            <a:off x="491024" y="463739"/>
            <a:ext cx="11582484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l">
              <a:defRPr sz="1800"/>
            </a:pPr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Open Sans"/>
              </a:rPr>
              <a:t>Insights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Open Sans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26184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848764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11619384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Stories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8648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Research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170906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Transcription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3127586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Utterances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4546109" y="1487256"/>
            <a:ext cx="1139701" cy="650240"/>
          </a:xfrm>
          <a:prstGeom prst="roundRect">
            <a:avLst/>
          </a:prstGeom>
          <a:solidFill>
            <a:srgbClr val="A9DAE7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Patterns &amp; Anomalies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5685810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7104335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5964633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Interpretation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7383156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Insights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86595" y="2755854"/>
            <a:ext cx="12472490" cy="1564206"/>
            <a:chOff x="286595" y="2755854"/>
            <a:chExt cx="14305398" cy="1794076"/>
          </a:xfrm>
        </p:grpSpPr>
        <p:sp>
          <p:nvSpPr>
            <p:cNvPr id="42" name="Rectangle 41"/>
            <p:cNvSpPr/>
            <p:nvPr/>
          </p:nvSpPr>
          <p:spPr>
            <a:xfrm>
              <a:off x="286595" y="2755855"/>
              <a:ext cx="2733106" cy="1794075"/>
            </a:xfrm>
            <a:prstGeom prst="rect">
              <a:avLst/>
            </a:prstGeom>
            <a:solidFill>
              <a:srgbClr val="F6F00A"/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rIns="182880" bIns="182880" rtlCol="0" anchor="t"/>
            <a:lstStyle/>
            <a:p>
              <a:pPr algn="l"/>
              <a:r>
                <a:rPr lang="en-US" sz="14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Technology lacks rich emotional nuance, and shouldn’t be used in educational settings.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179668" y="2755855"/>
              <a:ext cx="2733106" cy="1794075"/>
            </a:xfrm>
            <a:prstGeom prst="rect">
              <a:avLst/>
            </a:prstGeom>
            <a:solidFill>
              <a:srgbClr val="F6F00A"/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rIns="182880" bIns="182880" rtlCol="0" anchor="t"/>
            <a:lstStyle/>
            <a:p>
              <a:pPr algn="l"/>
              <a:r>
                <a:rPr lang="en-US" sz="14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Children are told an idealized narrative of coming-of-age by society, and it’s damaging to them as they grow older.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072741" y="2755855"/>
              <a:ext cx="2733106" cy="1794075"/>
            </a:xfrm>
            <a:prstGeom prst="rect">
              <a:avLst/>
            </a:prstGeom>
            <a:solidFill>
              <a:srgbClr val="F6F00A"/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rIns="182880" bIns="182880" rtlCol="0" anchor="t"/>
            <a:lstStyle/>
            <a:p>
              <a:pPr algn="l"/>
              <a:r>
                <a:rPr lang="en-US" sz="14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Financial responsibility is seen as “real”, while education is seen as “ideal”. This sets students up for failure. 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8965814" y="2755855"/>
              <a:ext cx="2733106" cy="1794075"/>
            </a:xfrm>
            <a:prstGeom prst="rect">
              <a:avLst/>
            </a:prstGeom>
            <a:solidFill>
              <a:srgbClr val="F6F00A"/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rIns="182880" bIns="182880" rtlCol="0" anchor="t"/>
            <a:lstStyle/>
            <a:p>
              <a:pPr algn="l"/>
              <a:r>
                <a:rPr lang="en-US" sz="14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There’s no obvious short-term incentive to follow arduous long-term best practices, so students don’t. 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1858887" y="2755854"/>
              <a:ext cx="2733106" cy="1794075"/>
            </a:xfrm>
            <a:prstGeom prst="rect">
              <a:avLst/>
            </a:prstGeom>
            <a:solidFill>
              <a:srgbClr val="F6F00A"/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rIns="182880" bIns="182880" rtlCol="0" anchor="t"/>
            <a:lstStyle/>
            <a:p>
              <a:pPr algn="l"/>
              <a:r>
                <a:rPr lang="en-US" sz="1400">
                  <a:solidFill>
                    <a:schemeClr val="tx1"/>
                  </a:solidFill>
                  <a:latin typeface="+mj-lt"/>
                  <a:cs typeface="Arial" pitchFamily="34" charset="0"/>
                </a:rPr>
                <a:t>Higher education has an enormous hidden cost: guilt.</a:t>
              </a:r>
              <a:endParaRPr lang="en-US" sz="14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91024" y="4874177"/>
            <a:ext cx="102361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Insights are framed as universal truths, even though they are based on a small, biased data set.</a:t>
            </a:r>
          </a:p>
          <a:p>
            <a:pPr marL="342900" indent="-342900" algn="l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Insights make statements about generalized behavior at a cultural 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level.</a:t>
            </a:r>
          </a:p>
          <a:p>
            <a:pPr marL="342900" indent="-342900" algn="l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A good insight is provocative: it should cause debate, potentially offend some readers, and make people uncomfortable. </a:t>
            </a:r>
          </a:p>
          <a:p>
            <a:pPr marL="342900" indent="-342900" algn="l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Insights should challenge accepted norms and conventional thinking. </a:t>
            </a:r>
          </a:p>
          <a:p>
            <a:pPr marL="342900" indent="-342900" algn="l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Insights are concise.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0210530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Value</a:t>
            </a:r>
          </a:p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Promise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8792009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Principles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517291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/>
        </p:nvSpPr>
        <p:spPr>
          <a:xfrm>
            <a:off x="491024" y="463739"/>
            <a:ext cx="11582484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l">
              <a:defRPr sz="1800"/>
            </a:pPr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Open Sans"/>
              </a:rPr>
              <a:t>Insights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26184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848764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11619384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Stories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8648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Research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170906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Transcription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3127586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Utterances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4546109" y="1487256"/>
            <a:ext cx="1139701" cy="650240"/>
          </a:xfrm>
          <a:prstGeom prst="roundRect">
            <a:avLst/>
          </a:prstGeom>
          <a:solidFill>
            <a:srgbClr val="A9DAE7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Patterns &amp; Anomalies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5685810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7104335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5964633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Interpretation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7383156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Insights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86595" y="2755854"/>
            <a:ext cx="12472490" cy="1564206"/>
            <a:chOff x="286595" y="2755854"/>
            <a:chExt cx="14305398" cy="1794076"/>
          </a:xfrm>
        </p:grpSpPr>
        <p:sp>
          <p:nvSpPr>
            <p:cNvPr id="42" name="Rectangle 41"/>
            <p:cNvSpPr/>
            <p:nvPr/>
          </p:nvSpPr>
          <p:spPr>
            <a:xfrm>
              <a:off x="286595" y="2755855"/>
              <a:ext cx="2733106" cy="1794075"/>
            </a:xfrm>
            <a:prstGeom prst="rect">
              <a:avLst/>
            </a:prstGeom>
            <a:solidFill>
              <a:srgbClr val="F6F00A"/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rIns="182880" bIns="182880" rtlCol="0" anchor="t"/>
            <a:lstStyle/>
            <a:p>
              <a:pPr algn="l"/>
              <a:r>
                <a:rPr lang="en-US" sz="14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Technology lacks rich emotional nuance, and shouldn’t be used in educational settings.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179668" y="2755855"/>
              <a:ext cx="2733106" cy="1794075"/>
            </a:xfrm>
            <a:prstGeom prst="rect">
              <a:avLst/>
            </a:prstGeom>
            <a:solidFill>
              <a:srgbClr val="F6F00A"/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rIns="182880" bIns="182880" rtlCol="0" anchor="t"/>
            <a:lstStyle/>
            <a:p>
              <a:pPr algn="l"/>
              <a:r>
                <a:rPr lang="en-US" sz="14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Children are told an idealized narrative of coming-of-age by society, and it’s damaging to them as they grow older.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072741" y="2755855"/>
              <a:ext cx="2733106" cy="1794075"/>
            </a:xfrm>
            <a:prstGeom prst="rect">
              <a:avLst/>
            </a:prstGeom>
            <a:solidFill>
              <a:srgbClr val="F6F00A"/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rIns="182880" bIns="182880" rtlCol="0" anchor="t"/>
            <a:lstStyle/>
            <a:p>
              <a:pPr algn="l"/>
              <a:r>
                <a:rPr lang="en-US" sz="14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Financial responsibility is seen as “real”, while education is seen as “ideal”. This sets students up for failure. 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8965814" y="2755855"/>
              <a:ext cx="2733106" cy="1794075"/>
            </a:xfrm>
            <a:prstGeom prst="rect">
              <a:avLst/>
            </a:prstGeom>
            <a:solidFill>
              <a:srgbClr val="F6F00A"/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rIns="182880" bIns="182880" rtlCol="0" anchor="t"/>
            <a:lstStyle/>
            <a:p>
              <a:pPr algn="l"/>
              <a:r>
                <a:rPr lang="en-US" sz="14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There’s no obvious short-term incentive to follow arduous long-term best practices, so students don’t. 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1858887" y="2755854"/>
              <a:ext cx="2733106" cy="1794075"/>
            </a:xfrm>
            <a:prstGeom prst="rect">
              <a:avLst/>
            </a:prstGeom>
            <a:solidFill>
              <a:srgbClr val="F6F00A"/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rIns="182880" bIns="182880" rtlCol="0" anchor="t"/>
            <a:lstStyle/>
            <a:p>
              <a:pPr algn="l"/>
              <a:r>
                <a:rPr lang="en-US" sz="14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Higher education has an enormous hidden cost: guilt.</a:t>
              </a: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286595" y="4802971"/>
            <a:ext cx="12472490" cy="144204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4000" dirty="0">
                <a:latin typeface="+mj-lt"/>
              </a:rPr>
              <a:t>These insights are valuable – this is </a:t>
            </a:r>
            <a:r>
              <a:rPr lang="en-US" sz="4000" dirty="0" err="1">
                <a:latin typeface="+mj-lt"/>
              </a:rPr>
              <a:t>abductive</a:t>
            </a:r>
            <a:r>
              <a:rPr lang="en-US" sz="4000" dirty="0">
                <a:latin typeface="+mj-lt"/>
              </a:rPr>
              <a:t> reasoning!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10210530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Value</a:t>
            </a:r>
          </a:p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Promise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8792009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Principles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52511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/>
        </p:nvSpPr>
        <p:spPr>
          <a:xfrm>
            <a:off x="491024" y="463739"/>
            <a:ext cx="11582484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l">
              <a:defRPr sz="1800"/>
            </a:pPr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Open Sans"/>
              </a:rPr>
              <a:t>Insights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26184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848764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11619384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Stories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8648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Research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170906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Transcription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3127586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Utterances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4546109" y="1487256"/>
            <a:ext cx="1139701" cy="650240"/>
          </a:xfrm>
          <a:prstGeom prst="roundRect">
            <a:avLst/>
          </a:prstGeom>
          <a:solidFill>
            <a:srgbClr val="A9DAE7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Patterns &amp; Anomalies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5685810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7104335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5964633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Interpretation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7383156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Insights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86595" y="2755854"/>
            <a:ext cx="12472490" cy="1564206"/>
            <a:chOff x="286595" y="2755854"/>
            <a:chExt cx="14305398" cy="1794076"/>
          </a:xfrm>
        </p:grpSpPr>
        <p:sp>
          <p:nvSpPr>
            <p:cNvPr id="42" name="Rectangle 41"/>
            <p:cNvSpPr/>
            <p:nvPr/>
          </p:nvSpPr>
          <p:spPr>
            <a:xfrm>
              <a:off x="286595" y="2755855"/>
              <a:ext cx="2733106" cy="1794075"/>
            </a:xfrm>
            <a:prstGeom prst="rect">
              <a:avLst/>
            </a:prstGeom>
            <a:solidFill>
              <a:srgbClr val="F6F00A"/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rIns="182880" bIns="182880" rtlCol="0" anchor="t"/>
            <a:lstStyle/>
            <a:p>
              <a:pPr algn="l"/>
              <a:r>
                <a:rPr lang="en-US" sz="14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Technology lacks rich emotional nuance, and shouldn’t be used in educational settings.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179668" y="2755855"/>
              <a:ext cx="2733106" cy="1794075"/>
            </a:xfrm>
            <a:prstGeom prst="rect">
              <a:avLst/>
            </a:prstGeom>
            <a:solidFill>
              <a:srgbClr val="F6F00A"/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rIns="182880" bIns="182880" rtlCol="0" anchor="t"/>
            <a:lstStyle/>
            <a:p>
              <a:pPr algn="l"/>
              <a:r>
                <a:rPr lang="en-US" sz="14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Children are told an idealized narrative of coming-of-age by society, and it’s damaging to them as they grow older.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072741" y="2755855"/>
              <a:ext cx="2733106" cy="1794075"/>
            </a:xfrm>
            <a:prstGeom prst="rect">
              <a:avLst/>
            </a:prstGeom>
            <a:solidFill>
              <a:srgbClr val="F6F00A"/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rIns="182880" bIns="182880" rtlCol="0" anchor="t"/>
            <a:lstStyle/>
            <a:p>
              <a:pPr algn="l"/>
              <a:r>
                <a:rPr lang="en-US" sz="14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Financial responsibility is seen as “real”, while education is seen as “ideal”. This sets students up for failure. 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8965814" y="2755855"/>
              <a:ext cx="2733106" cy="1794075"/>
            </a:xfrm>
            <a:prstGeom prst="rect">
              <a:avLst/>
            </a:prstGeom>
            <a:solidFill>
              <a:srgbClr val="F6F00A"/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rIns="182880" bIns="182880" rtlCol="0" anchor="t"/>
            <a:lstStyle/>
            <a:p>
              <a:pPr algn="l"/>
              <a:r>
                <a:rPr lang="en-US" sz="14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There’s no obvious short-term incentive to follow arduous long-term best practices, so students don’t. 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1858887" y="2755854"/>
              <a:ext cx="2733106" cy="1794075"/>
            </a:xfrm>
            <a:prstGeom prst="rect">
              <a:avLst/>
            </a:prstGeom>
            <a:solidFill>
              <a:srgbClr val="F6F00A"/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rIns="182880" bIns="182880" rtlCol="0" anchor="t"/>
            <a:lstStyle/>
            <a:p>
              <a:pPr algn="l"/>
              <a:r>
                <a:rPr lang="en-US" sz="14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Higher education has an enormous hidden cost: guilt.</a:t>
              </a: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286595" y="4802971"/>
            <a:ext cx="12472490" cy="144204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4000" dirty="0" smtClean="0">
                <a:latin typeface="+mj-lt"/>
              </a:rPr>
              <a:t>We want to get to insights, because insights act as the “magical bridge statements” between research and an articulation of user-value and design capabilities. </a:t>
            </a:r>
            <a:endParaRPr lang="en-US" sz="4000" dirty="0">
              <a:latin typeface="+mj-lt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0210530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Value</a:t>
            </a:r>
          </a:p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Promise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8792009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Principles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865459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/>
        </p:nvSpPr>
        <p:spPr>
          <a:xfrm>
            <a:off x="491024" y="463739"/>
            <a:ext cx="11582484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l">
              <a:defRPr sz="1800"/>
            </a:pPr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Open Sans"/>
              </a:rPr>
              <a:t>Insights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26184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848764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11619384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Stories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8648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Research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170906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Transcription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3127586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Utterances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4546109" y="1487256"/>
            <a:ext cx="1139701" cy="650240"/>
          </a:xfrm>
          <a:prstGeom prst="roundRect">
            <a:avLst/>
          </a:prstGeom>
          <a:solidFill>
            <a:srgbClr val="A9DAE7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Patterns &amp; Anomalies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5685810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7104335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5964633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Interpretation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7383156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Insights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86595" y="2755854"/>
            <a:ext cx="12472490" cy="1564206"/>
            <a:chOff x="286595" y="2755854"/>
            <a:chExt cx="14305398" cy="1794076"/>
          </a:xfrm>
        </p:grpSpPr>
        <p:sp>
          <p:nvSpPr>
            <p:cNvPr id="42" name="Rectangle 41"/>
            <p:cNvSpPr/>
            <p:nvPr/>
          </p:nvSpPr>
          <p:spPr>
            <a:xfrm>
              <a:off x="286595" y="2755855"/>
              <a:ext cx="2733106" cy="1794075"/>
            </a:xfrm>
            <a:prstGeom prst="rect">
              <a:avLst/>
            </a:prstGeom>
            <a:solidFill>
              <a:srgbClr val="F6F00A"/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rIns="182880" bIns="182880" rtlCol="0" anchor="t"/>
            <a:lstStyle/>
            <a:p>
              <a:pPr algn="l"/>
              <a:r>
                <a:rPr lang="en-US" sz="14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Technology lacks rich emotional nuance, and shouldn’t be used in educational settings.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179668" y="2755855"/>
              <a:ext cx="2733106" cy="1794075"/>
            </a:xfrm>
            <a:prstGeom prst="rect">
              <a:avLst/>
            </a:prstGeom>
            <a:solidFill>
              <a:srgbClr val="F6F00A"/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rIns="182880" bIns="182880" rtlCol="0" anchor="t"/>
            <a:lstStyle/>
            <a:p>
              <a:pPr algn="l"/>
              <a:r>
                <a:rPr lang="en-US" sz="14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Children are told an idealized narrative of coming-of-age by society, and it’s damaging to them as they grow older.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072741" y="2755855"/>
              <a:ext cx="2733106" cy="1794075"/>
            </a:xfrm>
            <a:prstGeom prst="rect">
              <a:avLst/>
            </a:prstGeom>
            <a:solidFill>
              <a:srgbClr val="F6F00A"/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rIns="182880" bIns="182880" rtlCol="0" anchor="t"/>
            <a:lstStyle/>
            <a:p>
              <a:pPr algn="l"/>
              <a:r>
                <a:rPr lang="en-US" sz="14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Financial responsibility is seen as “real”, while education is seen as “ideal”. This sets students up for failure. 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8965814" y="2755855"/>
              <a:ext cx="2733106" cy="1794075"/>
            </a:xfrm>
            <a:prstGeom prst="rect">
              <a:avLst/>
            </a:prstGeom>
            <a:solidFill>
              <a:srgbClr val="F6F00A"/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rIns="182880" bIns="182880" rtlCol="0" anchor="t"/>
            <a:lstStyle/>
            <a:p>
              <a:pPr algn="l"/>
              <a:r>
                <a:rPr lang="en-US" sz="14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There’s no obvious short-term incentive to follow arduous long-term best practices, so students don’t. 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1858887" y="2755854"/>
              <a:ext cx="2733106" cy="1794075"/>
            </a:xfrm>
            <a:prstGeom prst="rect">
              <a:avLst/>
            </a:prstGeom>
            <a:solidFill>
              <a:srgbClr val="F6F00A"/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rIns="182880" bIns="182880" rtlCol="0" anchor="t"/>
            <a:lstStyle/>
            <a:p>
              <a:pPr algn="l"/>
              <a:r>
                <a:rPr lang="en-US" sz="14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Higher education has an enormous hidden cost: guilt.</a:t>
              </a: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286595" y="4802971"/>
            <a:ext cx="12472490" cy="144204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4000" dirty="0" smtClean="0">
                <a:latin typeface="+mj-lt"/>
              </a:rPr>
              <a:t>We want to get to insights, because insights act as the “magical bridge statements” between research and an articulation of user-value and design capabilities. </a:t>
            </a:r>
            <a:endParaRPr lang="en-US" sz="4000" dirty="0">
              <a:latin typeface="+mj-lt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0210530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Value</a:t>
            </a:r>
          </a:p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Promise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8792009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Principles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20409" y="7451162"/>
            <a:ext cx="914400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0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46009" y="7451162"/>
            <a:ext cx="914400" cy="9144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l"/>
            <a:endParaRPr lang="en-US" sz="14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873778" y="7451162"/>
            <a:ext cx="914400" cy="914400"/>
          </a:xfrm>
          <a:prstGeom prst="rect">
            <a:avLst/>
          </a:prstGeom>
          <a:solidFill>
            <a:srgbClr val="D76F6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ctr"/>
          <a:lstStyle/>
          <a:p>
            <a:pPr algn="l"/>
            <a:endParaRPr lang="en-US" sz="1400" dirty="0">
              <a:solidFill>
                <a:schemeClr val="bg1"/>
              </a:solidFill>
              <a:latin typeface="+mj-lt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201547" y="7451162"/>
            <a:ext cx="914400" cy="914400"/>
          </a:xfrm>
          <a:prstGeom prst="rect">
            <a:avLst/>
          </a:prstGeom>
          <a:solidFill>
            <a:srgbClr val="F6F00A"/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l"/>
            <a:endParaRPr lang="en-US" sz="14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63741" y="7585196"/>
            <a:ext cx="9412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j-lt"/>
              </a:rPr>
              <a:t>fact</a:t>
            </a:r>
            <a:endParaRPr lang="en-US" dirty="0">
              <a:latin typeface="+mj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403887" y="7585195"/>
            <a:ext cx="30556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mtClean="0">
                <a:latin typeface="+mj-lt"/>
              </a:rPr>
              <a:t>interpretation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965539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/>
        </p:nvSpPr>
        <p:spPr>
          <a:xfrm>
            <a:off x="491024" y="463739"/>
            <a:ext cx="11582484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l">
              <a:defRPr sz="1800"/>
            </a:pPr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Open Sans"/>
              </a:rPr>
              <a:t>Arriving at Insight</a:t>
            </a:r>
            <a:endParaRPr sz="4000" dirty="0">
              <a:solidFill>
                <a:schemeClr val="tx1">
                  <a:lumMod val="50000"/>
                  <a:lumOff val="5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Open San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5" name="Rounded Rectangle 24"/>
          <p:cNvSpPr>
            <a:spLocks noChangeArrowheads="1"/>
          </p:cNvSpPr>
          <p:nvPr/>
        </p:nvSpPr>
        <p:spPr bwMode="auto">
          <a:xfrm>
            <a:off x="8761312" y="2532581"/>
            <a:ext cx="4047568" cy="1956138"/>
          </a:xfrm>
          <a:prstGeom prst="roundRect">
            <a:avLst>
              <a:gd name="adj" fmla="val 5051"/>
            </a:avLst>
          </a:prstGeom>
          <a:solidFill>
            <a:srgbClr val="F6BB00"/>
          </a:solidFill>
          <a:ln w="38100" algn="ctr">
            <a:noFill/>
            <a:round/>
            <a:headEnd/>
            <a:tailEnd/>
          </a:ln>
        </p:spPr>
        <p:txBody>
          <a:bodyPr anchor="ctr" anchorCtr="0"/>
          <a:lstStyle/>
          <a:p>
            <a:pPr defTabSz="457200">
              <a:buClr>
                <a:srgbClr val="808080"/>
              </a:buClr>
              <a:buSzPct val="100000"/>
              <a:buFont typeface="Arial" pitchFamily="34" charset="0"/>
              <a:buNone/>
            </a:pPr>
            <a:r>
              <a:rPr lang="en-US" sz="1800" dirty="0" smtClean="0"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Prototyping</a:t>
            </a:r>
          </a:p>
        </p:txBody>
      </p:sp>
      <p:sp>
        <p:nvSpPr>
          <p:cNvPr id="16" name="Rounded Rectangle 24"/>
          <p:cNvSpPr>
            <a:spLocks noChangeArrowheads="1"/>
          </p:cNvSpPr>
          <p:nvPr/>
        </p:nvSpPr>
        <p:spPr bwMode="auto">
          <a:xfrm>
            <a:off x="4494956" y="2532581"/>
            <a:ext cx="4047568" cy="1956138"/>
          </a:xfrm>
          <a:prstGeom prst="roundRect">
            <a:avLst>
              <a:gd name="adj" fmla="val 5051"/>
            </a:avLst>
          </a:prstGeom>
          <a:solidFill>
            <a:schemeClr val="accent1">
              <a:alpha val="60000"/>
            </a:schemeClr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 anchor="ctr" anchorCtr="0"/>
          <a:lstStyle/>
          <a:p>
            <a:pPr defTabSz="457200">
              <a:buClr>
                <a:srgbClr val="808080"/>
              </a:buClr>
              <a:buSzPct val="100000"/>
              <a:buFont typeface="Arial" pitchFamily="34" charset="0"/>
              <a:buNone/>
            </a:pPr>
            <a:r>
              <a:rPr lang="en-US" sz="1800" dirty="0"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Synthesis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865937" y="4817401"/>
            <a:ext cx="3675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800" dirty="0">
                <a:solidFill>
                  <a:srgbClr val="000000">
                    <a:lumMod val="95000"/>
                  </a:srgb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Hypothesis validation through generative, form-giving activities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39334" y="4817401"/>
            <a:ext cx="3675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000000">
                    <a:lumMod val="95000"/>
                  </a:srgb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Making meaning through inference and reframing</a:t>
            </a:r>
            <a:endParaRPr lang="en-US" sz="1800" dirty="0">
              <a:solidFill>
                <a:srgbClr val="000000">
                  <a:lumMod val="95000"/>
                </a:srgb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799" y="4817401"/>
            <a:ext cx="3675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9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Immersion in the cultural context of a wicked problem</a:t>
            </a:r>
            <a:endParaRPr lang="en-US" sz="1800" dirty="0">
              <a:solidFill>
                <a:schemeClr val="tx1">
                  <a:lumMod val="9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8648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Research</a:t>
            </a:r>
          </a:p>
        </p:txBody>
      </p:sp>
      <p:cxnSp>
        <p:nvCxnSpPr>
          <p:cNvPr id="11" name="Straight Arrow Connector 10"/>
          <p:cNvCxnSpPr>
            <a:stCxn id="10" idx="3"/>
          </p:cNvCxnSpPr>
          <p:nvPr/>
        </p:nvCxnSpPr>
        <p:spPr>
          <a:xfrm>
            <a:off x="1426184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170906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Transcription</a:t>
            </a:r>
          </a:p>
        </p:txBody>
      </p:sp>
      <p:cxnSp>
        <p:nvCxnSpPr>
          <p:cNvPr id="13" name="Straight Arrow Connector 12"/>
          <p:cNvCxnSpPr>
            <a:stCxn id="12" idx="3"/>
          </p:cNvCxnSpPr>
          <p:nvPr/>
        </p:nvCxnSpPr>
        <p:spPr>
          <a:xfrm>
            <a:off x="2848764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3127586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Utterances</a:t>
            </a:r>
          </a:p>
        </p:txBody>
      </p:sp>
      <p:cxnSp>
        <p:nvCxnSpPr>
          <p:cNvPr id="21" name="Straight Arrow Connector 20"/>
          <p:cNvCxnSpPr>
            <a:stCxn id="20" idx="3"/>
          </p:cNvCxnSpPr>
          <p:nvPr/>
        </p:nvCxnSpPr>
        <p:spPr>
          <a:xfrm>
            <a:off x="4267287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4546109" y="1487256"/>
            <a:ext cx="1139701" cy="650240"/>
          </a:xfrm>
          <a:prstGeom prst="roundRect">
            <a:avLst/>
          </a:prstGeom>
          <a:solidFill>
            <a:srgbClr val="A9DAE7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Patterns &amp; Anomalies</a:t>
            </a:r>
          </a:p>
        </p:txBody>
      </p:sp>
      <p:cxnSp>
        <p:nvCxnSpPr>
          <p:cNvPr id="23" name="Straight Arrow Connector 22"/>
          <p:cNvCxnSpPr>
            <a:stCxn id="22" idx="3"/>
          </p:cNvCxnSpPr>
          <p:nvPr/>
        </p:nvCxnSpPr>
        <p:spPr>
          <a:xfrm>
            <a:off x="5685810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5964633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Interpretation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7104335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7383156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Insights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8513188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9931710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1340563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11619384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Stories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33" name="Rounded Rectangle 24"/>
          <p:cNvSpPr>
            <a:spLocks noChangeArrowheads="1"/>
          </p:cNvSpPr>
          <p:nvPr/>
        </p:nvSpPr>
        <p:spPr bwMode="auto">
          <a:xfrm>
            <a:off x="228600" y="2545460"/>
            <a:ext cx="4047568" cy="1956138"/>
          </a:xfrm>
          <a:prstGeom prst="roundRect">
            <a:avLst>
              <a:gd name="adj" fmla="val 5051"/>
            </a:avLst>
          </a:prstGeom>
          <a:solidFill>
            <a:srgbClr val="F6BB00"/>
          </a:solidFill>
          <a:ln w="38100" algn="ctr">
            <a:noFill/>
            <a:round/>
            <a:headEnd/>
            <a:tailEnd/>
          </a:ln>
        </p:spPr>
        <p:txBody>
          <a:bodyPr anchor="ctr" anchorCtr="0"/>
          <a:lstStyle/>
          <a:p>
            <a:pPr defTabSz="457200">
              <a:buClr>
                <a:srgbClr val="808080"/>
              </a:buClr>
              <a:buSzPct val="100000"/>
              <a:buFont typeface="Arial" pitchFamily="34" charset="0"/>
              <a:buNone/>
            </a:pPr>
            <a:r>
              <a:rPr lang="en-US" sz="1800" dirty="0"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Ethnography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10210530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Value</a:t>
            </a:r>
          </a:p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Promise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8792009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Principles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560649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/>
        </p:nvSpPr>
        <p:spPr>
          <a:xfrm>
            <a:off x="491024" y="463739"/>
            <a:ext cx="11582484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l">
              <a:defRPr sz="1800"/>
            </a:pPr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Open Sans"/>
              </a:rPr>
              <a:t>Why are we driving through this process?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Open San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>
            <a:off x="11619384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Stories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1024" y="2774815"/>
            <a:ext cx="102361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Insights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We’re trying to get to insights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: 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provocative statements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of truth about human behavior (that may be wrong, but is stated as fact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). 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Insights act as the foundation for great products, systems, and services. </a:t>
            </a:r>
            <a:endParaRPr lang="en-US" sz="2400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chemeClr val="tx1">
                  <a:lumMod val="95000"/>
                </a:schemeClr>
              </a:solidFill>
              <a:latin typeface="+mj-lt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548906" y="3644721"/>
            <a:ext cx="12210179" cy="0"/>
          </a:xfrm>
          <a:prstGeom prst="line">
            <a:avLst/>
          </a:prstGeom>
          <a:noFill/>
          <a:ln w="6350" cap="flat">
            <a:solidFill>
              <a:schemeClr val="bg1">
                <a:lumMod val="85000"/>
              </a:schemeClr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Rounded Rectangle 16"/>
          <p:cNvSpPr/>
          <p:nvPr/>
        </p:nvSpPr>
        <p:spPr>
          <a:xfrm>
            <a:off x="28648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Research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70906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Transcription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127586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Utterances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546109" y="1487256"/>
            <a:ext cx="1139701" cy="650240"/>
          </a:xfrm>
          <a:prstGeom prst="roundRect">
            <a:avLst/>
          </a:prstGeom>
          <a:solidFill>
            <a:srgbClr val="A9DAE7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Patterns &amp; Anomalies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685810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7104335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5964633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Interpretation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7383156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Insights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0210530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Value</a:t>
            </a:r>
          </a:p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Promise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8792009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Principles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365604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/>
        </p:nvSpPr>
        <p:spPr>
          <a:xfrm>
            <a:off x="491024" y="463739"/>
            <a:ext cx="11582484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l">
              <a:defRPr sz="1800"/>
            </a:pPr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Open Sans"/>
              </a:rPr>
              <a:t>Our Formula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Open San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>
            <a:off x="11619384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Stories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8648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Research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70906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Transcription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127586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Utterances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546109" y="1487256"/>
            <a:ext cx="1139701" cy="650240"/>
          </a:xfrm>
          <a:prstGeom prst="roundRect">
            <a:avLst/>
          </a:prstGeom>
          <a:solidFill>
            <a:srgbClr val="A9DAE7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Patterns &amp; Anomalies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685810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7104335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85814" y="3028108"/>
            <a:ext cx="2114499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>
              <a:defRPr/>
            </a:pPr>
            <a:r>
              <a:rPr lang="en-US" sz="4000" dirty="0">
                <a:solidFill>
                  <a:srgbClr val="5FB5CD"/>
                </a:solidFill>
                <a:latin typeface="+mj-lt"/>
                <a:ea typeface="ＭＳ Ｐゴシック" charset="-52"/>
                <a:cs typeface="ＭＳ Ｐゴシック" charset="-52"/>
              </a:rPr>
              <a:t>I saw this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3346823" y="3026599"/>
            <a:ext cx="2546036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>
              <a:defRPr/>
            </a:pPr>
            <a:r>
              <a:rPr lang="en-US" sz="4000" dirty="0">
                <a:solidFill>
                  <a:srgbClr val="5FB5CD"/>
                </a:solidFill>
                <a:latin typeface="+mj-lt"/>
                <a:ea typeface="ＭＳ Ｐゴシック" charset="-52"/>
                <a:cs typeface="ＭＳ Ｐゴシック" charset="-52"/>
              </a:rPr>
              <a:t>I know this</a:t>
            </a: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6715533" y="3041113"/>
            <a:ext cx="316766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>
              <a:defRPr/>
            </a:pPr>
            <a:r>
              <a:rPr lang="en-US" sz="4000" dirty="0">
                <a:solidFill>
                  <a:srgbClr val="5FB5CD"/>
                </a:solidFill>
                <a:latin typeface="+mj-lt"/>
                <a:ea typeface="ＭＳ Ｐゴシック" charset="-52"/>
                <a:cs typeface="ＭＳ Ｐゴシック" charset="-52"/>
              </a:rPr>
              <a:t>Insight</a:t>
            </a:r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6104979" y="3071886"/>
            <a:ext cx="62880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>
              <a:defRPr/>
            </a:pPr>
            <a:r>
              <a:rPr lang="en-US" sz="4000" dirty="0">
                <a:solidFill>
                  <a:srgbClr val="5FB5CD"/>
                </a:solidFill>
                <a:latin typeface="+mj-lt"/>
                <a:ea typeface="ＭＳ Ｐゴシック" charset="-52"/>
                <a:cs typeface="ＭＳ Ｐゴシック" charset="-52"/>
              </a:rPr>
              <a:t>=</a:t>
            </a: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2779986" y="3070075"/>
            <a:ext cx="628806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>
              <a:defRPr/>
            </a:pPr>
            <a:r>
              <a:rPr lang="en-US" sz="4000" dirty="0">
                <a:solidFill>
                  <a:srgbClr val="5FB5CD"/>
                </a:solidFill>
                <a:latin typeface="+mj-lt"/>
                <a:ea typeface="ＭＳ Ｐゴシック" charset="-52"/>
                <a:cs typeface="ＭＳ Ｐゴシック" charset="-52"/>
              </a:rPr>
              <a:t>+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5964633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Interpretation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7383156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Insights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0210530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Value</a:t>
            </a:r>
          </a:p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Promise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8792009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Principles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93354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/>
        </p:nvSpPr>
        <p:spPr>
          <a:xfrm>
            <a:off x="491024" y="463739"/>
            <a:ext cx="11582484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l">
              <a:defRPr sz="1800"/>
            </a:pPr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Open Sans"/>
              </a:rPr>
              <a:t>Our Formula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Open San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>
            <a:off x="11619384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Stories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8648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Research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70906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Transcription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127586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Utterances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546109" y="1487256"/>
            <a:ext cx="1139701" cy="650240"/>
          </a:xfrm>
          <a:prstGeom prst="roundRect">
            <a:avLst/>
          </a:prstGeom>
          <a:solidFill>
            <a:srgbClr val="A9DAE7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Patterns &amp; Anomalies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685810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7104335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385814" y="3028108"/>
            <a:ext cx="2114499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>
              <a:defRPr/>
            </a:pPr>
            <a:r>
              <a:rPr lang="en-US" sz="4000" u="sng" dirty="0">
                <a:solidFill>
                  <a:schemeClr val="accent3"/>
                </a:solidFill>
                <a:latin typeface="+mj-lt"/>
                <a:ea typeface="ＭＳ Ｐゴシック" charset="-52"/>
                <a:cs typeface="ＭＳ Ｐゴシック" charset="-52"/>
              </a:rPr>
              <a:t>I saw this</a:t>
            </a: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3346823" y="3026599"/>
            <a:ext cx="2546036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>
              <a:defRPr/>
            </a:pPr>
            <a:r>
              <a:rPr lang="en-US" sz="4000" dirty="0">
                <a:solidFill>
                  <a:srgbClr val="5FB5CD"/>
                </a:solidFill>
                <a:latin typeface="+mj-lt"/>
                <a:ea typeface="ＭＳ Ｐゴシック" charset="-52"/>
                <a:cs typeface="ＭＳ Ｐゴシック" charset="-52"/>
              </a:rPr>
              <a:t>I know this</a:t>
            </a: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6715533" y="3041113"/>
            <a:ext cx="316766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>
              <a:defRPr/>
            </a:pPr>
            <a:r>
              <a:rPr lang="en-US" sz="4000" dirty="0">
                <a:solidFill>
                  <a:srgbClr val="5FB5CD"/>
                </a:solidFill>
                <a:latin typeface="+mj-lt"/>
                <a:ea typeface="ＭＳ Ｐゴシック" charset="-52"/>
                <a:cs typeface="ＭＳ Ｐゴシック" charset="-52"/>
              </a:rPr>
              <a:t>Insight</a:t>
            </a:r>
          </a:p>
        </p:txBody>
      </p:sp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6104979" y="3071886"/>
            <a:ext cx="62880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>
              <a:defRPr/>
            </a:pPr>
            <a:r>
              <a:rPr lang="en-US" sz="4000" dirty="0">
                <a:solidFill>
                  <a:srgbClr val="5FB5CD"/>
                </a:solidFill>
                <a:latin typeface="+mj-lt"/>
                <a:ea typeface="ＭＳ Ｐゴシック" charset="-52"/>
                <a:cs typeface="ＭＳ Ｐゴシック" charset="-52"/>
              </a:rPr>
              <a:t>=</a:t>
            </a:r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2779986" y="3070075"/>
            <a:ext cx="628806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>
              <a:defRPr/>
            </a:pPr>
            <a:r>
              <a:rPr lang="en-US" sz="4000" dirty="0">
                <a:solidFill>
                  <a:srgbClr val="5FB5CD"/>
                </a:solidFill>
                <a:latin typeface="+mj-lt"/>
                <a:ea typeface="ＭＳ Ｐゴシック" charset="-52"/>
                <a:cs typeface="ＭＳ Ｐゴシック" charset="-52"/>
              </a:rPr>
              <a:t>+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86483" y="3992586"/>
            <a:ext cx="2494079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15000"/>
              </a:lnSpc>
              <a:spcAft>
                <a:spcPts val="1422"/>
              </a:spcAft>
              <a:defRPr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ＭＳ Ｐゴシック" charset="-52"/>
                <a:cs typeface="ＭＳ Ｐゴシック" charset="-52"/>
              </a:rPr>
              <a:t>Data gathered through  ethnography, contextual inquiry, questionnaires, and interviews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5964633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Interpretation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7383156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Insights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10210530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Value</a:t>
            </a:r>
          </a:p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Promise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8792009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Principles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954867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/>
        </p:nvSpPr>
        <p:spPr>
          <a:xfrm>
            <a:off x="491024" y="463739"/>
            <a:ext cx="11582484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l">
              <a:defRPr sz="1800"/>
            </a:pPr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Open Sans"/>
              </a:rPr>
              <a:t>Our Formula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Open San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>
            <a:off x="11619384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Stories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8648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Research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70906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Transcription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127586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Utterances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546109" y="1487256"/>
            <a:ext cx="1139701" cy="650240"/>
          </a:xfrm>
          <a:prstGeom prst="roundRect">
            <a:avLst/>
          </a:prstGeom>
          <a:solidFill>
            <a:srgbClr val="A9DAE7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Patterns &amp; Anomalies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685810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7104335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85814" y="3028108"/>
            <a:ext cx="2114499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>
              <a:defRPr/>
            </a:pPr>
            <a:r>
              <a:rPr lang="en-US" sz="4000" dirty="0">
                <a:solidFill>
                  <a:srgbClr val="5FB5CD"/>
                </a:solidFill>
                <a:latin typeface="+mj-lt"/>
                <a:ea typeface="ＭＳ Ｐゴシック" charset="-52"/>
                <a:cs typeface="ＭＳ Ｐゴシック" charset="-52"/>
              </a:rPr>
              <a:t>I saw this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3346823" y="3026599"/>
            <a:ext cx="2546036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>
              <a:defRPr/>
            </a:pPr>
            <a:r>
              <a:rPr lang="en-US" sz="4000" u="sng" dirty="0">
                <a:solidFill>
                  <a:schemeClr val="accent3"/>
                </a:solidFill>
                <a:latin typeface="+mj-lt"/>
                <a:ea typeface="ＭＳ Ｐゴシック" charset="-52"/>
                <a:cs typeface="ＭＳ Ｐゴシック" charset="-52"/>
              </a:rPr>
              <a:t>I know this</a:t>
            </a: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6715533" y="3041113"/>
            <a:ext cx="316766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>
              <a:defRPr/>
            </a:pPr>
            <a:r>
              <a:rPr lang="en-US" sz="4000" dirty="0">
                <a:solidFill>
                  <a:srgbClr val="5FB5CD"/>
                </a:solidFill>
                <a:latin typeface="+mj-lt"/>
                <a:ea typeface="ＭＳ Ｐゴシック" charset="-52"/>
                <a:cs typeface="ＭＳ Ｐゴシック" charset="-52"/>
              </a:rPr>
              <a:t>Insight</a:t>
            </a:r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6104979" y="3071886"/>
            <a:ext cx="62880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>
              <a:defRPr/>
            </a:pPr>
            <a:r>
              <a:rPr lang="en-US" sz="4000" dirty="0">
                <a:solidFill>
                  <a:srgbClr val="5FB5CD"/>
                </a:solidFill>
                <a:latin typeface="+mj-lt"/>
                <a:ea typeface="ＭＳ Ｐゴシック" charset="-52"/>
                <a:cs typeface="ＭＳ Ｐゴシック" charset="-52"/>
              </a:rPr>
              <a:t>=</a:t>
            </a: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2779986" y="3070075"/>
            <a:ext cx="628806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>
              <a:defRPr/>
            </a:pPr>
            <a:r>
              <a:rPr lang="en-US" sz="4000" dirty="0">
                <a:solidFill>
                  <a:srgbClr val="5FB5CD"/>
                </a:solidFill>
                <a:latin typeface="+mj-lt"/>
                <a:ea typeface="ＭＳ Ｐゴシック" charset="-52"/>
                <a:cs typeface="ＭＳ Ｐゴシック" charset="-52"/>
              </a:rPr>
              <a:t>+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270041" y="3992586"/>
            <a:ext cx="2494079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15000"/>
              </a:lnSpc>
              <a:spcAft>
                <a:spcPts val="1422"/>
              </a:spcAft>
              <a:defRPr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ＭＳ Ｐゴシック" charset="-52"/>
                <a:cs typeface="ＭＳ Ｐゴシック" charset="-52"/>
              </a:rPr>
              <a:t>Guided by ethics &amp; morals, intellectual prowess, and the accumulation of world view and breadth of experience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5964633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Interpretation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7383156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Insights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10210530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Value</a:t>
            </a:r>
          </a:p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Promise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8792009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Principles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64430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/>
        </p:nvSpPr>
        <p:spPr>
          <a:xfrm>
            <a:off x="491024" y="463739"/>
            <a:ext cx="11582484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l">
              <a:defRPr sz="1800"/>
            </a:pPr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Open Sans"/>
              </a:rPr>
              <a:t>Our Formula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Open San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>
            <a:off x="11619384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Stories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8648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Research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70906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Transcription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127586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Utterances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546109" y="1487256"/>
            <a:ext cx="1139701" cy="650240"/>
          </a:xfrm>
          <a:prstGeom prst="roundRect">
            <a:avLst/>
          </a:prstGeom>
          <a:solidFill>
            <a:srgbClr val="A9DAE7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Patterns &amp; Anomalies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685810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7104335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85814" y="3028108"/>
            <a:ext cx="2114499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>
              <a:defRPr/>
            </a:pPr>
            <a:r>
              <a:rPr lang="en-US" sz="4000" dirty="0">
                <a:solidFill>
                  <a:srgbClr val="5FB5CD"/>
                </a:solidFill>
                <a:latin typeface="+mj-lt"/>
                <a:ea typeface="ＭＳ Ｐゴシック" charset="-52"/>
                <a:cs typeface="ＭＳ Ｐゴシック" charset="-52"/>
              </a:rPr>
              <a:t>I saw this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3346823" y="3026599"/>
            <a:ext cx="2546036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>
              <a:defRPr/>
            </a:pPr>
            <a:r>
              <a:rPr lang="en-US" sz="4000" dirty="0">
                <a:solidFill>
                  <a:srgbClr val="5FB5CD"/>
                </a:solidFill>
                <a:latin typeface="+mj-lt"/>
                <a:ea typeface="ＭＳ Ｐゴシック" charset="-52"/>
                <a:cs typeface="ＭＳ Ｐゴシック" charset="-52"/>
              </a:rPr>
              <a:t>I know this</a:t>
            </a: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6715533" y="3041113"/>
            <a:ext cx="316766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>
              <a:defRPr/>
            </a:pPr>
            <a:r>
              <a:rPr lang="en-US" sz="4000" u="sng" dirty="0">
                <a:solidFill>
                  <a:schemeClr val="accent3"/>
                </a:solidFill>
                <a:latin typeface="+mj-lt"/>
                <a:ea typeface="ＭＳ Ｐゴシック" charset="-52"/>
                <a:cs typeface="ＭＳ Ｐゴシック" charset="-52"/>
              </a:rPr>
              <a:t>Insight</a:t>
            </a:r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6104979" y="3071886"/>
            <a:ext cx="62880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>
              <a:defRPr/>
            </a:pPr>
            <a:r>
              <a:rPr lang="en-US" sz="4000" dirty="0">
                <a:solidFill>
                  <a:srgbClr val="5FB5CD"/>
                </a:solidFill>
                <a:latin typeface="+mj-lt"/>
                <a:ea typeface="ＭＳ Ｐゴシック" charset="-52"/>
                <a:cs typeface="ＭＳ Ｐゴシック" charset="-52"/>
              </a:rPr>
              <a:t>=</a:t>
            </a: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2779986" y="3070075"/>
            <a:ext cx="628806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>
              <a:defRPr/>
            </a:pPr>
            <a:r>
              <a:rPr lang="en-US" sz="4000" dirty="0">
                <a:solidFill>
                  <a:srgbClr val="5FB5CD"/>
                </a:solidFill>
                <a:latin typeface="+mj-lt"/>
                <a:ea typeface="ＭＳ Ｐゴシック" charset="-52"/>
                <a:cs typeface="ＭＳ Ｐゴシック" charset="-52"/>
              </a:rPr>
              <a:t>+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644911" y="3992586"/>
            <a:ext cx="2494079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15000"/>
              </a:lnSpc>
              <a:spcAft>
                <a:spcPts val="1422"/>
              </a:spcAft>
              <a:defRPr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ＭＳ Ｐゴシック" charset="-52"/>
                <a:cs typeface="ＭＳ Ｐゴシック" charset="-52"/>
              </a:rPr>
              <a:t>A provocative statement of truth about human behavior (that may be wrong, but is stated as fact)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5964633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Interpretation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7383156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Insights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10210530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Value</a:t>
            </a:r>
          </a:p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Promise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8792009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Principles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785437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/>
        </p:nvSpPr>
        <p:spPr>
          <a:xfrm>
            <a:off x="491024" y="463739"/>
            <a:ext cx="11582484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l">
              <a:defRPr sz="1800"/>
            </a:pPr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Open Sans"/>
              </a:rPr>
              <a:t>Back to our pattern groups…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Open San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2605326" y="9129530"/>
            <a:ext cx="463775" cy="276999"/>
          </a:xfrm>
        </p:spPr>
        <p:txBody>
          <a:bodyPr/>
          <a:lstStyle/>
          <a:p>
            <a:fld id="{86CB4B4D-7CA3-9044-876B-883B54F8677D}" type="slidenum">
              <a:rPr lang="en-US" smtClean="0"/>
              <a:pPr/>
              <a:t>8</a:t>
            </a:fld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26184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848764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11619384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Stories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6482" y="2748280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MD01</a:t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I'm addicted to technology.  I'm on it 24/7.  I try not to be on it during social situations, with like family, because I think it's rude.  I know that teenagers have that stereotype of being so addicted, and I am, but I don't like to be the typical on </a:t>
            </a:r>
            <a:r>
              <a:rPr lang="en-US" sz="1000" dirty="0" err="1">
                <a:solidFill>
                  <a:schemeClr val="tx1"/>
                </a:solidFill>
                <a:latin typeface="+mj-lt"/>
                <a:cs typeface="Arial" pitchFamily="34" charset="0"/>
              </a:rPr>
              <a:t>facebook</a:t>
            </a: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 on the time, not being able to communicate in person.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885851" y="6620906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MD02</a:t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I'm a teenager, but I can be an adult if I need to.  Teenagers don't get listened to that often - they only care about their social life and what not, but I know when to put social life away. [an adult] means knowing when to disengage from the social stuff like drama, it's not going to consume my whole day.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68881" y="3259378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MD03</a:t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It's sad that social life is all about technology.  I like to try and communicate without it - so I don't end up like those people who cant communicate in person.  I guess I learned a lot of that from my mom because she points that out to me.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-53697" y="5885185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MD04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My parents are paying for all of my school.  I don't have any financial aid or anything. I applied for some scholarships, but I didn't get any of those.  I also applied for the Texas state general application but I didn't get any of that either.  I feel guilty about that a lot of times.</a:t>
            </a:r>
          </a:p>
          <a:p>
            <a:pPr algn="l"/>
            <a:endParaRPr lang="en-US" sz="10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361859" y="7497247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MD06</a:t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 haven't discovered what I'm passionate about.  It's disappointing.  I've discovered the things that I'm not passionate about, so I guess that is good.  Next semester I'm taking my first marketing course, so I hope that ends up well.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148528" y="2894993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MD05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When I was first looking up what I wanted to do [before switching to business] I was searching careers in business.  I searched administrative assistant and stuff - my mom talked about that - she said there is so many job for this.  I wanted to see what other jobs were out there; how much they make and how in demand they are.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936542" y="3923261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MD07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I'll get an internship somewhere after picking my major.  That happens sometime next year.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229697" y="3343623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MD08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 think getting an A or a B - keeping on the deans list - having above a 3. something - I have a 3.6 right now and If I fail this class [</a:t>
            </a:r>
            <a:r>
              <a:rPr lang="en-US" sz="1000" dirty="0" err="1">
                <a:solidFill>
                  <a:schemeClr val="tx1"/>
                </a:solidFill>
                <a:latin typeface="+mj-lt"/>
                <a:cs typeface="Arial" pitchFamily="34" charset="0"/>
              </a:rPr>
              <a:t>calc</a:t>
            </a: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] it will all be for nothing.  It will make my GPA plummet.  I'm working so hard and I’m not getting good results.  It makes me feel not good about myself. 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685810" y="2624219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MD44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If I don’t get good grades, I’m not sure how I would get a good job. Here, look at my transcript, see that B-? It’s terrible..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79913" y="6310208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MD22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The school sometimes sends me a bill like this, but I don’t usually open it, I just send it to my parents…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494251" y="6875113"/>
            <a:ext cx="3838540" cy="2363456"/>
            <a:chOff x="4746059" y="3670899"/>
            <a:chExt cx="3838540" cy="2363456"/>
          </a:xfrm>
        </p:grpSpPr>
        <p:sp>
          <p:nvSpPr>
            <p:cNvPr id="34" name="Rectangle 33"/>
            <p:cNvSpPr/>
            <p:nvPr/>
          </p:nvSpPr>
          <p:spPr>
            <a:xfrm>
              <a:off x="4746059" y="3670899"/>
              <a:ext cx="3413689" cy="18452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MD09</a:t>
              </a:r>
              <a:b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</a:br>
              <a:endParaRPr lang="en-US" sz="10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algn="l"/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I do my homework in the student learning center at the library.  I also go to my prof office hours and stuff.  I tell them I'm working hard, but sometimes it doesn't click for me</a:t>
              </a:r>
            </a:p>
            <a:p>
              <a:pPr algn="l"/>
              <a:endParaRPr lang="en-US" sz="10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170910" y="4189117"/>
              <a:ext cx="3413689" cy="18452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MD35</a:t>
              </a:r>
            </a:p>
            <a:p>
              <a:pPr algn="l"/>
              <a:endParaRPr lang="en-US" sz="10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algn="l"/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This is my assignment pad, I use it for keeping track of homework. Like, this is what I have to do for tomorrow (shows) but I haven’t started any of it yet.</a:t>
              </a:r>
            </a:p>
          </p:txBody>
        </p:sp>
      </p:grpSp>
      <p:sp>
        <p:nvSpPr>
          <p:cNvPr id="38" name="Rectangle 37"/>
          <p:cNvSpPr/>
          <p:nvPr/>
        </p:nvSpPr>
        <p:spPr>
          <a:xfrm>
            <a:off x="9623855" y="6997329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MD47</a:t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Yea, it’s hard, because there’s so much pressure on you. I mean, like, it’s just pressure all the time, and everyone else seems like they have it figured out…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28648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Research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170906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Transcription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13039" y="3284355"/>
            <a:ext cx="4009813" cy="1066513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l"/>
            <a:r>
              <a:rPr lang="en-US" sz="1400" dirty="0">
                <a:solidFill>
                  <a:schemeClr val="bg1"/>
                </a:solidFill>
                <a:latin typeface="+mj-lt"/>
                <a:cs typeface="Arial" pitchFamily="34" charset="0"/>
              </a:rPr>
              <a:t>She’s worried about how technology is diminishing her human to </a:t>
            </a:r>
            <a:r>
              <a:rPr lang="en-US" sz="1400">
                <a:solidFill>
                  <a:schemeClr val="bg1"/>
                </a:solidFill>
                <a:latin typeface="+mj-lt"/>
                <a:cs typeface="Arial" pitchFamily="34" charset="0"/>
              </a:rPr>
              <a:t>human relationships.</a:t>
            </a:r>
            <a:endParaRPr lang="en-US" sz="14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644624" y="3444402"/>
            <a:ext cx="4009813" cy="1066513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l"/>
            <a:r>
              <a:rPr lang="en-US" sz="1400" dirty="0">
                <a:solidFill>
                  <a:schemeClr val="bg1"/>
                </a:solidFill>
                <a:latin typeface="+mj-lt"/>
                <a:cs typeface="Arial" pitchFamily="34" charset="0"/>
              </a:rPr>
              <a:t>She seems to be following a “script” of life events.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08136" y="6283677"/>
            <a:ext cx="4009813" cy="1066513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l"/>
            <a:r>
              <a:rPr lang="en-US" sz="1400" dirty="0">
                <a:solidFill>
                  <a:schemeClr val="bg1"/>
                </a:solidFill>
                <a:latin typeface="+mj-lt"/>
                <a:cs typeface="Arial" pitchFamily="34" charset="0"/>
              </a:rPr>
              <a:t>Her parents have shielded her from financial responsibilities. 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494088" y="7543525"/>
            <a:ext cx="4009813" cy="1066513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l"/>
            <a:r>
              <a:rPr lang="en-US" sz="1400" dirty="0">
                <a:solidFill>
                  <a:schemeClr val="bg1"/>
                </a:solidFill>
                <a:latin typeface="+mj-lt"/>
                <a:cs typeface="Arial" pitchFamily="34" charset="0"/>
              </a:rPr>
              <a:t>She’s aware of good study practices, but doesn’t follow them.</a:t>
            </a:r>
          </a:p>
        </p:txBody>
      </p:sp>
      <p:sp>
        <p:nvSpPr>
          <p:cNvPr id="47" name="Rectangle 46"/>
          <p:cNvSpPr/>
          <p:nvPr/>
        </p:nvSpPr>
        <p:spPr>
          <a:xfrm>
            <a:off x="9204387" y="7088933"/>
            <a:ext cx="4009813" cy="1066513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l"/>
            <a:r>
              <a:rPr lang="en-US" sz="1400" dirty="0">
                <a:solidFill>
                  <a:schemeClr val="bg1"/>
                </a:solidFill>
                <a:latin typeface="+mj-lt"/>
                <a:cs typeface="Arial" pitchFamily="34" charset="0"/>
              </a:rPr>
              <a:t>She feels overwhelmed with pressure to succeed.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3127586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Utterances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4546109" y="1487256"/>
            <a:ext cx="1139701" cy="650240"/>
          </a:xfrm>
          <a:prstGeom prst="roundRect">
            <a:avLst/>
          </a:prstGeom>
          <a:solidFill>
            <a:srgbClr val="A9DAE7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Patterns &amp; Anomalies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5685810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7104335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5964633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Interpretation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7383156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Insights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10210530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Value</a:t>
            </a:r>
          </a:p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Promise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8792009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Principles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553447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/>
        </p:nvSpPr>
        <p:spPr>
          <a:xfrm>
            <a:off x="491024" y="463739"/>
            <a:ext cx="11582484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l">
              <a:defRPr sz="1800"/>
            </a:pPr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Open Sans"/>
              </a:rPr>
              <a:t>Provoke Interpretation: Ask Why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Open San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2605326" y="9129530"/>
            <a:ext cx="463775" cy="276999"/>
          </a:xfrm>
        </p:spPr>
        <p:txBody>
          <a:bodyPr/>
          <a:lstStyle/>
          <a:p>
            <a:fld id="{86CB4B4D-7CA3-9044-876B-883B54F8677D}" type="slidenum">
              <a:rPr lang="en-US" smtClean="0"/>
              <a:pPr/>
              <a:t>9</a:t>
            </a:fld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26184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848764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11619384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Stories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6482" y="2748280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MD01</a:t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I'm addicted to technology.  I'm on it 24/7.  I try not to be on it during social situations, with like family, because I think it's rude.  I know that teenagers have that stereotype of being so addicted, and I am, but I don't like to be the typical on </a:t>
            </a:r>
            <a:r>
              <a:rPr lang="en-US" sz="1000" dirty="0" err="1">
                <a:solidFill>
                  <a:schemeClr val="tx1"/>
                </a:solidFill>
                <a:latin typeface="+mj-lt"/>
                <a:cs typeface="Arial" pitchFamily="34" charset="0"/>
              </a:rPr>
              <a:t>facebook</a:t>
            </a: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 on the time, not being able to communicate in person.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885851" y="6620906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MD02</a:t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I'm a teenager, but I can be an adult if I need to.  Teenagers don't get listened to that often - they only care about their social life and what not, but I know when to put social life away. [an adult] means knowing when to disengage from the social stuff like drama, it's not going to consume my whole day.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68881" y="3259378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MD03</a:t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It's sad that social life is all about technology.  I like to try and communicate without it - so I don't end up like those people who cant communicate in person.  I guess I learned a lot of that from my mom because she points that out to me.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-53697" y="5885185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MD04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My parents are paying for all of my school.  I don't have any financial aid or anything. I applied for some scholarships, but I didn't get any of those.  I also applied for the Texas state general application but I didn't get any of that either.  I feel guilty about that a lot of times.</a:t>
            </a:r>
          </a:p>
          <a:p>
            <a:pPr algn="l"/>
            <a:endParaRPr lang="en-US" sz="10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361859" y="7497247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MD06</a:t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 haven't discovered what I'm passionate about.  It's disappointing.  I've discovered the things that I'm not passionate about, so I guess that is good.  Next semester I'm taking my first marketing course, so I hope that ends up well.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148528" y="2894993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MD05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When I was first looking up what I wanted to do [before switching to business] I was searching careers in business.  I searched administrative assistant and stuff - my mom talked about that - she said there is so many job for this.  I wanted to see what other jobs were out there; how much they make and how in demand they are.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936542" y="3923261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MD07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I'll get an internship somewhere after picking my major.  That happens sometime next year.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229697" y="3343623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MD08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 think getting an A or a B - keeping on the deans list - having above a 3. something - I have a 3.6 right now and If I fail this class [</a:t>
            </a:r>
            <a:r>
              <a:rPr lang="en-US" sz="1000" dirty="0" err="1">
                <a:solidFill>
                  <a:schemeClr val="tx1"/>
                </a:solidFill>
                <a:latin typeface="+mj-lt"/>
                <a:cs typeface="Arial" pitchFamily="34" charset="0"/>
              </a:rPr>
              <a:t>calc</a:t>
            </a: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] it will all be for nothing.  It will make my GPA plummet.  I'm working so hard and I’m not getting good results.  It makes me feel not good about myself. 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685810" y="2624219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MD44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If I don’t get good grades, I’m not sure how I would get a good job. Here, look at my transcript, see that B-? It’s terrible..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79913" y="6310208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MD22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The school sometimes sends me a bill like this, but I don’t usually open it, I just send it to my parents…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494251" y="6875113"/>
            <a:ext cx="3838540" cy="2363456"/>
            <a:chOff x="4746059" y="3670899"/>
            <a:chExt cx="3838540" cy="2363456"/>
          </a:xfrm>
        </p:grpSpPr>
        <p:sp>
          <p:nvSpPr>
            <p:cNvPr id="34" name="Rectangle 33"/>
            <p:cNvSpPr/>
            <p:nvPr/>
          </p:nvSpPr>
          <p:spPr>
            <a:xfrm>
              <a:off x="4746059" y="3670899"/>
              <a:ext cx="3413689" cy="18452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MD09</a:t>
              </a:r>
              <a:b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</a:br>
              <a:endParaRPr lang="en-US" sz="10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algn="l"/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I do my homework in the student learning center at the library.  I also go to my prof office hours and stuff.  I tell them I'm working hard, but sometimes it doesn't click for me</a:t>
              </a:r>
            </a:p>
            <a:p>
              <a:pPr algn="l"/>
              <a:endParaRPr lang="en-US" sz="10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170910" y="4189117"/>
              <a:ext cx="3413689" cy="18452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MD35</a:t>
              </a:r>
            </a:p>
            <a:p>
              <a:pPr algn="l"/>
              <a:endParaRPr lang="en-US" sz="10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algn="l"/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This is my assignment pad, I use it for keeping track of homework. Like, this is what I have to do for tomorrow (shows) but I haven’t started any of it yet.</a:t>
              </a:r>
            </a:p>
          </p:txBody>
        </p:sp>
      </p:grpSp>
      <p:sp>
        <p:nvSpPr>
          <p:cNvPr id="38" name="Rectangle 37"/>
          <p:cNvSpPr/>
          <p:nvPr/>
        </p:nvSpPr>
        <p:spPr>
          <a:xfrm>
            <a:off x="9623855" y="6997329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MD47</a:t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Yea, it’s hard, because there’s so much pressure on you. I mean, like, it’s just pressure all the time, and everyone else seems like they have it figured out…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28648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Research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170906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Transcription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13039" y="3284355"/>
            <a:ext cx="4009813" cy="1066513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l"/>
            <a:r>
              <a:rPr lang="en-US" sz="1400" dirty="0">
                <a:solidFill>
                  <a:schemeClr val="bg1"/>
                </a:solidFill>
                <a:latin typeface="+mj-lt"/>
                <a:cs typeface="Arial" pitchFamily="34" charset="0"/>
              </a:rPr>
              <a:t>She’s worried about how technology is diminishing her human to </a:t>
            </a:r>
            <a:r>
              <a:rPr lang="en-US" sz="1400">
                <a:solidFill>
                  <a:schemeClr val="bg1"/>
                </a:solidFill>
                <a:latin typeface="+mj-lt"/>
                <a:cs typeface="Arial" pitchFamily="34" charset="0"/>
              </a:rPr>
              <a:t>human relationships.</a:t>
            </a:r>
            <a:endParaRPr lang="en-US" sz="14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644624" y="3444402"/>
            <a:ext cx="4009813" cy="1066513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l"/>
            <a:r>
              <a:rPr lang="en-US" sz="1400" dirty="0">
                <a:solidFill>
                  <a:schemeClr val="bg1"/>
                </a:solidFill>
                <a:latin typeface="+mj-lt"/>
                <a:cs typeface="Arial" pitchFamily="34" charset="0"/>
              </a:rPr>
              <a:t>She seems to be following a “script” of life events.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08136" y="6283677"/>
            <a:ext cx="4009813" cy="1066513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l"/>
            <a:r>
              <a:rPr lang="en-US" sz="1400" dirty="0">
                <a:solidFill>
                  <a:schemeClr val="bg1"/>
                </a:solidFill>
                <a:latin typeface="+mj-lt"/>
                <a:cs typeface="Arial" pitchFamily="34" charset="0"/>
              </a:rPr>
              <a:t>Her parents have shielded her from financial responsibilities. 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494088" y="7543525"/>
            <a:ext cx="4009813" cy="1066513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l"/>
            <a:r>
              <a:rPr lang="en-US" sz="1400" dirty="0">
                <a:solidFill>
                  <a:schemeClr val="bg1"/>
                </a:solidFill>
                <a:latin typeface="+mj-lt"/>
                <a:cs typeface="Arial" pitchFamily="34" charset="0"/>
              </a:rPr>
              <a:t>She’s aware of good study practices, but doesn’t follow them.</a:t>
            </a:r>
          </a:p>
        </p:txBody>
      </p:sp>
      <p:sp>
        <p:nvSpPr>
          <p:cNvPr id="47" name="Rectangle 46"/>
          <p:cNvSpPr/>
          <p:nvPr/>
        </p:nvSpPr>
        <p:spPr>
          <a:xfrm>
            <a:off x="9204387" y="7088933"/>
            <a:ext cx="4009813" cy="1066513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l"/>
            <a:r>
              <a:rPr lang="en-US" sz="1400" dirty="0">
                <a:solidFill>
                  <a:schemeClr val="bg1"/>
                </a:solidFill>
                <a:latin typeface="+mj-lt"/>
                <a:cs typeface="Arial" pitchFamily="34" charset="0"/>
              </a:rPr>
              <a:t>She feels overwhelmed with pressure to succeed.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3127586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Utterances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4546109" y="1487256"/>
            <a:ext cx="1139701" cy="650240"/>
          </a:xfrm>
          <a:prstGeom prst="roundRect">
            <a:avLst/>
          </a:prstGeom>
          <a:solidFill>
            <a:srgbClr val="A9DAE7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Patterns &amp; Anomalies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5685810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7104335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5964633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Interpretation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7383156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Insights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734826" y="3959777"/>
            <a:ext cx="987709" cy="486506"/>
          </a:xfrm>
          <a:prstGeom prst="rect">
            <a:avLst/>
          </a:prstGeom>
          <a:solidFill>
            <a:srgbClr val="D76F6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Why?</a:t>
            </a:r>
            <a:endParaRPr lang="en-US" sz="1400" dirty="0">
              <a:solidFill>
                <a:schemeClr val="bg1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338922" y="6987497"/>
            <a:ext cx="987709" cy="486506"/>
          </a:xfrm>
          <a:prstGeom prst="rect">
            <a:avLst/>
          </a:prstGeom>
          <a:solidFill>
            <a:srgbClr val="D76F6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Why?</a:t>
            </a:r>
            <a:endParaRPr lang="en-US" sz="1400" dirty="0">
              <a:solidFill>
                <a:schemeClr val="bg1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601747" y="8197329"/>
            <a:ext cx="987709" cy="486506"/>
          </a:xfrm>
          <a:prstGeom prst="rect">
            <a:avLst/>
          </a:prstGeom>
          <a:solidFill>
            <a:srgbClr val="D76F6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Why?</a:t>
            </a:r>
            <a:endParaRPr lang="en-US" sz="1400" dirty="0">
              <a:solidFill>
                <a:schemeClr val="bg1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9779774" y="4104023"/>
            <a:ext cx="987709" cy="486506"/>
          </a:xfrm>
          <a:prstGeom prst="rect">
            <a:avLst/>
          </a:prstGeom>
          <a:solidFill>
            <a:srgbClr val="D76F6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Why?</a:t>
            </a:r>
            <a:endParaRPr lang="en-US" sz="1400" dirty="0">
              <a:solidFill>
                <a:schemeClr val="bg1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2311831" y="7797732"/>
            <a:ext cx="987709" cy="486506"/>
          </a:xfrm>
          <a:prstGeom prst="rect">
            <a:avLst/>
          </a:prstGeom>
          <a:solidFill>
            <a:srgbClr val="D76F6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Why?</a:t>
            </a:r>
            <a:endParaRPr lang="en-US" sz="1400" dirty="0">
              <a:solidFill>
                <a:schemeClr val="bg1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10210530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Value</a:t>
            </a:r>
          </a:p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Promise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8792009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Principles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454153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AC4D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6FC2D7"/>
      </a:accent1>
      <a:accent2>
        <a:srgbClr val="4DB5B8"/>
      </a:accent2>
      <a:accent3>
        <a:srgbClr val="AAD04C"/>
      </a:accent3>
      <a:accent4>
        <a:srgbClr val="0091D7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Custom 1">
      <a:majorFont>
        <a:latin typeface="Open Sans Light"/>
        <a:ea typeface="Helvetica Light"/>
        <a:cs typeface="Helvetica Light"/>
      </a:majorFont>
      <a:minorFont>
        <a:latin typeface="Open Sans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</TotalTime>
  <Words>1615</Words>
  <Application>Microsoft Office PowerPoint</Application>
  <PresentationFormat>Custom</PresentationFormat>
  <Paragraphs>395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ＭＳ Ｐゴシック</vt:lpstr>
      <vt:lpstr>Arial</vt:lpstr>
      <vt:lpstr>Helvetica</vt:lpstr>
      <vt:lpstr>Helvetica Light</vt:lpstr>
      <vt:lpstr>Helvetica Neue</vt:lpstr>
      <vt:lpstr>Open Sans</vt:lpstr>
      <vt:lpstr>Open Sans bold</vt:lpstr>
      <vt:lpstr>Open Sans Light</vt:lpstr>
      <vt:lpstr>Open Sans Semibold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Kolko</dc:creator>
  <cp:lastModifiedBy>Jon</cp:lastModifiedBy>
  <cp:revision>268</cp:revision>
  <cp:lastPrinted>2015-03-27T19:25:25Z</cp:lastPrinted>
  <dcterms:modified xsi:type="dcterms:W3CDTF">2015-11-22T19:49:15Z</dcterms:modified>
</cp:coreProperties>
</file>