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26" r:id="rId2"/>
    <p:sldId id="600" r:id="rId3"/>
    <p:sldId id="651" r:id="rId4"/>
    <p:sldId id="653" r:id="rId5"/>
    <p:sldId id="652" r:id="rId6"/>
    <p:sldId id="654" r:id="rId7"/>
    <p:sldId id="694" r:id="rId8"/>
    <p:sldId id="657" r:id="rId9"/>
    <p:sldId id="662" r:id="rId10"/>
    <p:sldId id="666" r:id="rId11"/>
    <p:sldId id="667" r:id="rId12"/>
    <p:sldId id="670" r:id="rId13"/>
    <p:sldId id="671" r:id="rId14"/>
    <p:sldId id="605" r:id="rId15"/>
    <p:sldId id="674" r:id="rId16"/>
    <p:sldId id="675" r:id="rId17"/>
    <p:sldId id="678" r:id="rId18"/>
    <p:sldId id="692" r:id="rId19"/>
    <p:sldId id="688" r:id="rId20"/>
    <p:sldId id="676" r:id="rId21"/>
    <p:sldId id="677" r:id="rId22"/>
    <p:sldId id="690" r:id="rId23"/>
    <p:sldId id="691" r:id="rId24"/>
    <p:sldId id="689" r:id="rId25"/>
    <p:sldId id="679" r:id="rId26"/>
    <p:sldId id="680" r:id="rId27"/>
    <p:sldId id="684" r:id="rId28"/>
    <p:sldId id="685" r:id="rId29"/>
    <p:sldId id="686" r:id="rId30"/>
    <p:sldId id="687" r:id="rId31"/>
    <p:sldId id="683" r:id="rId32"/>
    <p:sldId id="682" r:id="rId33"/>
    <p:sldId id="467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Berkow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FAC"/>
    <a:srgbClr val="5FB5CD"/>
    <a:srgbClr val="0C7CCE"/>
    <a:srgbClr val="C4248F"/>
    <a:srgbClr val="350825"/>
    <a:srgbClr val="601044"/>
    <a:srgbClr val="781557"/>
    <a:srgbClr val="B0DAE6"/>
    <a:srgbClr val="F6BB00"/>
    <a:srgbClr val="D3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9" autoAdjust="0"/>
    <p:restoredTop sz="98347" autoAdjust="0"/>
  </p:normalViewPr>
  <p:slideViewPr>
    <p:cSldViewPr snapToGrid="0">
      <p:cViewPr varScale="1">
        <p:scale>
          <a:sx n="68" d="100"/>
          <a:sy n="68" d="100"/>
        </p:scale>
        <p:origin x="145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10A19CE-6EE8-4BDB-A44D-30E9E9E6DC99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7" rIns="95674" bIns="47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561232"/>
            <a:ext cx="5851490" cy="4320209"/>
          </a:xfrm>
          <a:prstGeom prst="rect">
            <a:avLst/>
          </a:prstGeom>
        </p:spPr>
        <p:txBody>
          <a:bodyPr vert="horz" lIns="95674" tIns="47837" rIns="95674" bIns="478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96A5088-7373-4757-B571-116800228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7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27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11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36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16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63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17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67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18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256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19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819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21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45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777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355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48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60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6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5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37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6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53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7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81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8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51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9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98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10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Black ">
    <p:bg>
      <p:bgPr>
        <a:solidFill>
          <a:srgbClr val="DA4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on\Dropbox\designschool\logo\ac4d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00788"/>
            <a:ext cx="657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062006-FA65-3D4C-BF24-8D6B70CCB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Black ">
    <p:bg>
      <p:bgPr>
        <a:solidFill>
          <a:srgbClr val="0C7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on\Dropbox\designschool\logo\ac4d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00788"/>
            <a:ext cx="6572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062006-FA65-3D4C-BF24-8D6B70CCB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solidFill>
                  <a:schemeClr val="tx1"/>
                </a:solidFill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oint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8763000" cy="5638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800" kern="1200" smtClean="0">
                <a:solidFill>
                  <a:schemeClr val="bg1"/>
                </a:solidFill>
                <a:latin typeface="MetaOT-Book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4800"/>
            </a:lvl2pPr>
            <a:lvl3pPr marL="914400" indent="0" algn="ctr">
              <a:buNone/>
              <a:defRPr sz="4800"/>
            </a:lvl3pPr>
            <a:lvl4pPr marL="1371600" indent="0" algn="ctr">
              <a:buNone/>
              <a:defRPr sz="4800"/>
            </a:lvl4pPr>
            <a:lvl5pPr marL="1828800" indent="0" algn="ctr">
              <a:buNone/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0" y="3490977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endParaRPr lang="en-US" sz="1200" dirty="0" smtClean="0">
              <a:solidFill>
                <a:srgbClr val="C0C0C0"/>
              </a:solidFill>
              <a:latin typeface="MetaOT-Book" pitchFamily="50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1200" b="1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Matt</a:t>
            </a:r>
            <a:r>
              <a:rPr lang="en-US" sz="1200" b="1" baseline="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 Franks</a:t>
            </a:r>
            <a:endParaRPr lang="en-US" sz="1200" b="1" dirty="0" smtClean="0">
              <a:solidFill>
                <a:prstClr val="white"/>
              </a:solidFill>
              <a:latin typeface="MetaOT-Book" pitchFamily="50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Professor, Austin Center for Design</a:t>
            </a: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Mfranks@ac4d.com</a:t>
            </a:r>
          </a:p>
          <a:p>
            <a:pPr eaLnBrk="0" hangingPunct="0"/>
            <a:endParaRPr lang="en-US" sz="1200" dirty="0" smtClean="0">
              <a:solidFill>
                <a:prstClr val="white"/>
              </a:solidFill>
              <a:latin typeface="MetaOT-Book" pitchFamily="50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50" y="1195322"/>
            <a:ext cx="4762500" cy="22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190750" y="4530107"/>
            <a:ext cx="476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286000" y="47244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Download our free book, </a:t>
            </a:r>
            <a:b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Wicked Problems: Problems Worth Solving, </a:t>
            </a:r>
            <a:b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at http://www.wickedproblems.com</a:t>
            </a:r>
          </a:p>
        </p:txBody>
      </p:sp>
    </p:spTree>
    <p:extLst>
      <p:ext uri="{BB962C8B-B14F-4D97-AF65-F5344CB8AC3E}">
        <p14:creationId xmlns:p14="http://schemas.microsoft.com/office/powerpoint/2010/main" val="6521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2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659368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latin typeface="+mn-lt"/>
              </a:defRPr>
            </a:lvl1pPr>
            <a:lvl2pPr>
              <a:lnSpc>
                <a:spcPct val="150000"/>
              </a:lnSpc>
              <a:defRPr sz="1800">
                <a:latin typeface="+mn-lt"/>
              </a:defRPr>
            </a:lvl2pPr>
            <a:lvl3pPr>
              <a:lnSpc>
                <a:spcPct val="150000"/>
              </a:lnSpc>
              <a:defRPr sz="1800">
                <a:latin typeface="+mn-lt"/>
              </a:defRPr>
            </a:lvl3pPr>
            <a:lvl4pPr>
              <a:lnSpc>
                <a:spcPct val="150000"/>
              </a:lnSpc>
              <a:defRPr sz="1800">
                <a:latin typeface="+mn-lt"/>
              </a:defRPr>
            </a:lvl4pPr>
            <a:lvl5pPr>
              <a:lnSpc>
                <a:spcPct val="150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3" r:id="rId2"/>
    <p:sldLayoutId id="2147483734" r:id="rId3"/>
    <p:sldLayoutId id="2147483730" r:id="rId4"/>
    <p:sldLayoutId id="2147483728" r:id="rId5"/>
    <p:sldLayoutId id="2147483729" r:id="rId6"/>
    <p:sldLayoutId id="2147483731" r:id="rId7"/>
    <p:sldLayoutId id="214748373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MetaOT-Book" pitchFamily="50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22419" cy="5590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361563"/>
            <a:ext cx="9144000" cy="149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6858" y="5473874"/>
            <a:ext cx="8760942" cy="133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ld" pitchFamily="50" charset="0"/>
                <a:ea typeface="Verdana" pitchFamily="34" charset="0"/>
                <a:cs typeface="Verdana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bg1"/>
                </a:solidFill>
                <a:latin typeface="MetaOT-Book" pitchFamily="50" charset="0"/>
              </a:rPr>
              <a:t>Facilitated Sketching</a:t>
            </a:r>
          </a:p>
          <a:p>
            <a:pPr lvl="1"/>
            <a:endParaRPr lang="en-US" sz="1200" dirty="0">
              <a:solidFill>
                <a:schemeClr val="bg1"/>
              </a:solidFill>
              <a:latin typeface="MetaOT-Medium" pitchFamily="50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MetaOT-Medium" pitchFamily="50" charset="0"/>
              </a:rPr>
              <a:t>Matt Franks</a:t>
            </a:r>
            <a:endParaRPr lang="en-US" sz="1200" dirty="0">
              <a:solidFill>
                <a:schemeClr val="bg1"/>
              </a:solidFill>
              <a:latin typeface="MetaOT-Medium" pitchFamily="50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MetaOT-Book" pitchFamily="50" charset="0"/>
              </a:rPr>
              <a:t>Professor, Austin Center for 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5361563"/>
            <a:ext cx="91440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 descr="C:\Users\Jon\Dropbox\designschool\logo\ac4d_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 bwMode="auto">
          <a:xfrm>
            <a:off x="7830762" y="6019799"/>
            <a:ext cx="999779" cy="4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22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073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 Facilitated Sketching Session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Is similar to other types of facilitated activities.  It will be successful with adequate </a:t>
            </a:r>
            <a:r>
              <a:rPr lang="en-US" sz="3600" dirty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preparation</a:t>
            </a:r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, a </a:t>
            </a:r>
            <a:r>
              <a:rPr lang="en-US" sz="3600" dirty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structured goal, adequate stakeholder attendance, a conducive venue, material to support the facilitated exercises, and passionate facilitation.</a:t>
            </a:r>
          </a:p>
          <a:p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3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073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 Facilitated Sketching Session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Is similar to other types of facilitated activities.  It will be successful with adequate </a:t>
            </a:r>
            <a:r>
              <a:rPr lang="en-US" sz="3600" dirty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preparation</a:t>
            </a:r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, a </a:t>
            </a:r>
            <a:r>
              <a:rPr lang="en-US" sz="3600" dirty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structured goal, adequate stakeholder attendance, a conducive venue, material to support the facilitated exercises, and passionate facilitation.</a:t>
            </a:r>
          </a:p>
          <a:p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7653" y="5179988"/>
            <a:ext cx="379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B0F0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Getting participants over the fear of</a:t>
            </a:r>
          </a:p>
          <a:p>
            <a:r>
              <a:rPr lang="en-US" u="sng" dirty="0" smtClean="0">
                <a:solidFill>
                  <a:srgbClr val="00B0F0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judgment requires a lot more energy</a:t>
            </a:r>
            <a:endParaRPr lang="en-US" u="sng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1751469" y="4895462"/>
            <a:ext cx="236184" cy="60769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21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81000"/>
            <a:ext cx="6803292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Preparation for Facilitation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Understand the participants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Develop clear and relevant focus areas with supporting activities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Preparation and logistics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Facilitating the session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Recap and expectation setting</a:t>
            </a:r>
            <a:endParaRPr lang="en-US" sz="32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381000"/>
            <a:ext cx="6803292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Preparation for Facilitation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OT-Book" pitchFamily="50" charset="0"/>
              </a:rPr>
              <a:t>Understand the participants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OT-Book" pitchFamily="50" charset="0"/>
              </a:rPr>
              <a:t>Develop clear and relevant focus areas with </a:t>
            </a: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supporting activities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404040"/>
                </a:solidFill>
                <a:latin typeface="MetaOT-Book" pitchFamily="50" charset="0"/>
              </a:rPr>
              <a:t>Preparation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OT-Book" pitchFamily="50" charset="0"/>
              </a:rPr>
              <a:t>and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taOT-Book" pitchFamily="50" charset="0"/>
              </a:rPr>
              <a:t> </a:t>
            </a:r>
            <a:r>
              <a:rPr lang="en-US" sz="3200" dirty="0" smtClean="0">
                <a:solidFill>
                  <a:srgbClr val="404040"/>
                </a:solidFill>
                <a:latin typeface="MetaOT-Book" pitchFamily="50" charset="0"/>
              </a:rPr>
              <a:t>logistics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prstClr val="white"/>
                </a:solidFill>
                <a:latin typeface="MetaOT-Book" pitchFamily="50" charset="0"/>
              </a:rPr>
              <a:t>Facilitating the session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rgbClr val="404040"/>
                </a:solidFill>
                <a:latin typeface="MetaOT-Book" pitchFamily="50" charset="0"/>
              </a:rPr>
              <a:t>Recap and expectation setting</a:t>
            </a:r>
            <a:endParaRPr lang="en-US" sz="3200" dirty="0">
              <a:solidFill>
                <a:srgbClr val="40404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62006-FA65-3D4C-BF24-8D6B70CCB1D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2774465"/>
            <a:ext cx="6959601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2/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S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upporting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9722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62006-FA65-3D4C-BF24-8D6B70CCB1D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2999152"/>
            <a:ext cx="7386088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Creating / refining a process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7858369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Creating / refining a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23" y="1111607"/>
            <a:ext cx="82843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MetaOT-Book" pitchFamily="50" charset="0"/>
              </a:rPr>
              <a:t>Products and services often exist as part of a larger system (i.e. manufacturing, logistics, application of product, etc.).  Teams can be broken up into groups to concept variations of a process, from start to finish, or focus on refining nuanced aspects.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399" y="3612575"/>
            <a:ext cx="47908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Why should I use it?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create an innovation profile of key client stakeholders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create an understanding of the larger eco-system that supports a given product.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understand better the perception of current ideas / concepts (if concepts already exist, or a range of concepts have been created for the client to reflect on)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define specific expectations around the current design challenge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251936" y="3632113"/>
            <a:ext cx="355662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When should I use it?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Any time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prstClr val="white"/>
              </a:solidFill>
              <a:latin typeface="MetaOT-Book" pitchFamily="50" charset="0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prstClr val="white"/>
              </a:solidFill>
              <a:latin typeface="MetaOT-Book" pitchFamily="50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/>
                </a:solidFill>
                <a:latin typeface="MetaOT-Book" pitchFamily="50" charset="0"/>
              </a:rPr>
              <a:t>An alternate version of this activity allows the team to define a process as a group. This is generally useful for creating alignment amongst stakeholders and SMEs for processes that traverse multiple business units.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9842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cessSketchTempla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9" y="343800"/>
            <a:ext cx="79235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1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essSketchTemplate_complet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9" y="343800"/>
            <a:ext cx="79235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7858369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Creating / refining a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23" y="1043223"/>
            <a:ext cx="8284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MetaOT-Book" pitchFamily="50" charset="0"/>
              </a:rPr>
              <a:t>Steps to facilitating this session: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397" y="1674316"/>
            <a:ext cx="7858371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Schedule 1.5 – 2.5 hours to complete this activity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After completing the </a:t>
            </a:r>
            <a:r>
              <a:rPr lang="en-US" dirty="0" err="1" smtClean="0">
                <a:solidFill>
                  <a:prstClr val="white"/>
                </a:solidFill>
                <a:latin typeface="MetaOT-Book" pitchFamily="50" charset="0"/>
              </a:rPr>
              <a:t>warmup</a:t>
            </a: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 framework divide into groups and hand out the activity.  Each group should receive multiple copies of the activity worksheet if they are to create multiple concepts.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Explain the activity in full after everyone has received the materials.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Allow for 10 – 15 min per iteration.  After the allotted time, encourage the group to move onto the next iteration.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After 45 – 60 min, come back together and have a representative from each team present ideas. Pin up each idea.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As a group, vote on the top 5 or 6 ideas with colored dots or post-it notes.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Divide into groups again.  Instruct each group to do an iteration of one of the top 5 or 6 ideas (or an element of the idea).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After 25 – 30 min, come back together and present again.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  <a:latin typeface="MetaOT-Book" pitchFamily="50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Facilitated Sketching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Where participants generate visual artifacts to communicate ideas, solve problems, visualize something over time &amp; create alignment. 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18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62006-FA65-3D4C-BF24-8D6B70CCB1D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2999152"/>
            <a:ext cx="6959601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Generating Ideas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7858369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Generating Ideas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923" y="1111607"/>
            <a:ext cx="82843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600" dirty="0" smtClean="0">
                <a:solidFill>
                  <a:prstClr val="white"/>
                </a:solidFill>
                <a:latin typeface="MetaOT-Book" pitchFamily="50" charset="0"/>
              </a:rPr>
              <a:t>A </a:t>
            </a:r>
            <a:r>
              <a:rPr lang="en-US" sz="2600" dirty="0">
                <a:solidFill>
                  <a:prstClr val="white"/>
                </a:solidFill>
                <a:latin typeface="MetaOT-Book" pitchFamily="50" charset="0"/>
              </a:rPr>
              <a:t>facilitated sketching session around a product or service provides a lot of material for teams to explore, refine, and validate.</a:t>
            </a:r>
          </a:p>
          <a:p>
            <a:endParaRPr lang="en-US" sz="2600" dirty="0" smtClean="0">
              <a:solidFill>
                <a:prstClr val="white"/>
              </a:solidFill>
              <a:latin typeface="MetaOT-Book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399" y="3479435"/>
            <a:ext cx="47908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Why should I use it?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understand better the perception of current ideas / concepts (if concepts already exist, or a range of concepts have been created for the client to reflect on)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create a variety of ideas for a design or development team.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To engage stakeholders in the creative process as a means to facilitate buy-in.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251936" y="3498973"/>
            <a:ext cx="3677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When should I use it?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During program kick off before research begins (this exercises is most helpful for programs involving design research)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After the research readout when a variety of concept directions are useful.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MetaOT-Book" pitchFamily="50" charset="0"/>
              </a:rPr>
              <a:t>After narrowing down design concepts – to provide additional variances on the same idea.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3487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ductSketchTempla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8" y="363256"/>
            <a:ext cx="7900964" cy="59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ductSketchTemplate_complet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" y="354780"/>
            <a:ext cx="792356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3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834" y="381000"/>
            <a:ext cx="7858369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Generating Ideas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357" y="1043223"/>
            <a:ext cx="8284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MetaOT-Book" pitchFamily="50" charset="0"/>
              </a:rPr>
              <a:t>Steps to facilitating this session: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831" y="1674316"/>
            <a:ext cx="7858371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Schedule 1 – 1.5 hours to complete this activity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After completing the </a:t>
            </a:r>
            <a:r>
              <a:rPr lang="en-US" dirty="0" err="1" smtClean="0">
                <a:solidFill>
                  <a:prstClr val="white"/>
                </a:solidFill>
                <a:latin typeface="MetaOT-Book" pitchFamily="50" charset="0"/>
              </a:rPr>
              <a:t>warmup</a:t>
            </a: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 framework divide into groups and hand out the activity.  Each group should receive multiple copies of the activity worksheet if they are to create multiple concepts.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Explain the activity in full after everyone has received the materials.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Allow for 5 – 10 min per iteration.  After the allotted time, encourage the group to move onto the next iteration.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After 40 -50 min, come back together and have a representative from each team present ideas. Pin up each idea.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As a group, vote on the top 5 or 6 ideas with colored dots or post-it notes.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Divide into groups again.  Instruct each group to do an iteration of one of the top 5 or 6 ideas (or an element of the idea).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white"/>
                </a:solidFill>
                <a:latin typeface="MetaOT-Book" pitchFamily="50" charset="0"/>
              </a:rPr>
              <a:t>After 25 – 30 min, come back together and present again.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  <a:latin typeface="MetaOT-Book" pitchFamily="50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endParaRPr lang="en-US" dirty="0" smtClean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9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62006-FA65-3D4C-BF24-8D6B70CCB1D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2999152"/>
            <a:ext cx="6959601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4/ Facilitating the session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834" y="381000"/>
            <a:ext cx="8688754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Start with a Framework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Participants aren’t going to start drawing unless you provide them with a framework and a starting point. </a:t>
            </a:r>
          </a:p>
          <a:p>
            <a:endParaRPr lang="en-US" sz="3600" dirty="0" smtClean="0">
              <a:solidFill>
                <a:prstClr val="white"/>
              </a:solidFill>
              <a:latin typeface="MetaOT-Book" pitchFamily="50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MetaOT-Book" pitchFamily="50" charset="0"/>
              </a:rPr>
              <a:t>Practice drawing all of the things on the following framework as a warm up exercise, in an area where participants can see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MetaOT-Book" pitchFamily="50" charset="0"/>
              </a:rPr>
              <a:t>After drawing each object, encourage each participant to try it themselves –  don’t take no for an answer!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MetaOT-Book" pitchFamily="50" charset="0"/>
              </a:rPr>
              <a:t>While participants are practicing, walk the room and offer encouragement. 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MetaOT-Book" pitchFamily="50" charset="0"/>
              </a:rPr>
              <a:t>Plan for 10 – 20 min of warm up before handing out the activity.</a:t>
            </a:r>
          </a:p>
          <a:p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tchingFramework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0" y="409658"/>
            <a:ext cx="829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etchingFramework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0" y="409662"/>
            <a:ext cx="82977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etchingFramework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0" y="272844"/>
            <a:ext cx="829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Sketch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5" b="71907"/>
          <a:stretch/>
        </p:blipFill>
        <p:spPr>
          <a:xfrm rot="21177011">
            <a:off x="4671894" y="4085157"/>
            <a:ext cx="2170103" cy="192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impleSketch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-640" r="50175" b="72547"/>
          <a:stretch/>
        </p:blipFill>
        <p:spPr>
          <a:xfrm rot="434692">
            <a:off x="6290209" y="4310469"/>
            <a:ext cx="2170103" cy="192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Facilitated Sketching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Where participants </a:t>
            </a:r>
            <a:r>
              <a:rPr lang="en-US" sz="3600" u="sng" dirty="0" smtClean="0">
                <a:solidFill>
                  <a:schemeClr val="accent5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generate visual artifacts</a:t>
            </a:r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 to communicate ideas, solve problems, visualize something over time &amp; create alignment. 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19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etchingFramework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0" y="272844"/>
            <a:ext cx="829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834" y="381000"/>
            <a:ext cx="8688754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Provide the exercise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Only do this when you feel like participants are ready to begin.  If they are struggling, take a few extra minutes for practice. </a:t>
            </a:r>
          </a:p>
          <a:p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772" y="3043911"/>
            <a:ext cx="7669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prstClr val="white"/>
                </a:solidFill>
                <a:latin typeface="MetaOT-Book" pitchFamily="50" charset="0"/>
              </a:rPr>
              <a:t>Sometimes it helps to seed each group with a facilitator who is comfortable sketching.</a:t>
            </a:r>
          </a:p>
        </p:txBody>
      </p:sp>
    </p:spTree>
    <p:extLst>
      <p:ext uri="{BB962C8B-B14F-4D97-AF65-F5344CB8AC3E}">
        <p14:creationId xmlns:p14="http://schemas.microsoft.com/office/powerpoint/2010/main" val="24567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1073" y="381000"/>
            <a:ext cx="8688754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Facilitation Requires Passion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You feed the energy in the room. 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Your participants consume it.</a:t>
            </a:r>
          </a:p>
        </p:txBody>
      </p:sp>
    </p:spTree>
    <p:extLst>
      <p:ext uri="{BB962C8B-B14F-4D97-AF65-F5344CB8AC3E}">
        <p14:creationId xmlns:p14="http://schemas.microsoft.com/office/powerpoint/2010/main" val="37269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pleSketch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8" b="37709"/>
          <a:stretch/>
        </p:blipFill>
        <p:spPr>
          <a:xfrm>
            <a:off x="195917" y="4126121"/>
            <a:ext cx="8633732" cy="1926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Facilitated Sketching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Where participants generate visual artifacts </a:t>
            </a:r>
            <a:r>
              <a:rPr lang="en-US" sz="3600" u="sng" dirty="0" smtClean="0">
                <a:solidFill>
                  <a:srgbClr val="00B0F0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to communicate ideas</a:t>
            </a:r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, solve problems, visualize something over time &amp; create alignment. 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pleSketch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4" r="75339" b="5303"/>
          <a:stretch/>
        </p:blipFill>
        <p:spPr>
          <a:xfrm rot="21098280">
            <a:off x="6320938" y="4064665"/>
            <a:ext cx="2129133" cy="1926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Facilitated Sketching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Where participants generate visual artifacts to communicate ideas, </a:t>
            </a:r>
            <a:r>
              <a:rPr lang="en-US" sz="3600" u="sng" dirty="0" smtClean="0">
                <a:solidFill>
                  <a:srgbClr val="00B0F0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solve problems</a:t>
            </a:r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, visualize something over time &amp; create alignment. 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43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pleSketch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6" t="-800" r="24719" b="72707"/>
          <a:stretch/>
        </p:blipFill>
        <p:spPr>
          <a:xfrm>
            <a:off x="6290209" y="4310469"/>
            <a:ext cx="2170103" cy="192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8112223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Facilitated Sketching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Where participants generate visual artifacts to communicate ideas, solve problems, </a:t>
            </a:r>
            <a:r>
              <a:rPr lang="en-US" sz="3600" u="sng" dirty="0" smtClean="0">
                <a:solidFill>
                  <a:srgbClr val="00B0F0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visualize something over time</a:t>
            </a:r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 &amp; create alignment. 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71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821573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Why is </a:t>
            </a:r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Sketching Useful?</a:t>
            </a:r>
            <a:endParaRPr lang="en-US" sz="3600" dirty="0">
              <a:solidFill>
                <a:srgbClr val="F6BB00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51184" y="3441161"/>
            <a:ext cx="4337972" cy="2478456"/>
            <a:chOff x="2104566" y="3482128"/>
            <a:chExt cx="4337972" cy="2814856"/>
          </a:xfrm>
        </p:grpSpPr>
        <p:sp>
          <p:nvSpPr>
            <p:cNvPr id="20" name="Rounded Rectangle 24"/>
            <p:cNvSpPr>
              <a:spLocks noChangeArrowheads="1"/>
            </p:cNvSpPr>
            <p:nvPr/>
          </p:nvSpPr>
          <p:spPr bwMode="auto">
            <a:xfrm>
              <a:off x="3292697" y="5407540"/>
              <a:ext cx="1961710" cy="889444"/>
            </a:xfrm>
            <a:prstGeom prst="roundRect">
              <a:avLst>
                <a:gd name="adj" fmla="val 5051"/>
              </a:avLst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buClr>
                  <a:srgbClr val="808080"/>
                </a:buClr>
                <a:buSzPct val="100000"/>
                <a:buFont typeface="Arial" pitchFamily="34" charset="0"/>
                <a:buNone/>
              </a:pPr>
              <a:endParaRPr lang="en-US" sz="1800" dirty="0" smtClean="0">
                <a:solidFill>
                  <a:srgbClr val="FFFFFF"/>
                </a:solidFill>
                <a:latin typeface="MetaOT-Book" pitchFamily="50" charset="0"/>
                <a:ea typeface="ＭＳ Ｐゴシック" pitchFamily="34" charset="-128"/>
              </a:endParaRPr>
            </a:p>
          </p:txBody>
        </p:sp>
        <p:sp>
          <p:nvSpPr>
            <p:cNvPr id="10" name="Rounded Rectangle 24"/>
            <p:cNvSpPr>
              <a:spLocks noChangeArrowheads="1"/>
            </p:cNvSpPr>
            <p:nvPr/>
          </p:nvSpPr>
          <p:spPr bwMode="auto">
            <a:xfrm>
              <a:off x="2606449" y="4434592"/>
              <a:ext cx="3334206" cy="889444"/>
            </a:xfrm>
            <a:prstGeom prst="roundRect">
              <a:avLst>
                <a:gd name="adj" fmla="val 5051"/>
              </a:avLst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buClr>
                  <a:srgbClr val="808080"/>
                </a:buClr>
                <a:buSzPct val="100000"/>
                <a:buFont typeface="Arial" pitchFamily="34" charset="0"/>
                <a:buNone/>
              </a:pPr>
              <a:endParaRPr lang="en-US" sz="1800" dirty="0" smtClean="0">
                <a:solidFill>
                  <a:srgbClr val="FFFFFF"/>
                </a:solidFill>
                <a:latin typeface="MetaOT-Book" pitchFamily="50" charset="0"/>
                <a:ea typeface="ＭＳ Ｐゴシック" pitchFamily="34" charset="-128"/>
              </a:endParaRPr>
            </a:p>
          </p:txBody>
        </p:sp>
        <p:sp>
          <p:nvSpPr>
            <p:cNvPr id="14" name="Rounded Rectangle 24"/>
            <p:cNvSpPr>
              <a:spLocks noChangeArrowheads="1"/>
            </p:cNvSpPr>
            <p:nvPr/>
          </p:nvSpPr>
          <p:spPr bwMode="auto">
            <a:xfrm>
              <a:off x="2104566" y="3482128"/>
              <a:ext cx="4337972" cy="889444"/>
            </a:xfrm>
            <a:prstGeom prst="roundRect">
              <a:avLst>
                <a:gd name="adj" fmla="val 5051"/>
              </a:avLst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buClr>
                  <a:srgbClr val="808080"/>
                </a:buClr>
                <a:buSzPct val="100000"/>
                <a:buFont typeface="Arial" pitchFamily="34" charset="0"/>
                <a:buNone/>
              </a:pPr>
              <a:endParaRPr lang="en-US" sz="1800" dirty="0" smtClean="0">
                <a:solidFill>
                  <a:srgbClr val="FFFFFF"/>
                </a:solidFill>
                <a:latin typeface="MetaOT-Book" pitchFamily="50" charset="0"/>
                <a:ea typeface="ＭＳ Ｐゴシック" pitchFamily="34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381000"/>
            <a:ext cx="821573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Why is </a:t>
            </a:r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Sketching Useful</a:t>
            </a:r>
            <a:r>
              <a:rPr lang="en-US" sz="3600" dirty="0">
                <a:solidFill>
                  <a:srgbClr val="F6BB00"/>
                </a:solidFill>
                <a:latin typeface="MetaOT-Book" pitchFamily="50" charset="0"/>
              </a:rPr>
              <a:t>?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By visualizing ideas, you lower the risk of misinterpretation. Thus, dramatically increasing the shared understanding of your audience.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  <p:sp>
        <p:nvSpPr>
          <p:cNvPr id="17" name="Rectangle 37"/>
          <p:cNvSpPr txBox="1">
            <a:spLocks noChangeArrowheads="1"/>
          </p:cNvSpPr>
          <p:nvPr/>
        </p:nvSpPr>
        <p:spPr bwMode="auto">
          <a:xfrm>
            <a:off x="4989396" y="5298702"/>
            <a:ext cx="1657994" cy="430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457200">
              <a:spcBef>
                <a:spcPts val="188"/>
              </a:spcBef>
              <a:buClr>
                <a:srgbClr val="808080"/>
              </a:buClr>
              <a:buSzPct val="100000"/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MetaOT-Medium" pitchFamily="50" charset="0"/>
                <a:ea typeface="ＭＳ Ｐゴシック" charset="-128"/>
                <a:cs typeface="Arial" pitchFamily="34" charset="0"/>
              </a:rPr>
              <a:t>Sketching</a:t>
            </a:r>
            <a:endParaRPr lang="en-US" sz="2800" dirty="0">
              <a:solidFill>
                <a:schemeClr val="bg1"/>
              </a:solidFill>
              <a:latin typeface="MetaOT-Medium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Rectangle 37"/>
          <p:cNvSpPr txBox="1">
            <a:spLocks noChangeArrowheads="1"/>
          </p:cNvSpPr>
          <p:nvPr/>
        </p:nvSpPr>
        <p:spPr bwMode="auto">
          <a:xfrm>
            <a:off x="4989396" y="4428174"/>
            <a:ext cx="1657994" cy="430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457200">
              <a:spcBef>
                <a:spcPts val="188"/>
              </a:spcBef>
              <a:buClr>
                <a:srgbClr val="808080"/>
              </a:buClr>
              <a:buSzPct val="100000"/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MetaOT-Medium" pitchFamily="50" charset="0"/>
                <a:ea typeface="ＭＳ Ｐゴシック" charset="-128"/>
                <a:cs typeface="Arial" pitchFamily="34" charset="0"/>
              </a:rPr>
              <a:t>Writing</a:t>
            </a:r>
            <a:endParaRPr lang="en-US" sz="2800" dirty="0">
              <a:solidFill>
                <a:schemeClr val="bg1"/>
              </a:solidFill>
              <a:latin typeface="MetaOT-Medium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" name="Rectangle 37"/>
          <p:cNvSpPr txBox="1">
            <a:spLocks noChangeArrowheads="1"/>
          </p:cNvSpPr>
          <p:nvPr/>
        </p:nvSpPr>
        <p:spPr bwMode="auto">
          <a:xfrm>
            <a:off x="4989396" y="3598605"/>
            <a:ext cx="1657994" cy="4308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457200">
              <a:spcBef>
                <a:spcPts val="188"/>
              </a:spcBef>
              <a:buClr>
                <a:srgbClr val="808080"/>
              </a:buClr>
              <a:buSzPct val="100000"/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MetaOT-Medium" pitchFamily="50" charset="0"/>
                <a:ea typeface="ＭＳ Ｐゴシック" charset="-128"/>
                <a:cs typeface="Arial" pitchFamily="34" charset="0"/>
              </a:rPr>
              <a:t>Talking</a:t>
            </a:r>
            <a:endParaRPr lang="en-US" sz="2800" dirty="0">
              <a:solidFill>
                <a:schemeClr val="bg1"/>
              </a:solidFill>
              <a:latin typeface="MetaOT-Medium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" name="Rectangle 37"/>
          <p:cNvSpPr txBox="1">
            <a:spLocks noChangeArrowheads="1"/>
          </p:cNvSpPr>
          <p:nvPr/>
        </p:nvSpPr>
        <p:spPr bwMode="auto">
          <a:xfrm>
            <a:off x="339297" y="4182004"/>
            <a:ext cx="32148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457200">
              <a:spcBef>
                <a:spcPts val="188"/>
              </a:spcBef>
              <a:buClr>
                <a:srgbClr val="808080"/>
              </a:buClr>
              <a:buSzPct val="100000"/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3"/>
                </a:solidFill>
                <a:latin typeface="MetaOT-Medium" pitchFamily="50" charset="0"/>
                <a:ea typeface="ＭＳ Ｐゴシック" charset="-128"/>
                <a:cs typeface="Arial" pitchFamily="34" charset="0"/>
              </a:rPr>
              <a:t>Potential for misinterpretation</a:t>
            </a:r>
            <a:endParaRPr lang="en-US" sz="2800" dirty="0">
              <a:solidFill>
                <a:schemeClr val="accent3"/>
              </a:solidFill>
              <a:latin typeface="MetaOT-Medium" pitchFamily="50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87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696" y="2420587"/>
            <a:ext cx="8400095" cy="761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MetaOT-Book" charset="0"/>
                <a:ea typeface="ＭＳ Ｐゴシック" charset="0"/>
                <a:sym typeface="Akzidenz-Grotesk Std Med" charset="0"/>
              </a:rPr>
              <a:t>The challenge of a facilitated sketching session is getting participants over the fear of visualizing their ideas.  </a:t>
            </a:r>
            <a:endParaRPr lang="en-US" sz="3600" dirty="0">
              <a:solidFill>
                <a:srgbClr val="FFFFFF"/>
              </a:solidFill>
              <a:latin typeface="MetaOT-Book" charset="0"/>
              <a:ea typeface="ＭＳ Ｐゴシック" charset="0"/>
              <a:sym typeface="Akzidenz-Grotesk Std M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1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s">
  <a:themeElements>
    <a:clrScheme name="AC4D">
      <a:dk1>
        <a:sysClr val="windowText" lastClr="000000"/>
      </a:dk1>
      <a:lt1>
        <a:sysClr val="window" lastClr="FFFFFF"/>
      </a:lt1>
      <a:dk2>
        <a:srgbClr val="F6BB00"/>
      </a:dk2>
      <a:lt2>
        <a:srgbClr val="B0DAE6"/>
      </a:lt2>
      <a:accent1>
        <a:srgbClr val="5FB5CD"/>
      </a:accent1>
      <a:accent2>
        <a:srgbClr val="CA2A27"/>
      </a:accent2>
      <a:accent3>
        <a:srgbClr val="C4248F"/>
      </a:accent3>
      <a:accent4>
        <a:srgbClr val="676767"/>
      </a:accent4>
      <a:accent5>
        <a:srgbClr val="9BCB3C"/>
      </a:accent5>
      <a:accent6>
        <a:srgbClr val="D8D8D8"/>
      </a:accent6>
      <a:hlink>
        <a:srgbClr val="676767"/>
      </a:hlink>
      <a:folHlink>
        <a:srgbClr val="676767"/>
      </a:folHlink>
    </a:clrScheme>
    <a:fontScheme name="AC4D">
      <a:majorFont>
        <a:latin typeface="MetaOT-Bold"/>
        <a:ea typeface=""/>
        <a:cs typeface=""/>
      </a:majorFont>
      <a:minorFont>
        <a:latin typeface="Meta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og color theme">
    <a:dk1>
      <a:srgbClr val="000000"/>
    </a:dk1>
    <a:lt1>
      <a:srgbClr val="FFFFFF"/>
    </a:lt1>
    <a:dk2>
      <a:srgbClr val="5A5A5A"/>
    </a:dk2>
    <a:lt2>
      <a:srgbClr val="9B9B9B"/>
    </a:lt2>
    <a:accent1>
      <a:srgbClr val="87D300"/>
    </a:accent1>
    <a:accent2>
      <a:srgbClr val="D71920"/>
    </a:accent2>
    <a:accent3>
      <a:srgbClr val="F6BB00"/>
    </a:accent3>
    <a:accent4>
      <a:srgbClr val="0070C0"/>
    </a:accent4>
    <a:accent5>
      <a:srgbClr val="00B0F0"/>
    </a:accent5>
    <a:accent6>
      <a:srgbClr val="7030A0"/>
    </a:accent6>
    <a:hlink>
      <a:srgbClr val="C0000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14423</TotalTime>
  <Words>1188</Words>
  <Application>Microsoft Office PowerPoint</Application>
  <PresentationFormat>On-screen Show (4:3)</PresentationFormat>
  <Paragraphs>139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Akzidenz-Grotesk Std Med</vt:lpstr>
      <vt:lpstr>Arial</vt:lpstr>
      <vt:lpstr>MetaOT-Bold</vt:lpstr>
      <vt:lpstr>MetaOT-Book</vt:lpstr>
      <vt:lpstr>MetaOT-Medium</vt:lpstr>
      <vt:lpstr>MetaSerifOT-Book</vt:lpstr>
      <vt:lpstr>Times New Roman</vt:lpstr>
      <vt:lpstr>Verdana</vt:lpstr>
      <vt:lpstr>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Jon.Kolko</dc:creator>
  <cp:lastModifiedBy>Jon</cp:lastModifiedBy>
  <cp:revision>1124</cp:revision>
  <cp:lastPrinted>2012-02-01T12:34:56Z</cp:lastPrinted>
  <dcterms:created xsi:type="dcterms:W3CDTF">2010-11-26T21:24:12Z</dcterms:created>
  <dcterms:modified xsi:type="dcterms:W3CDTF">2015-11-22T20:33:52Z</dcterms:modified>
</cp:coreProperties>
</file>