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3" r:id="rId3"/>
  </p:sldMasterIdLst>
  <p:notesMasterIdLst>
    <p:notesMasterId r:id="rId41"/>
  </p:notesMasterIdLst>
  <p:sldIdLst>
    <p:sldId id="256" r:id="rId4"/>
    <p:sldId id="538" r:id="rId5"/>
    <p:sldId id="539" r:id="rId6"/>
    <p:sldId id="540" r:id="rId7"/>
    <p:sldId id="541" r:id="rId8"/>
    <p:sldId id="503" r:id="rId9"/>
    <p:sldId id="515" r:id="rId10"/>
    <p:sldId id="517" r:id="rId11"/>
    <p:sldId id="543" r:id="rId12"/>
    <p:sldId id="544" r:id="rId13"/>
    <p:sldId id="518" r:id="rId14"/>
    <p:sldId id="545" r:id="rId15"/>
    <p:sldId id="546" r:id="rId16"/>
    <p:sldId id="581" r:id="rId17"/>
    <p:sldId id="548" r:id="rId18"/>
    <p:sldId id="568" r:id="rId19"/>
    <p:sldId id="569" r:id="rId20"/>
    <p:sldId id="570" r:id="rId21"/>
    <p:sldId id="576" r:id="rId22"/>
    <p:sldId id="557" r:id="rId23"/>
    <p:sldId id="566" r:id="rId24"/>
    <p:sldId id="558" r:id="rId25"/>
    <p:sldId id="559" r:id="rId26"/>
    <p:sldId id="571" r:id="rId27"/>
    <p:sldId id="572" r:id="rId28"/>
    <p:sldId id="601" r:id="rId29"/>
    <p:sldId id="490" r:id="rId30"/>
    <p:sldId id="530" r:id="rId31"/>
    <p:sldId id="531" r:id="rId32"/>
    <p:sldId id="602" r:id="rId33"/>
    <p:sldId id="595" r:id="rId34"/>
    <p:sldId id="598" r:id="rId35"/>
    <p:sldId id="599" r:id="rId36"/>
    <p:sldId id="603" r:id="rId37"/>
    <p:sldId id="604" r:id="rId38"/>
    <p:sldId id="596" r:id="rId39"/>
    <p:sldId id="589" r:id="rId40"/>
  </p:sldIdLst>
  <p:sldSz cx="13004800" cy="9753600"/>
  <p:notesSz cx="7315200" cy="96012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9D100"/>
    <a:srgbClr val="62A4AA"/>
    <a:srgbClr val="E9A0BB"/>
    <a:srgbClr val="A6B9DA"/>
    <a:srgbClr val="F6F00A"/>
    <a:srgbClr val="F8F44E"/>
    <a:srgbClr val="F0F012"/>
    <a:srgbClr val="DBDF23"/>
    <a:srgbClr val="C8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2" autoAdjust="0"/>
    <p:restoredTop sz="94618" autoAdjust="0"/>
  </p:normalViewPr>
  <p:slideViewPr>
    <p:cSldViewPr snapToGrid="0" snapToObjects="1">
      <p:cViewPr varScale="1">
        <p:scale>
          <a:sx n="66" d="100"/>
          <a:sy n="66" d="100"/>
        </p:scale>
        <p:origin x="1334" y="5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43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6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9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18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505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6FC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7966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>
          <a:xfrm>
            <a:off x="4559910" y="2857500"/>
            <a:ext cx="4020292" cy="19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3"/>
          <p:cNvSpPr/>
          <p:nvPr userDrawn="1"/>
        </p:nvSpPr>
        <p:spPr>
          <a:xfrm>
            <a:off x="4585538" y="5193876"/>
            <a:ext cx="38808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Jon Kolko</a:t>
            </a:r>
            <a:endParaRPr sz="1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algn="l">
              <a:defRPr sz="1800"/>
            </a:pPr>
            <a:r>
              <a:rPr sz="18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Professor, Austin Center for Design</a:t>
            </a:r>
          </a:p>
        </p:txBody>
      </p:sp>
      <p:sp>
        <p:nvSpPr>
          <p:cNvPr id="6" name="Shape 44"/>
          <p:cNvSpPr/>
          <p:nvPr userDrawn="1"/>
        </p:nvSpPr>
        <p:spPr>
          <a:xfrm>
            <a:off x="4585538" y="5993547"/>
            <a:ext cx="19845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jkolko@ac4d.com</a:t>
            </a:r>
          </a:p>
          <a:p>
            <a:pPr algn="l">
              <a:defRPr sz="1800"/>
            </a:pPr>
            <a:r>
              <a:rPr sz="18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18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jkolko</a:t>
            </a:r>
            <a:endParaRPr lang="en-US" sz="18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8091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2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33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150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0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91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10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6FC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53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63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616450" y="2755900"/>
            <a:ext cx="39497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3"/>
          <p:cNvSpPr/>
          <p:nvPr userDrawn="1"/>
        </p:nvSpPr>
        <p:spPr>
          <a:xfrm>
            <a:off x="4585538" y="5193876"/>
            <a:ext cx="38808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Pat Marsh</a:t>
            </a:r>
            <a:endParaRPr sz="18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algn="l">
              <a:defRPr sz="1800"/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Professor, Austin Center for Design</a:t>
            </a:r>
          </a:p>
        </p:txBody>
      </p:sp>
      <p:sp>
        <p:nvSpPr>
          <p:cNvPr id="6" name="Shape 44"/>
          <p:cNvSpPr/>
          <p:nvPr userDrawn="1"/>
        </p:nvSpPr>
        <p:spPr>
          <a:xfrm>
            <a:off x="4585538" y="5993547"/>
            <a:ext cx="21768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pmarsh@ac4d.com</a:t>
            </a:r>
          </a:p>
          <a:p>
            <a:pPr algn="l">
              <a:defRPr sz="1800"/>
            </a:pPr>
            <a:r>
              <a:rPr lang="en-US"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9168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3" r:id="rId4"/>
  </p:sldLayoutIdLst>
  <p:transition spd="med"/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 spd="med"/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 spd="med"/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60769" y="8607516"/>
            <a:ext cx="490839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rPr>
              <a:t>Customer Journey Mapping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rPr>
              <a:t>Professor Jon Kolko 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 panose="020B0606030504020204" pitchFamily="34" charset="0"/>
              <a:cs typeface="Open Sans"/>
            </a:endParaRPr>
          </a:p>
        </p:txBody>
      </p:sp>
      <p:pic>
        <p:nvPicPr>
          <p:cNvPr id="45" name="pasted-image.pd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325" y="8672745"/>
            <a:ext cx="1051462" cy="64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95" r="1057"/>
          <a:stretch/>
        </p:blipFill>
        <p:spPr>
          <a:xfrm>
            <a:off x="0" y="-1"/>
            <a:ext cx="13004800" cy="8123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Thinking about people…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739" y="2311116"/>
            <a:ext cx="5490948" cy="74424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764282" y="2219588"/>
            <a:ext cx="2105255" cy="8924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>
            <a:off x="4219086" y="5903647"/>
            <a:ext cx="1650451" cy="5720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3764282" y="4462058"/>
            <a:ext cx="210525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00379" y="1679436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Thoughts / Perceptions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495" y="2439127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How do users understand what is going on? What are they aware of? What information do they need?</a:t>
            </a:r>
            <a:endParaRPr lang="en-US" sz="20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0379" y="3967410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Feelings &amp; Reaction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495" y="4727101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How do users feel? What kind of reaction are they having to the system?</a:t>
            </a:r>
            <a:endParaRPr lang="en-US" sz="2000" i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0379" y="6084285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Actions &amp; Behaviors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7495" y="6843976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What are the users doing? What do they perceive that they should be doing? 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91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Thinking about the system…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1"/>
          <a:stretch/>
        </p:blipFill>
        <p:spPr>
          <a:xfrm>
            <a:off x="-536739" y="2311116"/>
            <a:ext cx="5490948" cy="74424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437059" y="2219588"/>
            <a:ext cx="3432478" cy="10297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00379" y="1679436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Environment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495" y="2439127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Where is the system taking place? What implications does the environment have on users and the system?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06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Thinking about the system…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1"/>
          <a:stretch/>
        </p:blipFill>
        <p:spPr>
          <a:xfrm>
            <a:off x="-536739" y="2311116"/>
            <a:ext cx="5490948" cy="74424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437059" y="2219588"/>
            <a:ext cx="3432478" cy="10297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3363828" y="4462058"/>
            <a:ext cx="250570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00379" y="1679436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Environment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495" y="2439127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/>
            <a:r>
              <a:rPr lang="en-US" sz="2000" dirty="0">
                <a:latin typeface="Open Sans Light"/>
              </a:rPr>
              <a:t>Where is the system taking place? What implications does the environment have on users and the system?</a:t>
            </a:r>
            <a:endParaRPr lang="en-US" sz="2000" i="1" dirty="0">
              <a:latin typeface="Open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0379" y="3967410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Recognition &amp; Response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495" y="4727101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Does the system identify what the user needs? How is the system responding? 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75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Thinking about the system…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1"/>
          <a:stretch/>
        </p:blipFill>
        <p:spPr>
          <a:xfrm>
            <a:off x="-536739" y="2311116"/>
            <a:ext cx="5490948" cy="74424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437059" y="2219588"/>
            <a:ext cx="3432478" cy="10297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>
            <a:off x="4219086" y="5709147"/>
            <a:ext cx="1650451" cy="8123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3363828" y="4462058"/>
            <a:ext cx="250570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00379" y="1679436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Environment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495" y="2439127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/>
            <a:r>
              <a:rPr lang="en-US" sz="2000" dirty="0">
                <a:latin typeface="Open Sans Light"/>
              </a:rPr>
              <a:t>Where is the system taking place? What implications does the environment have on users and the system?</a:t>
            </a:r>
            <a:endParaRPr lang="en-US" sz="2000" i="1" dirty="0">
              <a:latin typeface="Open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0379" y="3967410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Recognition &amp; Response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495" y="4727101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/>
            <a:r>
              <a:rPr lang="en-US" sz="2000" dirty="0">
                <a:latin typeface="Open Sans Light"/>
              </a:rPr>
              <a:t>Does the system identify what the user needs? How is the system responding? </a:t>
            </a:r>
            <a:endParaRPr lang="en-US" sz="2000" i="1" dirty="0">
              <a:latin typeface="Open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0379" y="6255903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Affordance &amp; Indication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7495" y="7015594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What is the system expecting from users? Is the system providing an indication?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75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82" y="4103915"/>
            <a:ext cx="1700282" cy="17002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8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05200"/>
            <a:ext cx="13004800" cy="2743200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13004799" cy="27431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5000" dirty="0">
                <a:solidFill>
                  <a:srgbClr val="000000"/>
                </a:solidFill>
                <a:latin typeface="+mj-lt"/>
              </a:rPr>
              <a:t>Yellow Bike Project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66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835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0" y="0"/>
            <a:ext cx="13004801" cy="97536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no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100" name="Group 100"/>
          <p:cNvGrpSpPr/>
          <p:nvPr/>
        </p:nvGrpSpPr>
        <p:grpSpPr>
          <a:xfrm>
            <a:off x="1031015" y="3288410"/>
            <a:ext cx="10964970" cy="3678445"/>
            <a:chOff x="0" y="0"/>
            <a:chExt cx="10964969" cy="3678443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10964969" cy="2175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 sz="4500" i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Meta Serif OT"/>
                  <a:cs typeface="Meta Serif OT"/>
                  <a:sym typeface="Meta Serif OT"/>
                </a:rPr>
                <a:t>“Getting people together to make Austin a better place to bike is really what it’s all about.”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3408997" y="3054985"/>
              <a:ext cx="4146975" cy="623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iberation Sans"/>
                  <a:ea typeface="Liberation Sans"/>
                  <a:cs typeface="Liberation Sans"/>
                  <a:sym typeface="Liberation Sans"/>
                </a:rPr>
                <a:t>Volunteer Coordinator</a:t>
              </a:r>
            </a:p>
            <a:p>
              <a:pPr lvl="0" algn="ctr">
                <a:defRPr sz="1800"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iberation Sans"/>
                  <a:ea typeface="Liberation Sans"/>
                  <a:cs typeface="Liberation Sans"/>
                  <a:sym typeface="Liberation Sans"/>
                </a:rPr>
                <a:t>Founder YBP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8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0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G_834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0" y="1"/>
            <a:ext cx="13004799" cy="97536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noFill/>
            <a:round/>
          </a:ln>
        </p:spPr>
        <p:txBody>
          <a:bodyPr lIns="0" tIns="0" rIns="0" bIns="0"/>
          <a:lstStyle/>
          <a:p>
            <a:pPr lvl="0"/>
            <a:endParaRPr>
              <a:latin typeface="+mj-lt"/>
            </a:endParaRPr>
          </a:p>
        </p:txBody>
      </p:sp>
      <p:grpSp>
        <p:nvGrpSpPr>
          <p:cNvPr id="93" name="Group 93"/>
          <p:cNvGrpSpPr/>
          <p:nvPr/>
        </p:nvGrpSpPr>
        <p:grpSpPr>
          <a:xfrm>
            <a:off x="1031015" y="3802760"/>
            <a:ext cx="10964970" cy="2812121"/>
            <a:chOff x="0" y="0"/>
            <a:chExt cx="10964969" cy="2812119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10964969" cy="1483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 sz="4500" i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Meta Serif OT"/>
                  <a:cs typeface="Meta Serif OT"/>
                  <a:sym typeface="Meta Serif OT"/>
                </a:rPr>
                <a:t>“It’s my reason for getting up in</a:t>
              </a:r>
            </a:p>
            <a:p>
              <a:pPr lvl="0" algn="ctr">
                <a:defRPr sz="1800">
                  <a:uFillTx/>
                </a:defRPr>
              </a:pPr>
              <a:r>
                <a:rPr sz="4500" i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Meta Serif OT"/>
                  <a:cs typeface="Meta Serif OT"/>
                  <a:sym typeface="Meta Serif OT"/>
                </a:rPr>
                <a:t>the morning…”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3408997" y="2159635"/>
              <a:ext cx="4146975" cy="652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Liberation Sans"/>
                  <a:cs typeface="Liberation Sans"/>
                  <a:sym typeface="Liberation Sans"/>
                </a:rPr>
                <a:t>Volunteer Coordinator</a:t>
              </a:r>
            </a:p>
            <a:p>
              <a:pPr lvl="0" algn="ctr">
                <a:defRPr sz="1800"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Liberation Sans"/>
                  <a:cs typeface="Liberation Sans"/>
                  <a:sym typeface="Liberation Sans"/>
                </a:rPr>
                <a:t>Founder YBP</a:t>
              </a:r>
            </a:p>
          </p:txBody>
        </p:sp>
      </p:grpSp>
      <p:sp>
        <p:nvSpPr>
          <p:cNvPr id="94" name="Shape 94"/>
          <p:cNvSpPr/>
          <p:nvPr/>
        </p:nvSpPr>
        <p:spPr>
          <a:xfrm>
            <a:off x="6490393" y="4548505"/>
            <a:ext cx="102656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8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 advAuto="0"/>
      <p:bldP spid="9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YBP-CJ-03-0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80043"/>
            <a:ext cx="13004801" cy="42053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How they think their business works…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748" y="1535277"/>
            <a:ext cx="11717036" cy="1417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500" dirty="0">
                <a:solidFill>
                  <a:srgbClr val="7F7F7F"/>
                </a:solidFill>
                <a:latin typeface="Open Sans Light"/>
                <a:ea typeface="Helvetica Light"/>
                <a:cs typeface="Helvetica Light"/>
              </a:rPr>
              <a:t>Customer journey maps can be used to clarify the perceived state of a system…</a:t>
            </a:r>
          </a:p>
        </p:txBody>
      </p:sp>
    </p:spTree>
    <p:extLst>
      <p:ext uri="{BB962C8B-B14F-4D97-AF65-F5344CB8AC3E}">
        <p14:creationId xmlns:p14="http://schemas.microsoft.com/office/powerpoint/2010/main" val="14488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2 2.53051E-6 L 0.25153 2.5305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3 2.53051E-6 L 0.03334 2.5305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2.53051E-6 L -0.28547 2.5305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G_118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411485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Where We Left Off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</a:p>
        </p:txBody>
      </p:sp>
    </p:spTree>
    <p:extLst>
      <p:ext uri="{BB962C8B-B14F-4D97-AF65-F5344CB8AC3E}">
        <p14:creationId xmlns:p14="http://schemas.microsoft.com/office/powerpoint/2010/main" val="224704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G_11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00" y="-14299"/>
            <a:ext cx="13117400" cy="98380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40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G_130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18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-small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8892"/>
            <a:ext cx="12996491" cy="9791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01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-small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3004799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01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833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62" y="-24871"/>
            <a:ext cx="13071124" cy="98033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01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83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40" y="-221069"/>
            <a:ext cx="13339447" cy="10004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798753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296" y="1535277"/>
            <a:ext cx="11717036" cy="1417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500" dirty="0">
                <a:solidFill>
                  <a:srgbClr val="7F7F7F"/>
                </a:solidFill>
                <a:latin typeface="Open Sans Light"/>
                <a:ea typeface="Helvetica Light"/>
                <a:cs typeface="Helvetica Light"/>
              </a:rPr>
              <a:t>When used with a perceived state, </a:t>
            </a:r>
            <a:r>
              <a:rPr lang="en-US" sz="2500" dirty="0">
                <a:solidFill>
                  <a:srgbClr val="7F7F7F"/>
                </a:solidFill>
                <a:latin typeface="Open Sans Light"/>
              </a:rPr>
              <a:t>the juxtaposition </a:t>
            </a:r>
            <a:r>
              <a:rPr lang="en-US" sz="2500" dirty="0">
                <a:solidFill>
                  <a:srgbClr val="7F7F7F"/>
                </a:solidFill>
                <a:latin typeface="Open Sans Light"/>
                <a:ea typeface="Helvetica Light"/>
                <a:cs typeface="Helvetica Light"/>
              </a:rPr>
              <a:t>with the actual state gives a clear direction to areas of improvement. </a:t>
            </a:r>
          </a:p>
        </p:txBody>
      </p:sp>
      <p:sp>
        <p:nvSpPr>
          <p:cNvPr id="6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How it actually works…</a:t>
            </a:r>
          </a:p>
        </p:txBody>
      </p:sp>
      <p:pic>
        <p:nvPicPr>
          <p:cNvPr id="102" name="YBP-CJ-03-0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2871"/>
            <a:ext cx="12984480" cy="59595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88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2 4.32292E-6 L 0.25158 4.32292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8 4.32292E-6 L 0.03332 4.3229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2 4.32292E-6 L -0.28553 4.3229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993115" cy="9755123"/>
          </a:xfrm>
          <a:prstGeom prst="rect">
            <a:avLst/>
          </a:prstGeom>
        </p:spPr>
      </p:pic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Customer Journey Maps represent…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008" y="6163219"/>
            <a:ext cx="3266041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>
                <a:latin typeface="+mj-lt"/>
              </a:rPr>
              <a:t>Perception</a:t>
            </a:r>
            <a:endParaRPr lang="en-US" sz="40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0916" y="6982441"/>
            <a:ext cx="3410573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000" dirty="0">
                <a:latin typeface="Open Sans Light"/>
              </a:rPr>
              <a:t>Based on the thoughts of those who have knowledge of the system.</a:t>
            </a:r>
          </a:p>
          <a:p>
            <a:pPr lvl="0"/>
            <a:r>
              <a:rPr lang="en-US" sz="2000" dirty="0">
                <a:latin typeface="Open Sans Light"/>
              </a:rPr>
              <a:t> (usually stakeholders)</a:t>
            </a:r>
            <a:endParaRPr lang="en-US" sz="2000" i="1" dirty="0">
              <a:latin typeface="Open Sans Ligh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185453" y="1677790"/>
            <a:ext cx="0" cy="68160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6443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8798586" cy="9755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0916" y="6982441"/>
            <a:ext cx="3410573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latin typeface="+mj-lt"/>
              </a:rPr>
              <a:t>Based on the thoughts of those who have knowledge of the system.</a:t>
            </a:r>
          </a:p>
          <a:p>
            <a:r>
              <a:rPr lang="en-US" sz="2000" dirty="0">
                <a:latin typeface="+mj-lt"/>
              </a:rPr>
              <a:t> (usually stakeholders)</a:t>
            </a:r>
            <a:endParaRPr lang="en-US" sz="2000" i="1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418842" y="1677790"/>
            <a:ext cx="0" cy="68160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V="1">
            <a:off x="4185453" y="1677790"/>
            <a:ext cx="0" cy="68160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677024" y="6172200"/>
            <a:ext cx="3266041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latin typeface="+mj-lt"/>
              </a:rPr>
              <a:t>Reality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9932" y="6991422"/>
            <a:ext cx="3410573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000" dirty="0">
                <a:latin typeface="Open Sans Light"/>
              </a:rPr>
              <a:t>Based on personal experience &amp; or field research. Using data from people who are using the system.</a:t>
            </a:r>
            <a:endParaRPr lang="en-US" sz="2000" i="1" dirty="0">
              <a:latin typeface="Open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008" y="6163219"/>
            <a:ext cx="3266041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>
                <a:latin typeface="+mj-lt"/>
              </a:rPr>
              <a:t>Perception</a:t>
            </a:r>
            <a:endParaRPr lang="en-US" sz="4000" dirty="0">
              <a:latin typeface="+mj-lt"/>
            </a:endParaRPr>
          </a:p>
        </p:txBody>
      </p:sp>
      <p:sp>
        <p:nvSpPr>
          <p:cNvPr id="15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Customer Journey Maps represent…</a:t>
            </a:r>
          </a:p>
        </p:txBody>
      </p:sp>
    </p:spTree>
    <p:extLst>
      <p:ext uri="{BB962C8B-B14F-4D97-AF65-F5344CB8AC3E}">
        <p14:creationId xmlns:p14="http://schemas.microsoft.com/office/powerpoint/2010/main" val="141342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004798" cy="9755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0916" y="6982441"/>
            <a:ext cx="3410573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000" dirty="0">
                <a:latin typeface="Open Sans Light"/>
              </a:rPr>
              <a:t>Based on the thoughts of those who have knowledge of the system.</a:t>
            </a:r>
          </a:p>
          <a:p>
            <a:pPr lvl="0"/>
            <a:r>
              <a:rPr lang="en-US" sz="2000" dirty="0">
                <a:latin typeface="Open Sans Light"/>
              </a:rPr>
              <a:t> (usually stakeholders)</a:t>
            </a:r>
            <a:endParaRPr lang="en-US" sz="2000" i="1" dirty="0">
              <a:latin typeface="Open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98587" y="6163219"/>
            <a:ext cx="3412225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latin typeface="+mj-lt"/>
              </a:rPr>
              <a:t>Ideal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21471" y="6982441"/>
            <a:ext cx="3332126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latin typeface="+mj-lt"/>
              </a:rPr>
              <a:t>A vision for what the system should be.</a:t>
            </a:r>
          </a:p>
          <a:p>
            <a:r>
              <a:rPr lang="en-US" sz="2000" dirty="0">
                <a:latin typeface="+mj-lt"/>
              </a:rPr>
              <a:t>Most effective when based on inspiration from the way the actual system works. </a:t>
            </a:r>
            <a:endParaRPr lang="en-US" sz="2000" i="1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418842" y="1677790"/>
            <a:ext cx="0" cy="68160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V="1">
            <a:off x="4185453" y="1677790"/>
            <a:ext cx="0" cy="68160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4569932" y="6991422"/>
            <a:ext cx="3410573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000" dirty="0">
                <a:latin typeface="Open Sans Light"/>
              </a:rPr>
              <a:t>Based on personal experience &amp; or field research. Using data from people who are using the system.</a:t>
            </a:r>
            <a:endParaRPr lang="en-US" sz="2000" i="1" dirty="0">
              <a:latin typeface="Open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008" y="6163219"/>
            <a:ext cx="3266041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>
                <a:latin typeface="+mj-lt"/>
              </a:rPr>
              <a:t>Perception</a:t>
            </a:r>
            <a:endParaRPr lang="en-US" sz="4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7024" y="6172200"/>
            <a:ext cx="3266041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latin typeface="+mj-lt"/>
              </a:rPr>
              <a:t>Reality</a:t>
            </a:r>
          </a:p>
        </p:txBody>
      </p:sp>
      <p:sp>
        <p:nvSpPr>
          <p:cNvPr id="16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Customer Journey Maps represent…</a:t>
            </a:r>
          </a:p>
        </p:txBody>
      </p:sp>
    </p:spTree>
    <p:extLst>
      <p:ext uri="{BB962C8B-B14F-4D97-AF65-F5344CB8AC3E}">
        <p14:creationId xmlns:p14="http://schemas.microsoft.com/office/powerpoint/2010/main" val="141342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Where We Left Off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2747" y="7212940"/>
            <a:ext cx="421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Affinity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(grouping data by similarity &amp; extracting new meaning)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 flipH="1">
            <a:off x="5302530" y="5949410"/>
            <a:ext cx="766559" cy="76655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</a:p>
        </p:txBody>
      </p:sp>
    </p:spTree>
    <p:extLst>
      <p:ext uri="{BB962C8B-B14F-4D97-AF65-F5344CB8AC3E}">
        <p14:creationId xmlns:p14="http://schemas.microsoft.com/office/powerpoint/2010/main" val="2314219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3925" y="0"/>
            <a:ext cx="4460874" cy="9755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98587" y="6163219"/>
            <a:ext cx="3412225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latin typeface="+mj-lt"/>
              </a:rPr>
              <a:t>Ideal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21471" y="6982441"/>
            <a:ext cx="3332126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latin typeface="+mj-lt"/>
              </a:rPr>
              <a:t>A vision for what the system should be.</a:t>
            </a:r>
          </a:p>
          <a:p>
            <a:r>
              <a:rPr lang="en-US" sz="2000" dirty="0">
                <a:latin typeface="+mj-lt"/>
              </a:rPr>
              <a:t>Most effective when based on inspiration from the way the actual system works. </a:t>
            </a:r>
            <a:endParaRPr lang="en-US" sz="2000" i="1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418842" y="1677790"/>
            <a:ext cx="0" cy="68160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focus for today…</a:t>
            </a:r>
          </a:p>
        </p:txBody>
      </p:sp>
    </p:spTree>
    <p:extLst>
      <p:ext uri="{BB962C8B-B14F-4D97-AF65-F5344CB8AC3E}">
        <p14:creationId xmlns:p14="http://schemas.microsoft.com/office/powerpoint/2010/main" val="301235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Create a timeline.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4171" y="2906486"/>
            <a:ext cx="12692743" cy="0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461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Add utterances </a:t>
            </a:r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and observations, in time.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4171" y="2906486"/>
            <a:ext cx="12692743" cy="0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344353" y="3171664"/>
            <a:ext cx="10829462" cy="2161843"/>
            <a:chOff x="344353" y="1993206"/>
            <a:chExt cx="10829462" cy="2161843"/>
          </a:xfrm>
        </p:grpSpPr>
        <p:sp>
          <p:nvSpPr>
            <p:cNvPr id="5" name="Rectangle 4"/>
            <p:cNvSpPr/>
            <p:nvPr/>
          </p:nvSpPr>
          <p:spPr>
            <a:xfrm>
              <a:off x="1109061" y="202007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MD01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addicted to technology.  I'm on it 24/7.  I try not to be on it during social situations, with like family, because I think it's rude.  I know that teenagers have that stereotype of being so addicted, and I am, but I don't like to be the typical on 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facebook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on the time, not being able to communicate in person.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5677" y="206882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MD02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 teenager, but I can be an adult if I need to.  Teenagers don't get listened to that often - they only care about their social life and what not, but I know when to put social life away. [an adult] means knowing when to disengage from the social stuff like drama, it's not going to consume my whole day.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1460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MD03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It's sad that social life is all about technology.  I like to try and communicate without it - so I don't end up like those people who cant communicate in person.  I guess I learned a lot of that from my mom because she points that out to me.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418" y="317109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My parents are paying for all of my school.  I don't have any financial aid or anything. I applied for some scholarships, but I didn't get any of those.  I also applied for the Texas state general application but I didn't get any of that either.  I feel guilty about that a lot of times.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1228" y="2197617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MD06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haven't discovered what I'm passionate about.  It's disappointing.  I've discovered the things that I'm not passionate about, so I guess that is good.  Next semester I'm taking my first marketing course, so I hope that ends up well.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73678" y="289689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MD05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When I was first looking up what I wanted to do [before switching to business] I was searching careers in business.  I searched administrative assistant and stuff - my mom talked about that - she said there is so many job for this.  I wanted to see what other jobs were out there; how much they make and how in demand they are.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59121" y="319505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MD07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I'll get an internship somewhere after picking my major.  That happens sometime next year.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1357" y="199320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MD08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think getting an A or a B - keeping on the deans list - having above a 3. something - I have a 3.6 right now and If I fail this class [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calc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] it will all be for nothing.  It will make my GPA plummet.  I'm working so hard and I’m not getting good results.  It makes me feel not good about myself.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128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If I don’t get good grades, I’m not sure how I would get a good job. Here, look at my transcript, see that B-? It’s terrible..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4949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MD22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The school sometimes sends me a bill like this, but I don’t usually open it, I just send it to my parents…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8601" y="228333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MD09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do my homework in the student learning center at the library.  I also go to my prof office hours and stuff.  I tell them I'm working hard, but sometimes it doesn't click for me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7286" y="309527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MD35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This is my assignment pad, I use it for keeping track of homework. Like, this is what I have to do for tomorrow (shows) but I haven’t started any of it yet.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67338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MD47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Yea, it’s hard, because there’s so much pressure on you. I mean, like, it’s just pressure all the time, and everyone else seems like they have it figured out…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353" y="267009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Is looking for something to do on the weekend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1460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Drives to Yellow Bike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2502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Parks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044" y="260358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O24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49273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Asks someone what to do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8328" y="219761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O56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92812" y="241577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Finally gets help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94896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a bike to work 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47296" y="300955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Works unattended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671731" y="264642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Continues working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3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Define major journey sections.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4171" y="2906486"/>
            <a:ext cx="12692743" cy="0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344353" y="3171664"/>
            <a:ext cx="10829462" cy="2161843"/>
            <a:chOff x="344353" y="1993206"/>
            <a:chExt cx="10829462" cy="2161843"/>
          </a:xfrm>
        </p:grpSpPr>
        <p:sp>
          <p:nvSpPr>
            <p:cNvPr id="5" name="Rectangle 4"/>
            <p:cNvSpPr/>
            <p:nvPr/>
          </p:nvSpPr>
          <p:spPr>
            <a:xfrm>
              <a:off x="1109061" y="202007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MD01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addicted to technology.  I'm on it 24/7.  I try not to be on it during social situations, with like family, because I think it's rude.  I know that teenagers have that stereotype of being so addicted, and I am, but I don't like to be the typical on 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facebook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on the time, not being able to communicate in person.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5677" y="206882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MD02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 teenager, but I can be an adult if I need to.  Teenagers don't get listened to that often - they only care about their social life and what not, but I know when to put social life away. [an adult] means knowing when to disengage from the social stuff like drama, it's not going to consume my whole day.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1460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MD03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It's sad that social life is all about technology.  I like to try and communicate without it - so I don't end up like those people who cant communicate in person.  I guess I learned a lot of that from my mom because she points that out to me.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418" y="317109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My parents are paying for all of my school.  I don't have any financial aid or anything. I applied for some scholarships, but I didn't get any of those.  I also applied for the Texas state general application but I didn't get any of that either.  I feel guilty about that a lot of times.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1228" y="2197617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MD06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haven't discovered what I'm passionate about.  It's disappointing.  I've discovered the things that I'm not passionate about, so I guess that is good.  Next semester I'm taking my first marketing course, so I hope that ends up well.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73678" y="289689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MD05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When I was first looking up what I wanted to do [before switching to business] I was searching careers in business.  I searched administrative assistant and stuff - my mom talked about that - she said there is so many job for this.  I wanted to see what other jobs were out there; how much they make and how in demand they are.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59121" y="319505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MD07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I'll get an internship somewhere after picking my major.  That happens sometime next year.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1357" y="199320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MD08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think getting an A or a B - keeping on the deans list - having above a 3. something - I have a 3.6 right now and If I fail this class [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calc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] it will all be for nothing.  It will make my GPA plummet.  I'm working so hard and I’m not getting good results.  It makes me feel not good about myself.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128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If I don’t get good grades, I’m not sure how I would get a good job. Here, look at my transcript, see that B-? It’s terrible..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4949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MD22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The school sometimes sends me a bill like this, but I don’t usually open it, I just send it to my parents…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8601" y="228333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MD09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do my homework in the student learning center at the library.  I also go to my prof office hours and stuff.  I tell them I'm working hard, but sometimes it doesn't click for me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7286" y="309527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MD35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This is my assignment pad, I use it for keeping track of homework. Like, this is what I have to do for tomorrow (shows) but I haven’t started any of it yet.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67338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MD47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Yea, it’s hard, because there’s so much pressure on you. I mean, like, it’s just pressure all the time, and everyone else seems like they have it figured out…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353" y="267009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Is looking for something to do on the weekend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1460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Drives to Yellow Bike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2502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Parks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044" y="260358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O24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49273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Asks someone what to do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8328" y="219761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O56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92812" y="241577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Finally gets help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94896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a bike to work 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47296" y="300955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Works unattended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671731" y="264642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Continues working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4850" y="2583898"/>
            <a:ext cx="12230546" cy="811938"/>
            <a:chOff x="294850" y="2583898"/>
            <a:chExt cx="12230546" cy="811938"/>
          </a:xfrm>
        </p:grpSpPr>
        <p:sp>
          <p:nvSpPr>
            <p:cNvPr id="29" name="Rectangle 28"/>
            <p:cNvSpPr/>
            <p:nvPr/>
          </p:nvSpPr>
          <p:spPr>
            <a:xfrm>
              <a:off x="294850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Yellow Bike Project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66971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6145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0629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Set up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96254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Begins Working</a:t>
              </a:r>
              <a:endParaRPr lang="en-US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35940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Finishes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023312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Leaves</a:t>
              </a:r>
              <a:endParaRPr lang="en-US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0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48"/>
          <p:cNvSpPr/>
          <p:nvPr/>
        </p:nvSpPr>
        <p:spPr>
          <a:xfrm>
            <a:off x="491024" y="463739"/>
            <a:ext cx="1237589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Identify areas that your value promise breaks down.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4171" y="2906486"/>
            <a:ext cx="12692743" cy="0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344353" y="3171664"/>
            <a:ext cx="10829462" cy="2161843"/>
            <a:chOff x="344353" y="1993206"/>
            <a:chExt cx="10829462" cy="2161843"/>
          </a:xfrm>
        </p:grpSpPr>
        <p:sp>
          <p:nvSpPr>
            <p:cNvPr id="5" name="Rectangle 4"/>
            <p:cNvSpPr/>
            <p:nvPr/>
          </p:nvSpPr>
          <p:spPr>
            <a:xfrm>
              <a:off x="1109061" y="202007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MD01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addicted to technology.  I'm on it 24/7.  I try not to be on it during social situations, with like family, because I think it's rude.  I know that teenagers have that stereotype of being so addicted, and I am, but I don't like to be the typical on 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facebook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on the time, not being able to communicate in person.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5677" y="206882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MD02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 teenager, but I can be an adult if I need to.  Teenagers don't get listened to that often - they only care about their social life and what not, but I know when to put social life away. [an adult] means knowing when to disengage from the social stuff like drama, it's not going to consume my whole day.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1460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MD03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It's sad that social life is all about technology.  I like to try and communicate without it - so I don't end up like those people who cant communicate in person.  I guess I learned a lot of that from my mom because she points that out to me.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418" y="317109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My parents are paying for all of my school.  I don't have any financial aid or anything. I applied for some scholarships, but I didn't get any of those.  I also applied for the Texas state general application but I didn't get any of that either.  I feel guilty about that a lot of times.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1228" y="2197617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MD06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haven't discovered what I'm passionate about.  It's disappointing.  I've discovered the things that I'm not passionate about, so I guess that is good.  Next semester I'm taking my first marketing course, so I hope that ends up well.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73678" y="289689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MD05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When I was first looking up what I wanted to do [before switching to business] I was searching careers in business.  I searched administrative assistant and stuff - my mom talked about that - she said there is so many job for this.  I wanted to see what other jobs were out there; how much they make and how in demand they are.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59121" y="319505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MD07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I'll get an internship somewhere after picking my major.  That happens sometime next year.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1357" y="199320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MD08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think getting an A or a B - keeping on the deans list - having above a 3. something - I have a 3.6 right now and If I fail this class [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calc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] it will all be for nothing.  It will make my GPA plummet.  I'm working so hard and I’m not getting good results.  It makes me feel not good about myself.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128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If I don’t get good grades, I’m not sure how I would get a good job. Here, look at my transcript, see that B-? It’s terrible..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4949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MD22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The school sometimes sends me a bill like this, but I don’t usually open it, I just send it to my parents…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8601" y="228333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MD09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do my homework in the student learning center at the library.  I also go to my prof office hours and stuff.  I tell them I'm working hard, but sometimes it doesn't click for me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7286" y="309527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MD35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This is my assignment pad, I use it for keeping track of homework. Like, this is what I have to do for tomorrow (shows) but I haven’t started any of it yet.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67338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MD47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Yea, it’s hard, because there’s so much pressure on you. I mean, like, it’s just pressure all the time, and everyone else seems like they have it figured out…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353" y="267009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Is looking for something to do on the weekend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1460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Drives to Yellow Bike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2502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Parks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044" y="260358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O24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49273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Asks someone what to do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8328" y="219761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O56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92812" y="241577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Finally gets help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94896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a bike to work 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47296" y="300955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Works unattended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671731" y="264642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Continues working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4850" y="2583898"/>
            <a:ext cx="12230546" cy="811938"/>
            <a:chOff x="294850" y="2583898"/>
            <a:chExt cx="12230546" cy="811938"/>
          </a:xfrm>
        </p:grpSpPr>
        <p:sp>
          <p:nvSpPr>
            <p:cNvPr id="29" name="Rectangle 28"/>
            <p:cNvSpPr/>
            <p:nvPr/>
          </p:nvSpPr>
          <p:spPr>
            <a:xfrm>
              <a:off x="294850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Yellow Bike Project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66971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6145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0629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Set up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96254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Begins Working</a:t>
              </a:r>
              <a:endParaRPr lang="en-US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35940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Finishes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023312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Leaves</a:t>
              </a:r>
              <a:endParaRPr lang="en-US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30689" y="1943976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7615" y="3983602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41677" y="2062859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07025" y="2062859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61205" y="2341298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39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Fix it, based on your value promise.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4171" y="2906486"/>
            <a:ext cx="12692743" cy="0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344353" y="3171664"/>
            <a:ext cx="10829462" cy="2161843"/>
            <a:chOff x="344353" y="1993206"/>
            <a:chExt cx="10829462" cy="2161843"/>
          </a:xfrm>
        </p:grpSpPr>
        <p:sp>
          <p:nvSpPr>
            <p:cNvPr id="5" name="Rectangle 4"/>
            <p:cNvSpPr/>
            <p:nvPr/>
          </p:nvSpPr>
          <p:spPr>
            <a:xfrm>
              <a:off x="1109061" y="202007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MD01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addicted to technology.  I'm on it 24/7.  I try not to be on it during social situations, with like family, because I think it's rude.  I know that teenagers have that stereotype of being so addicted, and I am, but I don't like to be the typical on 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facebook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on the time, not being able to communicate in person.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5677" y="206882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MD02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I'm a teenager, but I can be an adult if I need to.  Teenagers don't get listened to that often - they only care about their social life and what not, but I know when to put social life away. [an adult] means knowing when to disengage from the social stuff like drama, it's not going to consume my whole day.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1460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MD03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It's sad that social life is all about technology.  I like to try and communicate without it - so I don't end up like those people who cant communicate in person.  I guess I learned a lot of that from my mom because she points that out to me.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418" y="3171095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My parents are paying for all of my school.  I don't have any financial aid or anything. I applied for some scholarships, but I didn't get any of those.  I also applied for the Texas state general application but I didn't get any of that either.  I feel guilty about that a lot of times.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1228" y="2197617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MD06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haven't discovered what I'm passionate about.  It's disappointing.  I've discovered the things that I'm not passionate about, so I guess that is good.  Next semester I'm taking my first marketing course, so I hope that ends up well.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73678" y="289689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MD05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When I was first looking up what I wanted to do [before switching to business] I was searching careers in business.  I searched administrative assistant and stuff - my mom talked about that - she said there is so many job for this.  I wanted to see what other jobs were out there; how much they make and how in demand they are.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59121" y="319505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MD07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I'll get an internship somewhere after picking my major.  That happens sometime next year.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1357" y="1993206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MD08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think getting an A or a B - keeping on the deans list - having above a 3. something - I have a 3.6 right now and If I fail this class [</a:t>
              </a:r>
              <a:r>
                <a:rPr lang="en-US" sz="5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calc</a:t>
              </a: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] it will all be for nothing.  It will make my GPA plummet.  I'm working so hard and I’m not getting good results.  It makes me feel not good about myself.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128" y="253117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MD44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If I don’t get good grades, I’m not sure how I would get a good job. Here, look at my transcript, see that B-? It’s terrible..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4949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MD22</a:t>
              </a:r>
            </a:p>
            <a:p>
              <a:pPr algn="l"/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The school sometimes sends me a bill like this, but I don’t usually open it, I just send it to my parents…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8601" y="2283333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MD09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 do my homework in the student learning center at the library.  I also go to my prof office hours and stuff.  I tell them I'm working hard, but sometimes it doesn't click for me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7286" y="309527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MD35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This is my assignment pad, I use it for keeping track of homework. Like, this is what I have to do for tomorrow (shows) but I haven’t started any of it yet.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67338" y="3343111"/>
              <a:ext cx="1502084" cy="81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MD47</a:t>
              </a:r>
              <a:b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Yea, it’s hard, because there’s so much pressure on you. I mean, like, it’s just pressure all the time, and everyone else seems like they have it figured out…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353" y="267009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Is looking for something to do on the weekend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1460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Drives to Yellow Bike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2502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Parks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044" y="260358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O24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49273" y="3300962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Asks someone what to do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8328" y="2197617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O56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92812" y="241577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O102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Finally gets help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94896" y="2283333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O109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a bike to work 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47296" y="3009555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Works unattended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671731" y="2646426"/>
              <a:ext cx="1502084" cy="811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O114</a:t>
              </a:r>
            </a:p>
            <a:p>
              <a:pPr algn="l"/>
              <a:endParaRPr lang="en-US" sz="5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pPr algn="l"/>
              <a:r>
                <a:rPr lang="en-US" sz="5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Continues working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4850" y="2583898"/>
            <a:ext cx="12230546" cy="811938"/>
            <a:chOff x="294850" y="2583898"/>
            <a:chExt cx="12230546" cy="811938"/>
          </a:xfrm>
        </p:grpSpPr>
        <p:sp>
          <p:nvSpPr>
            <p:cNvPr id="29" name="Rectangle 28"/>
            <p:cNvSpPr/>
            <p:nvPr/>
          </p:nvSpPr>
          <p:spPr>
            <a:xfrm>
              <a:off x="294850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Yellow Bike Project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66971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Enters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6145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Signs In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0629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Gets Set up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96254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Begins Working</a:t>
              </a:r>
              <a:endParaRPr lang="en-US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35940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Finishes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023312" y="2583898"/>
              <a:ext cx="1502084" cy="811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9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Leaves</a:t>
              </a:r>
              <a:endParaRPr lang="en-US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30689" y="1943976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7615" y="3983602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41677" y="2062859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07025" y="2062859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61205" y="2341298"/>
            <a:ext cx="1631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!</a:t>
            </a:r>
          </a:p>
        </p:txBody>
      </p:sp>
      <p:sp>
        <p:nvSpPr>
          <p:cNvPr id="41" name="Shape 248"/>
          <p:cNvSpPr/>
          <p:nvPr/>
        </p:nvSpPr>
        <p:spPr>
          <a:xfrm>
            <a:off x="491024" y="6506618"/>
            <a:ext cx="1158248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Keep asking: how does this </a:t>
            </a:r>
            <a:r>
              <a:rPr lang="en-US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relate to my data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and </a:t>
            </a:r>
            <a:r>
              <a:rPr lang="en-US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fulfill my value promise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76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YBP-CJ-03-0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74499"/>
            <a:ext cx="13004801" cy="420532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Enhance the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7679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2 2.53051E-6 L 0.25153 2.5305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3 2.53051E-6 L 0.03334 2.5305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2.53051E-6 L -0.28547 2.5305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6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Where We Left Off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2747" y="7212940"/>
            <a:ext cx="421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Affinity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(grouping data by similarity &amp; extracting new meaning)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 flipH="1">
            <a:off x="5302530" y="5949410"/>
            <a:ext cx="766559" cy="76655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/>
          <p:cNvCxnSpPr/>
          <p:nvPr/>
        </p:nvCxnSpPr>
        <p:spPr>
          <a:xfrm>
            <a:off x="6721055" y="5949410"/>
            <a:ext cx="766559" cy="76655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/>
          <p:cNvSpPr txBox="1"/>
          <p:nvPr/>
        </p:nvSpPr>
        <p:spPr>
          <a:xfrm>
            <a:off x="6910721" y="7197166"/>
            <a:ext cx="4187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Visual Modeling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(interpreting relationships of data with a focus on layering visual information)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</a:p>
        </p:txBody>
      </p:sp>
    </p:spTree>
    <p:extLst>
      <p:ext uri="{BB962C8B-B14F-4D97-AF65-F5344CB8AC3E}">
        <p14:creationId xmlns:p14="http://schemas.microsoft.com/office/powerpoint/2010/main" val="24863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What is a Customer Journey Map?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1024" y="1908354"/>
            <a:ext cx="11831571" cy="3125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A visual model that describes touchpoints between the system and the people using the system</a:t>
            </a:r>
            <a:r>
              <a:rPr lang="en-US" sz="4000">
                <a:latin typeface="+mj-lt"/>
              </a:rPr>
              <a:t>.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49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What is a Customer Journey Map?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1024" y="1908354"/>
            <a:ext cx="11831571" cy="3125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/>
            <a:r>
              <a:rPr lang="en-US" sz="4000" dirty="0">
                <a:latin typeface="Open Sans Light"/>
              </a:rPr>
              <a:t>A customer journey map forces you to think about </a:t>
            </a:r>
            <a:r>
              <a:rPr lang="en-US" sz="4000" i="1" dirty="0">
                <a:latin typeface="Open Sans Light"/>
              </a:rPr>
              <a:t>sequence</a:t>
            </a:r>
            <a:r>
              <a:rPr lang="en-US" sz="4000" dirty="0">
                <a:latin typeface="Open Sans Light"/>
              </a:rPr>
              <a:t> &amp; </a:t>
            </a:r>
            <a:r>
              <a:rPr lang="en-US" sz="4000" i="1" dirty="0">
                <a:latin typeface="Open Sans Light"/>
              </a:rPr>
              <a:t>the details </a:t>
            </a:r>
            <a:r>
              <a:rPr lang="en-US" sz="4000" dirty="0">
                <a:latin typeface="Open Sans Light"/>
              </a:rPr>
              <a:t>that </a:t>
            </a:r>
            <a:r>
              <a:rPr lang="en-US" sz="4000" i="1" dirty="0">
                <a:latin typeface="Open Sans Light"/>
              </a:rPr>
              <a:t>happen over time</a:t>
            </a:r>
            <a:r>
              <a:rPr lang="en-US" sz="4000" dirty="0">
                <a:latin typeface="Open Sans Light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70834" y="5054196"/>
            <a:ext cx="5091510" cy="0"/>
          </a:xfrm>
          <a:prstGeom prst="straightConnector1">
            <a:avLst/>
          </a:prstGeom>
          <a:ln w="57150" cap="rnd" cmpd="sng">
            <a:headEnd type="none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60093" y="4233220"/>
            <a:ext cx="1601790" cy="1601790"/>
          </a:xfrm>
          <a:prstGeom prst="ellipse">
            <a:avLst/>
          </a:prstGeom>
          <a:solidFill>
            <a:srgbClr val="A9DAE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57" y="467950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4" name="Oval 13"/>
          <p:cNvSpPr/>
          <p:nvPr/>
        </p:nvSpPr>
        <p:spPr>
          <a:xfrm>
            <a:off x="9236946" y="4233220"/>
            <a:ext cx="1601790" cy="1601790"/>
          </a:xfrm>
          <a:prstGeom prst="ellipse">
            <a:avLst/>
          </a:prstGeom>
          <a:solidFill>
            <a:srgbClr val="D76F6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1463" y="4679500"/>
            <a:ext cx="100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8" name="Oval 17"/>
          <p:cNvSpPr/>
          <p:nvPr/>
        </p:nvSpPr>
        <p:spPr>
          <a:xfrm>
            <a:off x="4907450" y="4883972"/>
            <a:ext cx="340448" cy="3404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76790" y="4883972"/>
            <a:ext cx="340448" cy="3404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38110" y="4883972"/>
            <a:ext cx="340448" cy="3404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68770" y="4883972"/>
            <a:ext cx="340448" cy="3404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9430" y="4883972"/>
            <a:ext cx="340448" cy="3404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30088" y="4883972"/>
            <a:ext cx="340448" cy="3404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774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</p:spPr>
      </p:pic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The details reside in people &amp; the system…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2299" y="7704205"/>
            <a:ext cx="4520393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latin typeface="+mj-lt"/>
              </a:rPr>
              <a:t>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209" y="7704205"/>
            <a:ext cx="4520393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latin typeface="+mj-lt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416340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Thinking about people…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739" y="2311116"/>
            <a:ext cx="5490948" cy="74424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764282" y="2219588"/>
            <a:ext cx="2105255" cy="8924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00379" y="1679436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Thoughts / Perceptions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495" y="2439127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How do users understand what is going on? What are they aware of? What information do they need?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45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Thinking about people…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739" y="2311116"/>
            <a:ext cx="5490948" cy="74424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764282" y="2219588"/>
            <a:ext cx="2105255" cy="8924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>
            <a:off x="3764282" y="4462058"/>
            <a:ext cx="210525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00379" y="1679436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Thoughts / Perceptions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495" y="2439127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How do users understand what is going on? What are they aware of? What information do they need?</a:t>
            </a:r>
            <a:endParaRPr lang="en-US" sz="20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0379" y="3967410"/>
            <a:ext cx="5767527" cy="782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Feelings &amp; Reaction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495" y="4727101"/>
            <a:ext cx="5447162" cy="1185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</a:rPr>
              <a:t>How do users feel? What kind of reaction are they having to the system?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916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3638</Words>
  <Application>Microsoft Office PowerPoint</Application>
  <PresentationFormat>Custom</PresentationFormat>
  <Paragraphs>417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Helvetica Neue</vt:lpstr>
      <vt:lpstr>Liberation Sans</vt:lpstr>
      <vt:lpstr>Open Sans</vt:lpstr>
      <vt:lpstr>Open Sans bold</vt:lpstr>
      <vt:lpstr>Open Sans Light</vt:lpstr>
      <vt:lpstr>White</vt:lpstr>
      <vt:lpstr>1_White</vt:lpstr>
      <vt:lpstr>3_White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Kolko</dc:creator>
  <cp:lastModifiedBy>laurynrgarcia@gmail.com</cp:lastModifiedBy>
  <cp:revision>370</cp:revision>
  <cp:lastPrinted>2015-03-27T19:25:25Z</cp:lastPrinted>
  <dcterms:modified xsi:type="dcterms:W3CDTF">2020-11-06T19:43:56Z</dcterms:modified>
</cp:coreProperties>
</file>