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41"/>
  </p:notesMasterIdLst>
  <p:sldIdLst>
    <p:sldId id="256" r:id="rId3"/>
    <p:sldId id="387" r:id="rId4"/>
    <p:sldId id="433" r:id="rId5"/>
    <p:sldId id="434" r:id="rId6"/>
    <p:sldId id="435" r:id="rId7"/>
    <p:sldId id="436" r:id="rId8"/>
    <p:sldId id="467" r:id="rId9"/>
    <p:sldId id="440" r:id="rId10"/>
    <p:sldId id="441" r:id="rId11"/>
    <p:sldId id="442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9" r:id="rId33"/>
    <p:sldId id="470" r:id="rId34"/>
    <p:sldId id="471" r:id="rId35"/>
    <p:sldId id="472" r:id="rId36"/>
    <p:sldId id="473" r:id="rId37"/>
    <p:sldId id="474" r:id="rId38"/>
    <p:sldId id="475" r:id="rId39"/>
    <p:sldId id="477" r:id="rId40"/>
  </p:sldIdLst>
  <p:sldSz cx="13004800" cy="9753600"/>
  <p:notesSz cx="7315200" cy="96012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AE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1460" y="6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43774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616450" y="2755900"/>
            <a:ext cx="3949700" cy="190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3"/>
          <p:cNvSpPr/>
          <p:nvPr userDrawn="1"/>
        </p:nvSpPr>
        <p:spPr>
          <a:xfrm>
            <a:off x="4585538" y="5193876"/>
            <a:ext cx="388087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b="1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Jon Kolko</a:t>
            </a:r>
            <a:endParaRPr sz="1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algn="l">
              <a:defRPr sz="1800"/>
            </a:pPr>
            <a:r>
              <a:rPr sz="18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Professor, Austin Center for </a:t>
            </a:r>
            <a:r>
              <a:rPr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  <a:endParaRPr sz="18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hape 44"/>
          <p:cNvSpPr/>
          <p:nvPr userDrawn="1"/>
        </p:nvSpPr>
        <p:spPr>
          <a:xfrm>
            <a:off x="4585538" y="5993547"/>
            <a:ext cx="19845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US"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jkolko@ac4d.com</a:t>
            </a:r>
            <a:endParaRPr lang="en-US" sz="18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defRPr sz="1800"/>
            </a:pPr>
            <a:r>
              <a:rPr sz="1800" dirty="0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1800" dirty="0" err="1" smtClean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jkolko</a:t>
            </a:r>
            <a:endParaRPr lang="en-US" sz="1800" dirty="0" smtClean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95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29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3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15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df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58"/>
          <a:stretch/>
        </p:blipFill>
        <p:spPr>
          <a:xfrm>
            <a:off x="384048" y="9144000"/>
            <a:ext cx="658368" cy="320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0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9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2">
    <p:bg>
      <p:bgPr>
        <a:solidFill>
          <a:srgbClr val="6FC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21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6" y="9146860"/>
            <a:ext cx="661131" cy="3188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5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4" r:id="rId4"/>
    <p:sldLayoutId id="2147483661" r:id="rId5"/>
    <p:sldLayoutId id="2147483663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 noGrp="1"/>
          </p:cNvSpPr>
          <p:nvPr>
            <p:ph type="sldNum" sz="quarter" idx="4"/>
          </p:nvPr>
        </p:nvSpPr>
        <p:spPr>
          <a:xfrm>
            <a:off x="12407398" y="9129530"/>
            <a:ext cx="463775" cy="27699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60769" y="8607516"/>
            <a:ext cx="554799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Ethnographic Design Research</a:t>
            </a:r>
            <a:endParaRPr lang="en-US" sz="3000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 panose="020B0606030504020204" pitchFamily="34" charset="0"/>
              <a:cs typeface="Open Sans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rPr>
              <a:t>Professor Jon Kolko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 panose="020B0606030504020204" pitchFamily="34" charset="0"/>
              <a:cs typeface="Open Sans"/>
            </a:endParaRPr>
          </a:p>
        </p:txBody>
      </p:sp>
      <p:pic>
        <p:nvPicPr>
          <p:cNvPr id="45" name="pasted-image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25" y="8672745"/>
            <a:ext cx="1051462" cy="64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0"/>
          <a:stretch/>
        </p:blipFill>
        <p:spPr bwMode="auto">
          <a:xfrm>
            <a:off x="0" y="0"/>
            <a:ext cx="13011221" cy="762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1204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key to the whole thing: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Watch real behavior. 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300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Ethnography: </a:t>
            </a:r>
            <a:r>
              <a:rPr 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Method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4038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Context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Go to the place where work is done.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46109" y="2774814"/>
            <a:ext cx="3747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Partnership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Build a master/apprentice relationship with the people you are serving.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3188" y="2780912"/>
            <a:ext cx="4038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Focus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Observe without an agenda – instead, select a focus.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8906" y="3644721"/>
            <a:ext cx="3718381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/>
          <p:cNvCxnSpPr/>
          <p:nvPr/>
        </p:nvCxnSpPr>
        <p:spPr>
          <a:xfrm>
            <a:off x="4603991" y="3644721"/>
            <a:ext cx="3690003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/>
          <p:cNvCxnSpPr/>
          <p:nvPr/>
        </p:nvCxnSpPr>
        <p:spPr>
          <a:xfrm>
            <a:off x="8663405" y="3644721"/>
            <a:ext cx="3980804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" name="Rounded Rectangle 3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8262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Ethnography: </a:t>
            </a:r>
            <a:r>
              <a:rPr 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Method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9440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Context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“Being in context” means going to the place where the work is being done and watching it happen in real time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Watching these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things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Their physical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work space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Their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work – tasks,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sequences, intentions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Their language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Their tools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Their organizational structures and culture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308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Ethnography: </a:t>
            </a:r>
            <a:r>
              <a:rPr 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Method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94406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Partnership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 master/apprentice relationship: you are the apprentice.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 humble mindset.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Let the user lead the conversation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Use open-ended questions, like “What are you doing?” or “Why are you doing that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?”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Ask to try things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Downplay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recording technology, like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cameras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851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Ethnography: </a:t>
            </a:r>
            <a:r>
              <a:rPr 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Method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9440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Focus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An active perspective that guides a research trajectory, not agenda.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Embrace the ambiguity of a non-objective goal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Articulate your trajectory in a single sentence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Ability and willingness to quickly pivot and respond to a situation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3314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3" y="2774815"/>
            <a:ext cx="107410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Create a preliminary focus statement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Determine what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space you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will focus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on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Start broad, thinking about large concepts (food, nutrition, banking,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j-lt"/>
              </a:rPr>
              <a:t>etc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Don’t assume a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problem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Recognize that focus is a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starting place, not an ending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place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231775" lvl="1" indent="-3175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Your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initial focus doesn’t matter that much, because wicked problems are so tangled together.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7658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3" y="2774815"/>
            <a:ext cx="107410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Create a preliminary focus statement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are conducting research into nutritional habits, hoping to feel what it’s like to try to lose weight.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are conducting research into inner-city crime, hoping to feel what it’s like to raise children in a neighborhood that may be thought of as “unsafe.”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1800" i="1" dirty="0" smtClean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are conducting research with college students, hoping to feel what it’s like to experience debt in the context of the community college academic journey.</a:t>
            </a: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73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Identify participants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Identify the people who are closest to the circumstances you are exploring. What experiences will help you gain empathy, quickly?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Be as specific as possible – this is not a demographic/segmentation exercise. There is no person who is “25-35 years old.”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people you are targeting may not want to talk to you. Who would be a next-best proxy?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7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Identify participants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are conducting research with college students, hoping to feel what it’s like to experience debt in the context of the community college academic journey.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hope to spend time with sophomores and juniors at local community colleges. 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both declared and undeclared students. 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students who have large amounts of college debt.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students who have transferred from one program to anther, and students who have experienced a 5+ gap in their education.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9126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Identify context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Based on your focus and your participant description, identify where you will go in order to watch real behavior.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Be as specific as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possible.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Consider that some contexts are dangerous, require permission, or are logistically too complicated to visit. What are next-best solutions?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1466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Design Process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862880"/>
            <a:ext cx="12580280" cy="1956138"/>
            <a:chOff x="228600" y="3514220"/>
            <a:chExt cx="8763000" cy="1362580"/>
          </a:xfrm>
        </p:grpSpPr>
        <p:sp>
          <p:nvSpPr>
            <p:cNvPr id="31" name="Rounded Rectangle 24"/>
            <p:cNvSpPr>
              <a:spLocks noChangeArrowheads="1"/>
            </p:cNvSpPr>
            <p:nvPr/>
          </p:nvSpPr>
          <p:spPr bwMode="auto">
            <a:xfrm>
              <a:off x="228600" y="3514220"/>
              <a:ext cx="2819400" cy="1362580"/>
            </a:xfrm>
            <a:prstGeom prst="roundRect">
              <a:avLst>
                <a:gd name="adj" fmla="val 5051"/>
              </a:avLst>
            </a:prstGeom>
            <a:solidFill>
              <a:srgbClr val="F6BB00">
                <a:alpha val="6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/>
            <a:lstStyle/>
            <a:p>
              <a:pPr algn="ctr"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r>
                <a:rPr lang="en-US" sz="1800" dirty="0" smtClean="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Ethnography</a:t>
              </a:r>
            </a:p>
          </p:txBody>
        </p:sp>
        <p:sp>
          <p:nvSpPr>
            <p:cNvPr id="32" name="Rounded Rectangle 24"/>
            <p:cNvSpPr>
              <a:spLocks noChangeArrowheads="1"/>
            </p:cNvSpPr>
            <p:nvPr/>
          </p:nvSpPr>
          <p:spPr bwMode="auto">
            <a:xfrm>
              <a:off x="6172200" y="3514220"/>
              <a:ext cx="2819400" cy="1362580"/>
            </a:xfrm>
            <a:prstGeom prst="roundRect">
              <a:avLst>
                <a:gd name="adj" fmla="val 5051"/>
              </a:avLst>
            </a:prstGeom>
            <a:solidFill>
              <a:srgbClr val="F6BB00"/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/>
            <a:lstStyle/>
            <a:p>
              <a:pPr algn="ctr"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r>
                <a:rPr lang="en-US" sz="1800" dirty="0" smtClean="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Prototyping</a:t>
              </a:r>
            </a:p>
          </p:txBody>
        </p:sp>
        <p:sp>
          <p:nvSpPr>
            <p:cNvPr id="33" name="Rounded Rectangle 24"/>
            <p:cNvSpPr>
              <a:spLocks noChangeArrowheads="1"/>
            </p:cNvSpPr>
            <p:nvPr/>
          </p:nvSpPr>
          <p:spPr bwMode="auto">
            <a:xfrm>
              <a:off x="3200400" y="3514220"/>
              <a:ext cx="2819400" cy="1362580"/>
            </a:xfrm>
            <a:prstGeom prst="roundRect">
              <a:avLst>
                <a:gd name="adj" fmla="val 5051"/>
              </a:avLst>
            </a:prstGeom>
            <a:solidFill>
              <a:srgbClr val="F6BB00">
                <a:alpha val="8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anchor="ctr" anchorCtr="0"/>
            <a:lstStyle/>
            <a:p>
              <a:pPr algn="ctr" defTabSz="457200">
                <a:buClr>
                  <a:srgbClr val="808080"/>
                </a:buClr>
                <a:buSzPct val="100000"/>
                <a:buFont typeface="Arial" pitchFamily="34" charset="0"/>
                <a:buNone/>
              </a:pPr>
              <a:r>
                <a:rPr lang="en-US" sz="1800" dirty="0" smtClean="0"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Synthesis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94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Identify context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i="1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are conducting research with college students, hoping to feel what it’s like to experience debt in the context of the community college academic journey.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hope to spend time with sophomores and juniors at local community colleges.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both declared and undeclared students.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students who have large amounts of college debt.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800" i="1" dirty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work with students who have transferred from one program to anther, and students who have experienced a 5+ gap in their education. </a:t>
            </a:r>
            <a:endParaRPr lang="en-US" sz="1800" i="1" dirty="0" smtClean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i="1" dirty="0" smtClean="0">
                <a:solidFill>
                  <a:schemeClr val="accent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We will visit students who live on campus at UDC Community College, in their dorm rooms. We will also attend their classes with them. </a:t>
            </a:r>
            <a:endParaRPr lang="en-US" sz="1800" i="1" dirty="0">
              <a:solidFill>
                <a:schemeClr val="accent3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208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Draft a plan.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Create a plan for your research, and recognize up front that this plan will go sideways very quickly. It’s intended as a framing guide, not requirements for execution.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Write a verbose introduction that explains who you are, what you are doing, and what you hope to achieve.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Spend a lot of time considering how you will move from “question-answer” to watching behavior.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Craft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open-ended questions related to your focus, context, and participants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Write a research plan that describes what you will do, who you will do it with, where it will be done, and why you will do it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8651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Planning Ethnography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Role-play the research experience.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 your groups, pretend that one of you is the research participant, while the rest of you are the research team. Walk through the entire research plan.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1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56095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Getting Organized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You can never be overly prepared.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Organize your equipment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Video/audio recording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Tapes/memory cards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Batteries (and backup batteries)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Pens/paper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Digital camera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ctangle 3"/>
          <p:cNvSpPr/>
          <p:nvPr/>
        </p:nvSpPr>
        <p:spPr>
          <a:xfrm>
            <a:off x="6368773" y="4613402"/>
            <a:ext cx="6502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Print your script: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Your introduction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Questions you can use to initiate behavior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Consent form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1832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Informed Consent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Like a scientific study, we need to inform participants of the research protocol. This will protect both you and the participant, but more importantly, creates an ethical boundary around your research.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An informed consent form should: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Explains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any compensation that will occur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Explains the scope of the study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Explains how the results of the study will be used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Explains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exactly how the individuals name,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image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, company, and words will be used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Explain that the participant can quit at any time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Rounded Rectangle 18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739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Roles &amp; Responsibilities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Behavioral research works best with two people (a facilitator and a photographer). You can conduct research with three people (a facilitator, a photographer, and a note-taker), but more than three people is intimidating to the participant.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facilitator runs the session, and manages the recording device.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photographer captures any details related to people, artifacts, or the environment.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The note-taker captures key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verbatims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036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Roles &amp; Responsibilities: Facilitator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 the facilitator, it is your responsibility to establish and maintain a master/apprentice relationship, where the participant trusts you and knows you are there to learn from them.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Make initial eye contact, but purposefully defer to set the participant at ease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Be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conversational, but not chatty.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Ask 1 question at a time.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Be patient; count to 5.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Ask open-ended questions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Ask “why,” even if you know the answer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Never correct or contradict the participant.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620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Roles &amp; Responsibilities: Note-taker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Write verbatim quotes from the participant.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You won’t be able to capture everything, so focus on specific quotes that the participant says.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Make sure you can read your own handwriting.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29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9976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Roles &amp; Responsibilities: Photographer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 the photographer, you are looking to capture the stories you hear and see in context. Visually document everything.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Know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your equipment.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Makes sure everything is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prepared ahead of time (batteries charged, settings, free space,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etc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).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Shoot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from the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hip;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get out of their face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Turn camera noises off.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Take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portraits, with permission.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Over-shoot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 Shoot literally everything. 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Back-up every day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.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077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Conducting Ethnography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Tips for Engaging with People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When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you approach someone, have a plan for what you will do and say. Consider the difference in these approaches: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“Hi. I’m researching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college debt.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Can you spare some time to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talk to me?”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“Hi, my name is Jon. I’m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really interested in learning more about how people manage college debt. Got some time to talk to me?”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“Hi, I’m a student and I’m trying to learn as much as possible about college debt. I was hoping to learn a little about how you are paying for college.”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“Hey, can I talk to you about something?”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33096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Our Design Process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ounded Rectangle 24"/>
          <p:cNvSpPr>
            <a:spLocks noChangeArrowheads="1"/>
          </p:cNvSpPr>
          <p:nvPr/>
        </p:nvSpPr>
        <p:spPr bwMode="auto">
          <a:xfrm>
            <a:off x="228600" y="186288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>
              <a:alpha val="60000"/>
            </a:srgb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186288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186288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>
              <a:alpha val="80000"/>
            </a:srgb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14770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14770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14770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39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Remember…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It’s not an Interview!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It’s going to be really, really, really, really tempting to revert to a question/answer form of intervention. Try as hard as you can to watch real behavior: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Ask to see an example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Ask to see artifacts and tools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Ask to try it yourself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Ask to hear about the steps or flow of an activity (“Can you walk me through that step by step?”)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ounded Rectangle 16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6560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Zooming In…</a:t>
            </a:r>
            <a:endParaRPr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>
              <a:alpha val="80000"/>
            </a:srgb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82816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High-Level Per-Person Themes</a:t>
            </a:r>
            <a:endParaRPr lang="en-US"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Representations of Your Participants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Once you get back from research, but before you’ve fully transcribed your data: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Identify the top 3-4 key takeaways from each participant, and write them down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Re-write the key quotes from your note-taker to make sure they are large and legible</a:t>
            </a:r>
          </a:p>
          <a:p>
            <a:pPr marL="457200" indent="-457200" algn="l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Create a per-person theme wall to visualize these written items in the context of the participant</a:t>
            </a:r>
            <a:endParaRPr lang="en-US" sz="2400" dirty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821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 b="22247"/>
          <a:stretch/>
        </p:blipFill>
        <p:spPr>
          <a:xfrm>
            <a:off x="504966" y="2229031"/>
            <a:ext cx="11934836" cy="48858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1024" y="1419370"/>
            <a:ext cx="1023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>
                    <a:lumMod val="95000"/>
                  </a:srgb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Marissa</a:t>
            </a:r>
            <a:endParaRPr lang="en-US" sz="2400" dirty="0">
              <a:solidFill>
                <a:srgbClr val="000000">
                  <a:lumMod val="95000"/>
                </a:srgb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Title 8"/>
          <p:cNvSpPr txBox="1">
            <a:spLocks/>
          </p:cNvSpPr>
          <p:nvPr/>
        </p:nvSpPr>
        <p:spPr>
          <a:xfrm>
            <a:off x="742826" y="5437550"/>
            <a:ext cx="3886200" cy="2109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>
                <a:solidFill>
                  <a:srgbClr val="FFFFFF"/>
                </a:solidFill>
                <a:latin typeface="Open Sans Light"/>
                <a:cs typeface="Arial" pitchFamily="34" charset="0"/>
              </a:rPr>
              <a:t>“I </a:t>
            </a: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didn’t even want to do </a:t>
            </a:r>
            <a:r>
              <a:rPr lang="en-US" sz="1400" dirty="0" err="1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MechE</a:t>
            </a: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; I wanted to do biomedical engineering. When I got to UTSA, it wasn’t available. So I randomly picked mechanical engineering because I had a lot of mechanical engineering friends.”</a:t>
            </a:r>
            <a:endParaRPr lang="en-US" sz="1400" dirty="0">
              <a:solidFill>
                <a:srgbClr val="FFFFFF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21" name="Title 8"/>
          <p:cNvSpPr txBox="1">
            <a:spLocks/>
          </p:cNvSpPr>
          <p:nvPr/>
        </p:nvSpPr>
        <p:spPr>
          <a:xfrm>
            <a:off x="253554" y="4210799"/>
            <a:ext cx="3886200" cy="9223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“College feels like a maze. I don’t know where I’m at in it.” </a:t>
            </a:r>
            <a:endParaRPr lang="en-US" sz="1400" dirty="0">
              <a:solidFill>
                <a:srgbClr val="FFFFFF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23" name="Title 8"/>
          <p:cNvSpPr txBox="1">
            <a:spLocks/>
          </p:cNvSpPr>
          <p:nvPr/>
        </p:nvSpPr>
        <p:spPr>
          <a:xfrm>
            <a:off x="8149740" y="6735986"/>
            <a:ext cx="3886200" cy="5951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Seems overly self-critical of her debt</a:t>
            </a:r>
            <a:endParaRPr lang="en-US" sz="1400" dirty="0">
              <a:solidFill>
                <a:srgbClr val="FFFFFF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25" name="Title 8"/>
          <p:cNvSpPr txBox="1">
            <a:spLocks/>
          </p:cNvSpPr>
          <p:nvPr/>
        </p:nvSpPr>
        <p:spPr>
          <a:xfrm>
            <a:off x="8791462" y="5342308"/>
            <a:ext cx="3886200" cy="119388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Thinks she is the only one really suffering from debt, the only one who made poor financial decisions</a:t>
            </a:r>
            <a:endParaRPr lang="en-US" sz="1400" dirty="0">
              <a:solidFill>
                <a:srgbClr val="FFFFFF"/>
              </a:solidFill>
              <a:latin typeface="Open Sans Light"/>
              <a:cs typeface="Arial" pitchFamily="34" charset="0"/>
            </a:endParaRPr>
          </a:p>
        </p:txBody>
      </p:sp>
      <p:sp>
        <p:nvSpPr>
          <p:cNvPr id="27" name="Title 8"/>
          <p:cNvSpPr txBox="1">
            <a:spLocks/>
          </p:cNvSpPr>
          <p:nvPr/>
        </p:nvSpPr>
        <p:spPr>
          <a:xfrm>
            <a:off x="8805014" y="2012862"/>
            <a:ext cx="3886200" cy="8685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182880" tIns="91440" rIns="182880" bIns="9144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Open Sans Light"/>
                <a:cs typeface="Arial" pitchFamily="34" charset="0"/>
              </a:rPr>
              <a:t>Purchases a lot of electronics – seems strange, given her financial situation</a:t>
            </a:r>
            <a:endParaRPr lang="en-US" sz="1400" dirty="0">
              <a:solidFill>
                <a:srgbClr val="FFFFFF"/>
              </a:solidFill>
              <a:latin typeface="Open Sans Ligh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77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Full Transcription</a:t>
            </a:r>
            <a:endParaRPr lang="en-US"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A 1:1 Representation of Your Research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As soon as possible, transcribe the entire session.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Expect a transcription to take four or five times as long as the session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Don’t outsource or intern this step!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Your goal is empathy; hearing the person’s voice over and over helps build an implicit relationship with them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We’ll use this data through the rest of the process, so don’t skip this step!</a:t>
            </a:r>
            <a:endParaRPr lang="en-US" sz="2400" dirty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24712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Full Transcription</a:t>
            </a:r>
            <a:endParaRPr lang="en-US"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59" b="9074"/>
          <a:stretch/>
        </p:blipFill>
        <p:spPr>
          <a:xfrm>
            <a:off x="286483" y="2462616"/>
            <a:ext cx="12349132" cy="60202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0552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Exploded Transcription</a:t>
            </a:r>
            <a:endParaRPr lang="en-US"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024" y="2774815"/>
            <a:ext cx="102361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To a Malleable </a:t>
            </a:r>
            <a:r>
              <a:rPr lang="en-US" dirty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F</a:t>
            </a:r>
            <a:r>
              <a:rPr lang="en-US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ormat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Extract individual utterances from your transcript.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We’ll use the utterances to build diagrammatic representations of the data.</a:t>
            </a:r>
          </a:p>
          <a:p>
            <a:pPr marL="342900" indent="-342900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Use “mail merge”:</a:t>
            </a:r>
          </a:p>
          <a:p>
            <a:pPr marL="633413" lvl="1" indent="-2952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Put your written transcript in Excel</a:t>
            </a:r>
          </a:p>
          <a:p>
            <a:pPr marL="633413" lvl="1" indent="-2952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Add a column with an individual identifier per utterance </a:t>
            </a:r>
          </a:p>
          <a:p>
            <a:pPr marL="633413" lvl="1" indent="-2952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</a:srgbClr>
                </a:solidFill>
                <a:latin typeface="Open Sans Light"/>
              </a:rPr>
              <a:t>Mail merge to mailing labels</a:t>
            </a:r>
            <a:endParaRPr lang="en-US" sz="2400" dirty="0">
              <a:solidFill>
                <a:srgbClr val="000000">
                  <a:lumMod val="95000"/>
                </a:srgbClr>
              </a:solidFill>
              <a:latin typeface="Open Sans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906" y="3644721"/>
            <a:ext cx="12210179" cy="0"/>
          </a:xfrm>
          <a:prstGeom prst="line">
            <a:avLst/>
          </a:prstGeom>
          <a:noFill/>
          <a:ln w="635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ounded Rectangle 17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24150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1800"/>
            </a:pPr>
            <a:r>
              <a:rPr lang="en-US" sz="400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Full Transcription</a:t>
            </a:r>
            <a:endParaRPr lang="en-US" sz="4000" dirty="0">
              <a:solidFill>
                <a:srgbClr val="000000">
                  <a:lumMod val="50000"/>
                  <a:lumOff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37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Patterns &amp; Anomalies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Interpretation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Insights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Stories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21" b="25026"/>
          <a:stretch/>
        </p:blipFill>
        <p:spPr>
          <a:xfrm>
            <a:off x="217859" y="2863398"/>
            <a:ext cx="12417756" cy="48931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Utterances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Research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>
                <a:solidFill>
                  <a:srgbClr val="000000"/>
                </a:solidFill>
                <a:latin typeface="Open Sans Light"/>
              </a:rPr>
              <a:t>Transcription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Principles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Value</a:t>
            </a:r>
            <a:b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</a:br>
            <a:r>
              <a:rPr lang="en-US" sz="128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Open Sans Light"/>
              </a:rPr>
              <a:t>Promise</a:t>
            </a:r>
            <a:endParaRPr lang="en-US" sz="1280" dirty="0">
              <a:solidFill>
                <a:srgbClr val="000000">
                  <a:lumMod val="50000"/>
                  <a:lumOff val="50000"/>
                </a:srgbClr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14521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80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Zooming In…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>
              <a:alpha val="80000"/>
            </a:srgb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3028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3028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830280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0516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Zooming In…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ounded Rectangle 24"/>
          <p:cNvSpPr>
            <a:spLocks noChangeArrowheads="1"/>
          </p:cNvSpPr>
          <p:nvPr/>
        </p:nvSpPr>
        <p:spPr bwMode="auto">
          <a:xfrm>
            <a:off x="8761312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/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Prototyping</a:t>
            </a:r>
          </a:p>
        </p:txBody>
      </p:sp>
      <p:sp>
        <p:nvSpPr>
          <p:cNvPr id="16" name="Rounded Rectangle 24"/>
          <p:cNvSpPr>
            <a:spLocks noChangeArrowheads="1"/>
          </p:cNvSpPr>
          <p:nvPr/>
        </p:nvSpPr>
        <p:spPr bwMode="auto">
          <a:xfrm>
            <a:off x="4494956" y="2532581"/>
            <a:ext cx="4047568" cy="1956138"/>
          </a:xfrm>
          <a:prstGeom prst="roundRect">
            <a:avLst>
              <a:gd name="adj" fmla="val 5051"/>
            </a:avLst>
          </a:prstGeom>
          <a:solidFill>
            <a:srgbClr val="F6BB00">
              <a:alpha val="80000"/>
            </a:srgbClr>
          </a:solidFill>
          <a:ln w="38100" algn="ctr">
            <a:noFill/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Synthesis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5937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Hypothesis validation through generative, form-giving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9334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>
                    <a:lumMod val="9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Making meaning through inference and reframing</a:t>
            </a:r>
            <a:endParaRPr lang="en-US" sz="1800" dirty="0">
              <a:solidFill>
                <a:srgbClr val="000000">
                  <a:lumMod val="9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4817401"/>
            <a:ext cx="36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Immersion in the cultural context of a wicked problem</a:t>
            </a:r>
            <a:endParaRPr lang="en-US" sz="1800" dirty="0">
              <a:solidFill>
                <a:schemeClr val="tx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3" name="Rounded Rectangle 24"/>
          <p:cNvSpPr>
            <a:spLocks noChangeArrowheads="1"/>
          </p:cNvSpPr>
          <p:nvPr/>
        </p:nvSpPr>
        <p:spPr bwMode="auto">
          <a:xfrm>
            <a:off x="228600" y="2545460"/>
            <a:ext cx="4047568" cy="1956138"/>
          </a:xfrm>
          <a:prstGeom prst="roundRect">
            <a:avLst>
              <a:gd name="adj" fmla="val 5051"/>
            </a:avLst>
          </a:prstGeom>
          <a:solidFill>
            <a:schemeClr val="accent1">
              <a:alpha val="60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 anchor="ctr" anchorCtr="0"/>
          <a:lstStyle/>
          <a:p>
            <a:pPr defTabSz="457200">
              <a:buClr>
                <a:srgbClr val="808080"/>
              </a:buClr>
              <a:buSzPct val="100000"/>
              <a:buFont typeface="Arial" pitchFamily="34" charset="0"/>
              <a:buNone/>
            </a:pPr>
            <a:r>
              <a:rPr lang="en-US" sz="1800" dirty="0" smtClean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Ethnography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606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1204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 qualitative description of the human social condition, based on fieldwork and observation.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765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12044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A qualitative description of the human social condition, based on fieldwork and observation. </a:t>
            </a:r>
            <a:endParaRPr lang="en-US" dirty="0" smtClean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tx1">
                  <a:lumMod val="95000"/>
                </a:schemeClr>
              </a:solidFill>
              <a:latin typeface="+mj-lt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Watch people do things. </a:t>
            </a:r>
            <a:endParaRPr lang="en-US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6483" y="3098042"/>
            <a:ext cx="11787025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>
            <a:off x="286483" y="3659875"/>
            <a:ext cx="7970413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04695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1024" y="2774815"/>
            <a:ext cx="12044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Our goal: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+mj-lt"/>
              </a:rPr>
              <a:t>To build empathy and understanding.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214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91024" y="463739"/>
            <a:ext cx="1158248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Ethnography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648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Research</a:t>
            </a: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142618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09063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Transcription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848764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127586" y="1487256"/>
            <a:ext cx="1139701" cy="650240"/>
          </a:xfrm>
          <a:prstGeom prst="roundRect">
            <a:avLst/>
          </a:prstGeom>
          <a:solidFill>
            <a:srgbClr val="A9DAE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/>
                </a:solidFill>
                <a:latin typeface="+mj-lt"/>
              </a:rPr>
              <a:t>Utterances</a:t>
            </a:r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>
          <a:xfrm>
            <a:off x="4267287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5461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Patterns &amp; Anomalies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>
            <a:off x="56858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964633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Interpretation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104335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383156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Insights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13188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31710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340563" y="1812376"/>
            <a:ext cx="226964" cy="0"/>
          </a:xfrm>
          <a:prstGeom prst="straightConnector1">
            <a:avLst/>
          </a:prstGeom>
          <a:ln>
            <a:solidFill>
              <a:srgbClr val="A9DA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1619384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Stories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2030"/>
              </p:ext>
            </p:extLst>
          </p:nvPr>
        </p:nvGraphicFramePr>
        <p:xfrm>
          <a:off x="301544" y="2749153"/>
          <a:ext cx="11326178" cy="5608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63089"/>
                <a:gridCol w="5663089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effectLst/>
                          <a:latin typeface="+mj-lt"/>
                        </a:rPr>
                        <a:t>Design research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 smtClean="0">
                          <a:effectLst/>
                          <a:latin typeface="+mj-lt"/>
                        </a:rPr>
                        <a:t>Market</a:t>
                      </a:r>
                      <a:r>
                        <a:rPr lang="en-US" sz="22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+mj-lt"/>
                        </a:rPr>
                        <a:t>research</a:t>
                      </a:r>
                      <a:endParaRPr lang="en-US" sz="2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Focuses on people.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Focuses on people.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Can be qualitative or quantitative.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Can be qualitative or quantitative. 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Borrows from the social and behavioral sciences.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Borrows from the social and behavioral sciences.</a:t>
                      </a:r>
                      <a:endParaRPr lang="en-US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Attempts to understand culture. Looks at the styles, words, tools, and workarounds people use, in an effort to inspire design.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Attempts to predict behavior. Looks at what people say they would do, or what they actually do, in an effort to predict what they would do in a new situation.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Celebrates the unique and peculiar. The rare or obscure in observations can lead to a new or interesting design idea.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Avoids the unique and peculiar. The goal is to understand mass responses; outliers are frequently ignored.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Avoiding bias is nearly irrelevant. The goal is not to be objective, but instead to be rigorous.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Avoiding bias is critical. The statistical analyses of data require an objective point of view. 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Goal: Build Empathy</a:t>
                      </a:r>
                      <a:endParaRPr lang="en-US" sz="1400" dirty="0">
                        <a:effectLst/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 defTabSz="5842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Helvetica Light"/>
                        </a:rPr>
                        <a:t>Goal: Build Understanding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Helvetica Light"/>
                      </a:endParaRPr>
                    </a:p>
                  </a:txBody>
                  <a:tcPr marL="36576" marR="36576"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8792009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Principles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210530" y="1487256"/>
            <a:ext cx="1139701" cy="65024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A9D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Value</a:t>
            </a:r>
            <a:b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sz="128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Promise</a:t>
            </a:r>
            <a:endParaRPr lang="en-US" sz="128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6121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AC4D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FC2D7"/>
      </a:accent1>
      <a:accent2>
        <a:srgbClr val="4DB5B8"/>
      </a:accent2>
      <a:accent3>
        <a:srgbClr val="AAD04C"/>
      </a:accent3>
      <a:accent4>
        <a:srgbClr val="0091D7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Custom 1">
      <a:majorFont>
        <a:latin typeface="Open Sans Light"/>
        <a:ea typeface="Helvetica Light"/>
        <a:cs typeface="Helvetica Light"/>
      </a:majorFont>
      <a:minorFont>
        <a:latin typeface="Open Sans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2532</Words>
  <Application>Microsoft Office PowerPoint</Application>
  <PresentationFormat>Custom</PresentationFormat>
  <Paragraphs>623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Helvetica</vt:lpstr>
      <vt:lpstr>Helvetica Light</vt:lpstr>
      <vt:lpstr>Helvetica Neue</vt:lpstr>
      <vt:lpstr>Open Sans</vt:lpstr>
      <vt:lpstr>Open Sans bold</vt:lpstr>
      <vt:lpstr>Open Sans Light</vt:lpstr>
      <vt:lpstr>Open Sans Semibold</vt:lpstr>
      <vt:lpstr>Times New Roman</vt:lpstr>
      <vt:lpstr>White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Kolko</dc:creator>
  <cp:lastModifiedBy>Jon</cp:lastModifiedBy>
  <cp:revision>196</cp:revision>
  <cp:lastPrinted>2015-11-22T19:46:42Z</cp:lastPrinted>
  <dcterms:modified xsi:type="dcterms:W3CDTF">2015-11-22T19:46:46Z</dcterms:modified>
</cp:coreProperties>
</file>