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26" r:id="rId2"/>
    <p:sldId id="525" r:id="rId3"/>
    <p:sldId id="543" r:id="rId4"/>
    <p:sldId id="554" r:id="rId5"/>
    <p:sldId id="555" r:id="rId6"/>
    <p:sldId id="556" r:id="rId7"/>
    <p:sldId id="557" r:id="rId8"/>
    <p:sldId id="558" r:id="rId9"/>
    <p:sldId id="559" r:id="rId10"/>
    <p:sldId id="560" r:id="rId11"/>
    <p:sldId id="561" r:id="rId12"/>
    <p:sldId id="562" r:id="rId13"/>
    <p:sldId id="547" r:id="rId14"/>
    <p:sldId id="563" r:id="rId15"/>
    <p:sldId id="564" r:id="rId16"/>
    <p:sldId id="565" r:id="rId17"/>
    <p:sldId id="566" r:id="rId18"/>
    <p:sldId id="567" r:id="rId19"/>
    <p:sldId id="568" r:id="rId20"/>
    <p:sldId id="569" r:id="rId21"/>
    <p:sldId id="467"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Berkowitz"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B5CD"/>
    <a:srgbClr val="B0DAE6"/>
    <a:srgbClr val="F6BB00"/>
    <a:srgbClr val="D3EBF1"/>
    <a:srgbClr val="000000"/>
    <a:srgbClr val="0070C0"/>
    <a:srgbClr val="93CDDD"/>
    <a:srgbClr val="BFE2EB"/>
    <a:srgbClr val="0D0D0D"/>
    <a:srgbClr val="3E72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59" autoAdjust="0"/>
    <p:restoredTop sz="98347" autoAdjust="0"/>
  </p:normalViewPr>
  <p:slideViewPr>
    <p:cSldViewPr snapToGrid="0">
      <p:cViewPr varScale="1">
        <p:scale>
          <a:sx n="68" d="100"/>
          <a:sy n="68" d="100"/>
        </p:scale>
        <p:origin x="1476" y="64"/>
      </p:cViewPr>
      <p:guideLst>
        <p:guide orient="horz" pos="2160"/>
        <p:guide pos="2880"/>
      </p:guideLst>
    </p:cSldViewPr>
  </p:slideViewPr>
  <p:outlineViewPr>
    <p:cViewPr>
      <p:scale>
        <a:sx n="33" d="100"/>
        <a:sy n="33" d="100"/>
      </p:scale>
      <p:origin x="0" y="1998"/>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80391"/>
          </a:xfrm>
          <a:prstGeom prst="rect">
            <a:avLst/>
          </a:prstGeom>
        </p:spPr>
        <p:txBody>
          <a:bodyPr vert="horz" lIns="95674" tIns="47837" rIns="95674" bIns="47837" rtlCol="0"/>
          <a:lstStyle>
            <a:lvl1pPr algn="l">
              <a:defRPr sz="1300">
                <a:latin typeface="MetaOT-Book" pitchFamily="50" charset="0"/>
              </a:defRPr>
            </a:lvl1pPr>
          </a:lstStyle>
          <a:p>
            <a:endParaRPr lang="en-US" dirty="0"/>
          </a:p>
        </p:txBody>
      </p:sp>
      <p:sp>
        <p:nvSpPr>
          <p:cNvPr id="3" name="Date Placeholder 2"/>
          <p:cNvSpPr>
            <a:spLocks noGrp="1"/>
          </p:cNvSpPr>
          <p:nvPr>
            <p:ph type="dt" idx="1"/>
          </p:nvPr>
        </p:nvSpPr>
        <p:spPr>
          <a:xfrm>
            <a:off x="4143271" y="0"/>
            <a:ext cx="3170255" cy="480391"/>
          </a:xfrm>
          <a:prstGeom prst="rect">
            <a:avLst/>
          </a:prstGeom>
        </p:spPr>
        <p:txBody>
          <a:bodyPr vert="horz" lIns="95674" tIns="47837" rIns="95674" bIns="47837" rtlCol="0"/>
          <a:lstStyle>
            <a:lvl1pPr algn="r">
              <a:defRPr sz="1300">
                <a:latin typeface="MetaOT-Book" pitchFamily="50" charset="0"/>
              </a:defRPr>
            </a:lvl1pPr>
          </a:lstStyle>
          <a:p>
            <a:fld id="{F10A19CE-6EE8-4BDB-A44D-30E9E9E6DC99}" type="datetimeFigureOut">
              <a:rPr lang="en-US" smtClean="0"/>
              <a:pPr/>
              <a:t>11/22/2015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674" tIns="47837" rIns="95674" bIns="47837" rtlCol="0" anchor="ctr"/>
          <a:lstStyle/>
          <a:p>
            <a:endParaRPr lang="en-US" dirty="0"/>
          </a:p>
        </p:txBody>
      </p:sp>
      <p:sp>
        <p:nvSpPr>
          <p:cNvPr id="5" name="Notes Placeholder 4"/>
          <p:cNvSpPr>
            <a:spLocks noGrp="1"/>
          </p:cNvSpPr>
          <p:nvPr>
            <p:ph type="body" sz="quarter" idx="3"/>
          </p:nvPr>
        </p:nvSpPr>
        <p:spPr>
          <a:xfrm>
            <a:off x="731856" y="4561232"/>
            <a:ext cx="5851490" cy="4320209"/>
          </a:xfrm>
          <a:prstGeom prst="rect">
            <a:avLst/>
          </a:prstGeom>
        </p:spPr>
        <p:txBody>
          <a:bodyPr vert="horz" lIns="95674" tIns="47837" rIns="95674" bIns="4783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119159"/>
            <a:ext cx="3170255" cy="480391"/>
          </a:xfrm>
          <a:prstGeom prst="rect">
            <a:avLst/>
          </a:prstGeom>
        </p:spPr>
        <p:txBody>
          <a:bodyPr vert="horz" lIns="95674" tIns="47837" rIns="95674" bIns="47837" rtlCol="0" anchor="b"/>
          <a:lstStyle>
            <a:lvl1pPr algn="l">
              <a:defRPr sz="1300">
                <a:latin typeface="MetaOT-Book" pitchFamily="50" charset="0"/>
              </a:defRPr>
            </a:lvl1pPr>
          </a:lstStyle>
          <a:p>
            <a:endParaRPr lang="en-US" dirty="0"/>
          </a:p>
        </p:txBody>
      </p:sp>
      <p:sp>
        <p:nvSpPr>
          <p:cNvPr id="7" name="Slide Number Placeholder 6"/>
          <p:cNvSpPr>
            <a:spLocks noGrp="1"/>
          </p:cNvSpPr>
          <p:nvPr>
            <p:ph type="sldNum" sz="quarter" idx="5"/>
          </p:nvPr>
        </p:nvSpPr>
        <p:spPr>
          <a:xfrm>
            <a:off x="4143271" y="9119159"/>
            <a:ext cx="3170255" cy="480391"/>
          </a:xfrm>
          <a:prstGeom prst="rect">
            <a:avLst/>
          </a:prstGeom>
        </p:spPr>
        <p:txBody>
          <a:bodyPr vert="horz" lIns="95674" tIns="47837" rIns="95674" bIns="47837" rtlCol="0" anchor="b"/>
          <a:lstStyle>
            <a:lvl1pPr algn="r">
              <a:defRPr sz="1300">
                <a:latin typeface="MetaOT-Book" pitchFamily="50" charset="0"/>
              </a:defRPr>
            </a:lvl1pPr>
          </a:lstStyle>
          <a:p>
            <a:fld id="{F96A5088-7373-4757-B571-1168002282FD}" type="slidenum">
              <a:rPr lang="en-US" smtClean="0"/>
              <a:pPr/>
              <a:t>‹#›</a:t>
            </a:fld>
            <a:endParaRPr lang="en-US" dirty="0"/>
          </a:p>
        </p:txBody>
      </p:sp>
    </p:spTree>
    <p:extLst>
      <p:ext uri="{BB962C8B-B14F-4D97-AF65-F5344CB8AC3E}">
        <p14:creationId xmlns:p14="http://schemas.microsoft.com/office/powerpoint/2010/main" val="174957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taOT-Book" pitchFamily="50" charset="0"/>
        <a:ea typeface="+mn-ea"/>
        <a:cs typeface="+mn-cs"/>
      </a:defRPr>
    </a:lvl1pPr>
    <a:lvl2pPr marL="457200" algn="l" defTabSz="914400" rtl="0" eaLnBrk="1" latinLnBrk="0" hangingPunct="1">
      <a:defRPr sz="1200" kern="1200">
        <a:solidFill>
          <a:schemeClr val="tx1"/>
        </a:solidFill>
        <a:latin typeface="MetaOT-Book" pitchFamily="50" charset="0"/>
        <a:ea typeface="+mn-ea"/>
        <a:cs typeface="+mn-cs"/>
      </a:defRPr>
    </a:lvl2pPr>
    <a:lvl3pPr marL="914400" algn="l" defTabSz="914400" rtl="0" eaLnBrk="1" latinLnBrk="0" hangingPunct="1">
      <a:defRPr sz="1200" kern="1200">
        <a:solidFill>
          <a:schemeClr val="tx1"/>
        </a:solidFill>
        <a:latin typeface="MetaOT-Book" pitchFamily="50" charset="0"/>
        <a:ea typeface="+mn-ea"/>
        <a:cs typeface="+mn-cs"/>
      </a:defRPr>
    </a:lvl3pPr>
    <a:lvl4pPr marL="1371600" algn="l" defTabSz="914400" rtl="0" eaLnBrk="1" latinLnBrk="0" hangingPunct="1">
      <a:defRPr sz="1200" kern="1200">
        <a:solidFill>
          <a:schemeClr val="tx1"/>
        </a:solidFill>
        <a:latin typeface="MetaOT-Book" pitchFamily="50" charset="0"/>
        <a:ea typeface="+mn-ea"/>
        <a:cs typeface="+mn-cs"/>
      </a:defRPr>
    </a:lvl4pPr>
    <a:lvl5pPr marL="1828800" algn="l" defTabSz="914400" rtl="0" eaLnBrk="1" latinLnBrk="0" hangingPunct="1">
      <a:defRPr sz="1200" kern="1200">
        <a:solidFill>
          <a:schemeClr val="tx1"/>
        </a:solidFill>
        <a:latin typeface="MetaOT-Book"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2</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2</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977479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11</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11</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2839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12</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12</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50167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3</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3</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828591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4</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4</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91738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5</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5</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38266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6</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6</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122887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7</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7</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969493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8</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8</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44094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9</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9</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73730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10</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10</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09503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in Black ">
    <p:bg>
      <p:bgPr>
        <a:solidFill>
          <a:schemeClr val="tx1"/>
        </a:solidFill>
        <a:effectLst/>
      </p:bgPr>
    </p:bg>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4EDFF840-9474-449C-83EF-EE307FABEFD3}" type="slidenum">
              <a:rPr lang="en-US" smtClean="0"/>
              <a:pPr/>
              <a:t>‹#›</a:t>
            </a:fld>
            <a:endParaRPr lang="en-US" dirty="0"/>
          </a:p>
        </p:txBody>
      </p:sp>
      <p:pic>
        <p:nvPicPr>
          <p:cNvPr id="3" name="Picture 2" descr="C:\Users\Jon\Dropbox\designschool\logo\ac4d_whit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56947" y="6300216"/>
            <a:ext cx="657453" cy="329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9036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in White">
    <p:bg>
      <p:bgPr>
        <a:solidFill>
          <a:schemeClr val="bg1"/>
        </a:solid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56032" y="304800"/>
            <a:ext cx="8659368" cy="990600"/>
          </a:xfrm>
          <a:prstGeom prst="rect">
            <a:avLst/>
          </a:prstGeom>
        </p:spPr>
        <p:txBody>
          <a:bodyPr vert="horz" lIns="91440" tIns="45720" rIns="91440" bIns="45720" rtlCol="0" anchor="t">
            <a:normAutofit/>
          </a:bodyPr>
          <a:lstStyle>
            <a:lvl1pPr>
              <a:defRPr b="0">
                <a:solidFill>
                  <a:schemeClr val="tx1"/>
                </a:solidFill>
                <a:latin typeface="MetaOT-Bold" pitchFamily="50" charset="0"/>
              </a:defRPr>
            </a:lvl1pPr>
          </a:lstStyle>
          <a:p>
            <a:r>
              <a:rPr lang="en-US" dirty="0" smtClean="0"/>
              <a:t>Click to edit Master title style</a:t>
            </a:r>
            <a:endParaRPr lang="en-US" dirty="0"/>
          </a:p>
        </p:txBody>
      </p:sp>
      <p:sp>
        <p:nvSpPr>
          <p:cNvPr id="5"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FF840-9474-449C-83EF-EE307FABEFD3}" type="slidenum">
              <a:rPr lang="en-US" smtClean="0"/>
              <a:t>‹#›</a:t>
            </a:fld>
            <a:endParaRPr lang="en-US"/>
          </a:p>
        </p:txBody>
      </p:sp>
      <p:pic>
        <p:nvPicPr>
          <p:cNvPr id="6" name="Picture 4" descr="C:\Users\Jon\Dropbox\designschool\logo\ac4d_larg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56032" y="6324600"/>
            <a:ext cx="658368" cy="3174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236747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oint Quote">
    <p:bg>
      <p:bgPr>
        <a:solidFill>
          <a:schemeClr val="tx1"/>
        </a:solidFill>
        <a:effectLst/>
      </p:bgPr>
    </p:bg>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4EDFF840-9474-449C-83EF-EE307FABEFD3}" type="slidenum">
              <a:rPr lang="en-US" smtClean="0"/>
              <a:pPr/>
              <a:t>‹#›</a:t>
            </a:fld>
            <a:endParaRPr lang="en-US"/>
          </a:p>
        </p:txBody>
      </p:sp>
      <p:pic>
        <p:nvPicPr>
          <p:cNvPr id="3" name="Picture 2" descr="C:\Users\Jon\Dropbox\designschool\logo\ac4d_whit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56947" y="6300216"/>
            <a:ext cx="657453" cy="32918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 Placeholder 20"/>
          <p:cNvSpPr>
            <a:spLocks noGrp="1"/>
          </p:cNvSpPr>
          <p:nvPr>
            <p:ph type="body" sz="quarter" idx="10"/>
          </p:nvPr>
        </p:nvSpPr>
        <p:spPr>
          <a:xfrm>
            <a:off x="228600" y="228600"/>
            <a:ext cx="8763000" cy="5638800"/>
          </a:xfrm>
          <a:prstGeom prst="rect">
            <a:avLst/>
          </a:prstGeom>
        </p:spPr>
        <p:txBody>
          <a:bodyPr anchor="ctr" anchorCtr="0"/>
          <a:lstStyle>
            <a:lvl1pPr marL="0" indent="0" algn="ctr">
              <a:buNone/>
              <a:defRPr lang="en-US" sz="4800" kern="1200" smtClean="0">
                <a:solidFill>
                  <a:schemeClr val="bg1"/>
                </a:solidFill>
                <a:latin typeface="MetaOT-Book" pitchFamily="50" charset="0"/>
                <a:ea typeface="+mn-ea"/>
                <a:cs typeface="+mn-cs"/>
              </a:defRPr>
            </a:lvl1pPr>
            <a:lvl2pPr marL="457200" indent="0" algn="ctr">
              <a:buNone/>
              <a:defRPr sz="4800"/>
            </a:lvl2pPr>
            <a:lvl3pPr marL="914400" indent="0" algn="ctr">
              <a:buNone/>
              <a:defRPr sz="4800"/>
            </a:lvl3pPr>
            <a:lvl4pPr marL="1371600" indent="0" algn="ctr">
              <a:buNone/>
              <a:defRPr sz="4800"/>
            </a:lvl4pPr>
            <a:lvl5pPr marL="1828800" indent="0" algn="ctr">
              <a:buNone/>
              <a:defRPr sz="4800"/>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3853984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2286000" y="3490977"/>
            <a:ext cx="2667000" cy="1066800"/>
          </a:xfrm>
          <a:prstGeom prst="rect">
            <a:avLst/>
          </a:prstGeom>
          <a:noFill/>
          <a:ln w="9525">
            <a:noFill/>
            <a:miter lim="800000"/>
            <a:headEnd/>
            <a:tailEnd/>
          </a:ln>
        </p:spPr>
        <p:txBody>
          <a:bodyPr lIns="0" tIns="0" rIns="0" bIns="0">
            <a:prstTxWarp prst="textNoShape">
              <a:avLst/>
            </a:prstTxWarp>
          </a:bodyPr>
          <a:lstStyle/>
          <a:p>
            <a:pPr eaLnBrk="0" hangingPunct="0"/>
            <a:endParaRPr lang="en-US" sz="1200" dirty="0" smtClean="0">
              <a:solidFill>
                <a:srgbClr val="C0C0C0"/>
              </a:solidFill>
              <a:latin typeface="MetaOT-Book" pitchFamily="50" charset="0"/>
              <a:ea typeface="Arial" charset="0"/>
              <a:cs typeface="Arial" charset="0"/>
            </a:endParaRPr>
          </a:p>
          <a:p>
            <a:pPr eaLnBrk="0" hangingPunct="0"/>
            <a:r>
              <a:rPr lang="en-US" sz="1200" b="1" dirty="0" smtClean="0">
                <a:solidFill>
                  <a:prstClr val="white"/>
                </a:solidFill>
                <a:latin typeface="MetaOT-Book" pitchFamily="50" charset="0"/>
                <a:ea typeface="Arial" charset="0"/>
                <a:cs typeface="Arial" charset="0"/>
              </a:rPr>
              <a:t>Matt</a:t>
            </a:r>
            <a:r>
              <a:rPr lang="en-US" sz="1200" b="1" baseline="0" dirty="0" smtClean="0">
                <a:solidFill>
                  <a:prstClr val="white"/>
                </a:solidFill>
                <a:latin typeface="MetaOT-Book" pitchFamily="50" charset="0"/>
                <a:ea typeface="Arial" charset="0"/>
                <a:cs typeface="Arial" charset="0"/>
              </a:rPr>
              <a:t> Franks</a:t>
            </a:r>
            <a:endParaRPr lang="en-US" sz="1200" b="1" dirty="0" smtClean="0">
              <a:solidFill>
                <a:prstClr val="white"/>
              </a:solidFill>
              <a:latin typeface="MetaOT-Book" pitchFamily="50" charset="0"/>
              <a:ea typeface="Arial" charset="0"/>
              <a:cs typeface="Arial" charset="0"/>
            </a:endParaRPr>
          </a:p>
          <a:p>
            <a:pPr eaLnBrk="0" hangingPunct="0"/>
            <a:r>
              <a:rPr lang="en-US" sz="1200" dirty="0" smtClean="0">
                <a:solidFill>
                  <a:prstClr val="white"/>
                </a:solidFill>
                <a:latin typeface="MetaOT-Book" pitchFamily="50" charset="0"/>
                <a:ea typeface="Arial" charset="0"/>
                <a:cs typeface="Arial" charset="0"/>
              </a:rPr>
              <a:t>Professor, Austin Center for Design</a:t>
            </a:r>
          </a:p>
          <a:p>
            <a:pPr eaLnBrk="0" hangingPunct="0"/>
            <a:r>
              <a:rPr lang="en-US" sz="1200" dirty="0" smtClean="0">
                <a:solidFill>
                  <a:prstClr val="white"/>
                </a:solidFill>
                <a:latin typeface="MetaOT-Book" pitchFamily="50" charset="0"/>
                <a:ea typeface="Arial" charset="0"/>
                <a:cs typeface="Arial" charset="0"/>
              </a:rPr>
              <a:t>Mfranks@ac4d.com</a:t>
            </a:r>
          </a:p>
          <a:p>
            <a:pPr eaLnBrk="0" hangingPunct="0"/>
            <a:endParaRPr lang="en-US" sz="1200" dirty="0" smtClean="0">
              <a:solidFill>
                <a:prstClr val="white"/>
              </a:solidFill>
              <a:latin typeface="MetaOT-Book" pitchFamily="50" charset="0"/>
              <a:ea typeface="Arial" charset="0"/>
              <a:cs typeface="Arial" charset="0"/>
            </a:endParaRPr>
          </a:p>
        </p:txBody>
      </p:sp>
      <p:pic>
        <p:nvPicPr>
          <p:cNvPr id="5" name="Picture 2" descr="C:\Users\Jon\Dropbox\designschool\logo\ac4d_whit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190750" y="1195322"/>
            <a:ext cx="4762500" cy="2295655"/>
          </a:xfrm>
          <a:prstGeom prst="rect">
            <a:avLst/>
          </a:prstGeom>
          <a:noFill/>
          <a:extLst>
            <a:ext uri="{909E8E84-426E-40dd-AFC4-6F175D3DCCD1}">
              <a14:hiddenFill xmlns:a14="http://schemas.microsoft.com/office/drawing/2010/main" xmlns="">
                <a:solidFill>
                  <a:srgbClr val="FFFFFF"/>
                </a:solidFill>
              </a14:hiddenFill>
            </a:ext>
          </a:extLst>
        </p:spPr>
      </p:pic>
      <p:cxnSp>
        <p:nvCxnSpPr>
          <p:cNvPr id="6" name="Straight Connector 5"/>
          <p:cNvCxnSpPr/>
          <p:nvPr userDrawn="1"/>
        </p:nvCxnSpPr>
        <p:spPr>
          <a:xfrm>
            <a:off x="2190750" y="4530107"/>
            <a:ext cx="47625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noChangeArrowheads="1"/>
          </p:cNvSpPr>
          <p:nvPr userDrawn="1"/>
        </p:nvSpPr>
        <p:spPr bwMode="auto">
          <a:xfrm>
            <a:off x="2286000" y="4724400"/>
            <a:ext cx="4572000" cy="914400"/>
          </a:xfrm>
          <a:prstGeom prst="rect">
            <a:avLst/>
          </a:prstGeom>
          <a:noFill/>
          <a:ln w="9525">
            <a:noFill/>
            <a:miter lim="800000"/>
            <a:headEnd/>
            <a:tailEnd/>
          </a:ln>
        </p:spPr>
        <p:txBody>
          <a:bodyPr lIns="0" tIns="0" rIns="0" bIns="0">
            <a:prstTxWarp prst="textNoShape">
              <a:avLst/>
            </a:prstTxWarp>
          </a:bodyPr>
          <a:lstStyle/>
          <a:p>
            <a:pPr eaLnBrk="0" hangingPunct="0"/>
            <a:r>
              <a:rPr lang="en-US" dirty="0" smtClean="0">
                <a:solidFill>
                  <a:prstClr val="white"/>
                </a:solidFill>
                <a:latin typeface="MetaOT-Book" pitchFamily="50" charset="0"/>
                <a:ea typeface="Arial" charset="0"/>
                <a:cs typeface="Arial" charset="0"/>
              </a:rPr>
              <a:t>Download our free book, </a:t>
            </a:r>
            <a:br>
              <a:rPr lang="en-US" dirty="0" smtClean="0">
                <a:solidFill>
                  <a:prstClr val="white"/>
                </a:solidFill>
                <a:latin typeface="MetaOT-Book" pitchFamily="50" charset="0"/>
                <a:ea typeface="Arial" charset="0"/>
                <a:cs typeface="Arial" charset="0"/>
              </a:rPr>
            </a:br>
            <a:r>
              <a:rPr lang="en-US" dirty="0" smtClean="0">
                <a:solidFill>
                  <a:prstClr val="white"/>
                </a:solidFill>
                <a:latin typeface="MetaOT-Book" pitchFamily="50" charset="0"/>
                <a:ea typeface="Arial" charset="0"/>
                <a:cs typeface="Arial" charset="0"/>
              </a:rPr>
              <a:t>Wicked Problems: Problems Worth Solving, </a:t>
            </a:r>
            <a:br>
              <a:rPr lang="en-US" dirty="0" smtClean="0">
                <a:solidFill>
                  <a:prstClr val="white"/>
                </a:solidFill>
                <a:latin typeface="MetaOT-Book" pitchFamily="50" charset="0"/>
                <a:ea typeface="Arial" charset="0"/>
                <a:cs typeface="Arial" charset="0"/>
              </a:rPr>
            </a:br>
            <a:r>
              <a:rPr lang="en-US" dirty="0" smtClean="0">
                <a:solidFill>
                  <a:prstClr val="white"/>
                </a:solidFill>
                <a:latin typeface="MetaOT-Book" pitchFamily="50" charset="0"/>
                <a:ea typeface="Arial" charset="0"/>
                <a:cs typeface="Arial" charset="0"/>
              </a:rPr>
              <a:t>at http://www.wickedproblems.com</a:t>
            </a:r>
          </a:p>
        </p:txBody>
      </p:sp>
    </p:spTree>
    <p:extLst>
      <p:ext uri="{BB962C8B-B14F-4D97-AF65-F5344CB8AC3E}">
        <p14:creationId xmlns:p14="http://schemas.microsoft.com/office/powerpoint/2010/main" val="6521678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ext Headline">
    <p:bg>
      <p:bgPr>
        <a:solidFill>
          <a:schemeClr val="bg1"/>
        </a:solidFill>
        <a:effectLst/>
      </p:bgPr>
    </p:bg>
    <p:spTree>
      <p:nvGrpSpPr>
        <p:cNvPr id="1" name=""/>
        <p:cNvGrpSpPr/>
        <p:nvPr/>
      </p:nvGrpSpPr>
      <p:grpSpPr>
        <a:xfrm>
          <a:off x="0" y="0"/>
          <a:ext cx="0" cy="0"/>
          <a:chOff x="0" y="0"/>
          <a:chExt cx="0" cy="0"/>
        </a:xfrm>
      </p:grpSpPr>
      <p:sp>
        <p:nvSpPr>
          <p:cNvPr id="4"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4EDFF840-9474-449C-83EF-EE307FABEFD3}" type="slidenum">
              <a:rPr lang="en-US" smtClean="0"/>
              <a:pPr/>
              <a:t>‹#›</a:t>
            </a:fld>
            <a:endParaRPr lang="en-US"/>
          </a:p>
        </p:txBody>
      </p:sp>
      <p:pic>
        <p:nvPicPr>
          <p:cNvPr id="6" name="Picture 5" descr="C:\Users\Jon\Dropbox\designschool\logo\ac4d_white.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a:stretch/>
        </p:blipFill>
        <p:spPr bwMode="auto">
          <a:xfrm>
            <a:off x="256947" y="6300216"/>
            <a:ext cx="657453" cy="329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71812906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56032" y="304800"/>
            <a:ext cx="8659368" cy="990600"/>
          </a:xfrm>
          <a:prstGeom prst="rect">
            <a:avLst/>
          </a:prstGeom>
        </p:spPr>
        <p:txBody>
          <a:bodyPr vert="horz" lIns="91440" tIns="45720" rIns="91440" bIns="45720" rtlCol="0" anchor="t">
            <a:normAutofit/>
          </a:bodyPr>
          <a:lstStyle>
            <a:lvl1pPr>
              <a:defRPr b="0">
                <a:latin typeface="MetaOT-Bold" pitchFamily="50" charset="0"/>
              </a:defRPr>
            </a:lvl1pPr>
          </a:lstStyle>
          <a:p>
            <a:r>
              <a:rPr lang="en-US" dirty="0" smtClean="0"/>
              <a:t>Click to edit Master title style</a:t>
            </a:r>
            <a:endParaRPr lang="en-US" dirty="0"/>
          </a:p>
        </p:txBody>
      </p:sp>
      <p:sp>
        <p:nvSpPr>
          <p:cNvPr id="7"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FF840-9474-449C-83EF-EE307FABEFD3}" type="slidenum">
              <a:rPr lang="en-US" smtClean="0"/>
              <a:t>‹#›</a:t>
            </a:fld>
            <a:endParaRPr lang="en-US"/>
          </a:p>
        </p:txBody>
      </p:sp>
      <p:pic>
        <p:nvPicPr>
          <p:cNvPr id="10" name="Picture 4" descr="C:\Users\Jon\Dropbox\designschool\logo\ac4d_large.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21701"/>
          <a:stretch/>
        </p:blipFill>
        <p:spPr bwMode="auto">
          <a:xfrm>
            <a:off x="256032" y="6324600"/>
            <a:ext cx="658368" cy="317460"/>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Text Placeholder 11"/>
          <p:cNvSpPr>
            <a:spLocks noGrp="1"/>
          </p:cNvSpPr>
          <p:nvPr>
            <p:ph type="body" sz="quarter" idx="10"/>
          </p:nvPr>
        </p:nvSpPr>
        <p:spPr>
          <a:xfrm>
            <a:off x="256032" y="1447800"/>
            <a:ext cx="8659368" cy="4724400"/>
          </a:xfrm>
          <a:prstGeom prst="rect">
            <a:avLst/>
          </a:prstGeom>
        </p:spPr>
        <p:txBody>
          <a:bodyPr/>
          <a:lstStyle>
            <a:lvl1pPr>
              <a:lnSpc>
                <a:spcPct val="150000"/>
              </a:lnSpc>
              <a:defRPr sz="1800">
                <a:latin typeface="+mn-lt"/>
              </a:defRPr>
            </a:lvl1pPr>
            <a:lvl2pPr>
              <a:lnSpc>
                <a:spcPct val="150000"/>
              </a:lnSpc>
              <a:defRPr sz="1800">
                <a:latin typeface="+mn-lt"/>
              </a:defRPr>
            </a:lvl2pPr>
            <a:lvl3pPr>
              <a:lnSpc>
                <a:spcPct val="150000"/>
              </a:lnSpc>
              <a:defRPr sz="1800">
                <a:latin typeface="+mn-lt"/>
              </a:defRPr>
            </a:lvl3pPr>
            <a:lvl4pPr>
              <a:lnSpc>
                <a:spcPct val="150000"/>
              </a:lnSpc>
              <a:defRPr sz="1800">
                <a:latin typeface="+mn-lt"/>
              </a:defRPr>
            </a:lvl4pPr>
            <a:lvl5pPr>
              <a:lnSpc>
                <a:spcPct val="150000"/>
              </a:lnSpc>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3681617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7" r:id="rId1"/>
    <p:sldLayoutId id="2147483730" r:id="rId2"/>
    <p:sldLayoutId id="2147483728" r:id="rId3"/>
    <p:sldLayoutId id="2147483729" r:id="rId4"/>
    <p:sldLayoutId id="2147483731" r:id="rId5"/>
    <p:sldLayoutId id="2147483732" r:id="rId6"/>
  </p:sldLayoutIdLst>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MetaOT-Book" pitchFamily="50"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61563"/>
            <a:ext cx="9144000" cy="14964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3"/>
          <p:cNvSpPr txBox="1">
            <a:spLocks/>
          </p:cNvSpPr>
          <p:nvPr/>
        </p:nvSpPr>
        <p:spPr>
          <a:xfrm>
            <a:off x="306858" y="5473874"/>
            <a:ext cx="8760942" cy="1333912"/>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lang="en-US" sz="2400" kern="1200" dirty="0" smtClean="0">
                <a:solidFill>
                  <a:schemeClr val="tx1"/>
                </a:solidFill>
                <a:latin typeface="MetaSerifOT-Bold" pitchFamily="50" charset="0"/>
                <a:ea typeface="Verdana" pitchFamily="34" charset="0"/>
                <a:cs typeface="Verdana" pitchFamily="34" charset="0"/>
              </a:defRPr>
            </a:lvl1pPr>
            <a:lvl2pPr marL="0" indent="0" algn="l" defTabSz="914400" rtl="0" eaLnBrk="1" latinLnBrk="0" hangingPunct="1">
              <a:spcBef>
                <a:spcPct val="20000"/>
              </a:spcBef>
              <a:buFont typeface="Arial" pitchFamily="34" charset="0"/>
              <a:buNone/>
              <a:defRPr lang="en-US" sz="2400" kern="1200" dirty="0" smtClean="0">
                <a:solidFill>
                  <a:schemeClr val="tx1"/>
                </a:solidFill>
                <a:latin typeface="MetaSerifOT-Book" pitchFamily="50" charset="0"/>
                <a:ea typeface="Verdana" pitchFamily="34" charset="0"/>
                <a:cs typeface="Verdana" pitchFamily="34" charset="0"/>
              </a:defRPr>
            </a:lvl2pPr>
            <a:lvl3pPr marL="0" indent="0" algn="l" defTabSz="914400" rtl="0" eaLnBrk="1" latinLnBrk="0" hangingPunct="1">
              <a:spcBef>
                <a:spcPct val="20000"/>
              </a:spcBef>
              <a:buFont typeface="Arial" pitchFamily="34" charset="0"/>
              <a:buNone/>
              <a:defRPr lang="en-US" sz="2000" kern="1200" dirty="0" smtClean="0">
                <a:solidFill>
                  <a:schemeClr val="tx1"/>
                </a:solidFill>
                <a:latin typeface="MetaSerifOT-Book" pitchFamily="50" charset="0"/>
                <a:ea typeface="Verdana" pitchFamily="34" charset="0"/>
                <a:cs typeface="Verdana" pitchFamily="34" charset="0"/>
              </a:defRPr>
            </a:lvl3pPr>
            <a:lvl4pPr marL="0" indent="0" algn="l" defTabSz="914400" rtl="0" eaLnBrk="1" latinLnBrk="0" hangingPunct="1">
              <a:spcBef>
                <a:spcPct val="20000"/>
              </a:spcBef>
              <a:buFont typeface="Arial" pitchFamily="34" charset="0"/>
              <a:buNone/>
              <a:defRPr lang="en-US" sz="1600" kern="1200" dirty="0" smtClean="0">
                <a:solidFill>
                  <a:schemeClr val="tx1"/>
                </a:solidFill>
                <a:latin typeface="MetaSerifOT-Book" pitchFamily="50" charset="0"/>
                <a:ea typeface="Verdana" pitchFamily="34" charset="0"/>
                <a:cs typeface="Verdana" pitchFamily="34" charset="0"/>
              </a:defRPr>
            </a:lvl4pPr>
            <a:lvl5pPr marL="0" indent="0" algn="l" defTabSz="914400" rtl="0" eaLnBrk="1" latinLnBrk="0" hangingPunct="1">
              <a:spcBef>
                <a:spcPct val="20000"/>
              </a:spcBef>
              <a:buFont typeface="Arial" pitchFamily="34" charset="0"/>
              <a:buNone/>
              <a:defRPr lang="en-US" sz="1200" kern="1200" dirty="0" smtClean="0">
                <a:solidFill>
                  <a:schemeClr val="tx1"/>
                </a:solidFill>
                <a:latin typeface="MetaSerifOT-Book" pitchFamily="50"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solidFill>
                  <a:schemeClr val="bg1"/>
                </a:solidFill>
                <a:latin typeface="MetaOT-Book" pitchFamily="50" charset="0"/>
              </a:rPr>
              <a:t>2 x 2 for Creative </a:t>
            </a:r>
            <a:r>
              <a:rPr lang="en-US" dirty="0" err="1" smtClean="0">
                <a:solidFill>
                  <a:schemeClr val="bg1"/>
                </a:solidFill>
                <a:latin typeface="MetaOT-Book" pitchFamily="50" charset="0"/>
              </a:rPr>
              <a:t>Downselection</a:t>
            </a:r>
            <a:endParaRPr lang="en-US" dirty="0" smtClean="0">
              <a:solidFill>
                <a:schemeClr val="bg1"/>
              </a:solidFill>
              <a:latin typeface="MetaOT-Book" pitchFamily="50" charset="0"/>
            </a:endParaRPr>
          </a:p>
          <a:p>
            <a:pPr lvl="1"/>
            <a:endParaRPr lang="en-US" sz="1200" dirty="0">
              <a:solidFill>
                <a:schemeClr val="bg1"/>
              </a:solidFill>
              <a:latin typeface="MetaOT-Medium" pitchFamily="50" charset="0"/>
            </a:endParaRPr>
          </a:p>
          <a:p>
            <a:pPr lvl="1"/>
            <a:r>
              <a:rPr lang="en-US" sz="1200" dirty="0" smtClean="0">
                <a:solidFill>
                  <a:schemeClr val="bg1"/>
                </a:solidFill>
                <a:latin typeface="MetaOT-Medium" pitchFamily="50" charset="0"/>
              </a:rPr>
              <a:t>Matt Franks</a:t>
            </a:r>
            <a:endParaRPr lang="en-US" sz="1200" dirty="0">
              <a:solidFill>
                <a:schemeClr val="bg1"/>
              </a:solidFill>
              <a:latin typeface="MetaOT-Medium" pitchFamily="50" charset="0"/>
            </a:endParaRPr>
          </a:p>
          <a:p>
            <a:pPr lvl="1"/>
            <a:r>
              <a:rPr lang="en-US" sz="1200" dirty="0" smtClean="0">
                <a:solidFill>
                  <a:schemeClr val="bg1"/>
                </a:solidFill>
                <a:latin typeface="MetaOT-Book" pitchFamily="50" charset="0"/>
              </a:rPr>
              <a:t>Professor, Austin Center for Design</a:t>
            </a:r>
          </a:p>
        </p:txBody>
      </p:sp>
      <p:cxnSp>
        <p:nvCxnSpPr>
          <p:cNvPr id="3" name="Straight Connector 2"/>
          <p:cNvCxnSpPr/>
          <p:nvPr/>
        </p:nvCxnSpPr>
        <p:spPr>
          <a:xfrm flipH="1">
            <a:off x="0" y="5361563"/>
            <a:ext cx="9144000" cy="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82947" name="Picture 3" descr="C:\Users\Jon\Dropbox\designschool\logo\ac4d_white.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8847"/>
          <a:stretch/>
        </p:blipFill>
        <p:spPr bwMode="auto">
          <a:xfrm>
            <a:off x="7830762" y="6019799"/>
            <a:ext cx="999779" cy="499789"/>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1" descr="baby_4pencils_525.jpeg"/>
          <p:cNvPicPr>
            <a:picLocks noChangeAspect="1"/>
          </p:cNvPicPr>
          <p:nvPr/>
        </p:nvPicPr>
        <p:blipFill rotWithShape="1">
          <a:blip r:embed="rId3">
            <a:extLst>
              <a:ext uri="{28A0092B-C50C-407E-A947-70E740481C1C}">
                <a14:useLocalDpi xmlns:a14="http://schemas.microsoft.com/office/drawing/2010/main" val="0"/>
              </a:ext>
            </a:extLst>
          </a:blip>
          <a:srcRect b="14357"/>
          <a:stretch/>
        </p:blipFill>
        <p:spPr>
          <a:xfrm>
            <a:off x="-19242" y="-76975"/>
            <a:ext cx="9259328" cy="5407500"/>
          </a:xfrm>
          <a:prstGeom prst="rect">
            <a:avLst/>
          </a:prstGeom>
        </p:spPr>
      </p:pic>
    </p:spTree>
    <p:extLst>
      <p:ext uri="{BB962C8B-B14F-4D97-AF65-F5344CB8AC3E}">
        <p14:creationId xmlns:p14="http://schemas.microsoft.com/office/powerpoint/2010/main" val="345372284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Costs a lot to </a:t>
            </a:r>
          </a:p>
          <a:p>
            <a:pPr algn="ctr">
              <a:defRPr/>
            </a:pPr>
            <a:r>
              <a:rPr lang="en-US" sz="1400" dirty="0" smtClean="0">
                <a:solidFill>
                  <a:srgbClr val="FFFFFF"/>
                </a:solidFill>
                <a:latin typeface="MetaOT-Book" pitchFamily="50" charset="0"/>
                <a:ea typeface="ＭＳ Ｐゴシック" charset="-52"/>
                <a:cs typeface="ＭＳ Ｐゴシック" charset="-52"/>
              </a:rPr>
              <a:t>manufacture</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a:solidFill>
                  <a:srgbClr val="FFFFFF"/>
                </a:solidFill>
                <a:latin typeface="MetaOT-Book" pitchFamily="50" charset="0"/>
                <a:ea typeface="ＭＳ Ｐゴシック" charset="-52"/>
                <a:cs typeface="ＭＳ Ｐゴシック" charset="-52"/>
              </a:rPr>
              <a:t>Costs little to </a:t>
            </a:r>
          </a:p>
          <a:p>
            <a:pPr algn="ctr">
              <a:defRPr/>
            </a:pPr>
            <a:r>
              <a:rPr lang="en-US" sz="1400" dirty="0">
                <a:solidFill>
                  <a:srgbClr val="FFFFFF"/>
                </a:solidFill>
                <a:latin typeface="MetaOT-Book" pitchFamily="50" charset="0"/>
                <a:ea typeface="ＭＳ Ｐゴシック" charset="-52"/>
                <a:cs typeface="ＭＳ Ｐゴシック" charset="-52"/>
              </a:rPr>
              <a:t>manufacture</a:t>
            </a: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Harder to hold</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Easy to hold</a:t>
            </a:r>
          </a:p>
          <a:p>
            <a:pPr algn="ctr">
              <a:defRPr/>
            </a:pPr>
            <a:r>
              <a:rPr lang="en-US" sz="1400" dirty="0">
                <a:solidFill>
                  <a:srgbClr val="FFFFFF"/>
                </a:solidFill>
                <a:latin typeface="MetaOT-Book" pitchFamily="50" charset="0"/>
                <a:ea typeface="ＭＳ Ｐゴシック" charset="-52"/>
                <a:cs typeface="ＭＳ Ｐゴシック" charset="-52"/>
              </a:rPr>
              <a:t> </a:t>
            </a:r>
            <a:r>
              <a:rPr lang="en-US" sz="1400" dirty="0" smtClean="0">
                <a:solidFill>
                  <a:srgbClr val="FFFFFF"/>
                </a:solidFill>
                <a:latin typeface="MetaOT-Book" pitchFamily="50" charset="0"/>
                <a:ea typeface="ＭＳ Ｐゴシック" charset="-52"/>
                <a:cs typeface="ＭＳ Ｐゴシック" charset="-52"/>
              </a:rPr>
              <a:t>/ ergonomic</a:t>
            </a:r>
            <a:endParaRPr lang="en-US" sz="1400" dirty="0">
              <a:solidFill>
                <a:srgbClr val="FFFFFF"/>
              </a:solidFill>
              <a:latin typeface="MetaOT-Book" pitchFamily="50" charset="0"/>
              <a:ea typeface="ＭＳ Ｐゴシック" charset="-52"/>
              <a:cs typeface="ＭＳ Ｐゴシック" charset="-52"/>
            </a:endParaRPr>
          </a:p>
        </p:txBody>
      </p:sp>
      <p:sp>
        <p:nvSpPr>
          <p:cNvPr id="2" name="Rectangle 1"/>
          <p:cNvSpPr/>
          <p:nvPr/>
        </p:nvSpPr>
        <p:spPr>
          <a:xfrm>
            <a:off x="4296171" y="31345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683719" y="34138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3188353" y="311655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3836832" y="28193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4107032" y="25040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4620411" y="283732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4710477" y="272023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5079749" y="199063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4746503" y="214375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5791274" y="382813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5899354" y="367501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4602396" y="325166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4503323" y="344082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4016964" y="353990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4116037" y="380111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196835" y="426049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ectangle 28"/>
          <p:cNvSpPr/>
          <p:nvPr/>
        </p:nvSpPr>
        <p:spPr>
          <a:xfrm>
            <a:off x="4503323" y="502612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1801329" y="279229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p:nvSpPr>
        <p:spPr>
          <a:xfrm>
            <a:off x="2467821" y="254008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ectangle 31"/>
          <p:cNvSpPr/>
          <p:nvPr/>
        </p:nvSpPr>
        <p:spPr>
          <a:xfrm>
            <a:off x="1954442" y="224283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a:off x="1882388" y="242298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1197883" y="235092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p:cNvSpPr/>
          <p:nvPr/>
        </p:nvSpPr>
        <p:spPr>
          <a:xfrm>
            <a:off x="729537" y="25040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2404774" y="172941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819080" y="182849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3287426" y="191857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p:cNvSpPr/>
          <p:nvPr/>
        </p:nvSpPr>
        <p:spPr>
          <a:xfrm>
            <a:off x="2963186" y="246802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p:cNvSpPr/>
          <p:nvPr/>
        </p:nvSpPr>
        <p:spPr>
          <a:xfrm>
            <a:off x="3629678" y="290938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3575638" y="311655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p:cNvSpPr/>
          <p:nvPr/>
        </p:nvSpPr>
        <p:spPr>
          <a:xfrm>
            <a:off x="4089017" y="31706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4034977" y="290037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3827824" y="171140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p:cNvSpPr/>
          <p:nvPr/>
        </p:nvSpPr>
        <p:spPr>
          <a:xfrm>
            <a:off x="4890609" y="153125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ectangle 45"/>
          <p:cNvSpPr/>
          <p:nvPr/>
        </p:nvSpPr>
        <p:spPr>
          <a:xfrm>
            <a:off x="5728227" y="246802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Rectangle 46"/>
          <p:cNvSpPr/>
          <p:nvPr/>
        </p:nvSpPr>
        <p:spPr>
          <a:xfrm>
            <a:off x="5512067" y="277427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p:cNvSpPr/>
          <p:nvPr/>
        </p:nvSpPr>
        <p:spPr>
          <a:xfrm>
            <a:off x="6989158" y="28913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p:cNvSpPr/>
          <p:nvPr/>
        </p:nvSpPr>
        <p:spPr>
          <a:xfrm>
            <a:off x="6709952" y="317960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ectangle 49"/>
          <p:cNvSpPr/>
          <p:nvPr/>
        </p:nvSpPr>
        <p:spPr>
          <a:xfrm>
            <a:off x="6601872" y="28193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ectangle 50"/>
          <p:cNvSpPr/>
          <p:nvPr/>
        </p:nvSpPr>
        <p:spPr>
          <a:xfrm>
            <a:off x="6322666" y="294541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ectangle 51"/>
          <p:cNvSpPr/>
          <p:nvPr/>
        </p:nvSpPr>
        <p:spPr>
          <a:xfrm>
            <a:off x="7538564" y="224284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Rectangle 52"/>
          <p:cNvSpPr/>
          <p:nvPr/>
        </p:nvSpPr>
        <p:spPr>
          <a:xfrm>
            <a:off x="8349162" y="189155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p:cNvSpPr/>
          <p:nvPr/>
        </p:nvSpPr>
        <p:spPr>
          <a:xfrm>
            <a:off x="8295122" y="137813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54"/>
          <p:cNvSpPr/>
          <p:nvPr/>
        </p:nvSpPr>
        <p:spPr>
          <a:xfrm>
            <a:off x="7232338" y="128805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7331411" y="108088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tangle 56"/>
          <p:cNvSpPr/>
          <p:nvPr/>
        </p:nvSpPr>
        <p:spPr>
          <a:xfrm>
            <a:off x="8448235" y="50441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tangle 57"/>
          <p:cNvSpPr/>
          <p:nvPr/>
        </p:nvSpPr>
        <p:spPr>
          <a:xfrm>
            <a:off x="6385713" y="193658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tangle 58"/>
          <p:cNvSpPr/>
          <p:nvPr/>
        </p:nvSpPr>
        <p:spPr>
          <a:xfrm>
            <a:off x="6610879" y="20717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Rectangle 59"/>
          <p:cNvSpPr/>
          <p:nvPr/>
        </p:nvSpPr>
        <p:spPr>
          <a:xfrm>
            <a:off x="6367699" y="214375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Rectangle 60"/>
          <p:cNvSpPr/>
          <p:nvPr/>
        </p:nvSpPr>
        <p:spPr>
          <a:xfrm>
            <a:off x="6187566" y="235993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Rectangle 61"/>
          <p:cNvSpPr/>
          <p:nvPr/>
        </p:nvSpPr>
        <p:spPr>
          <a:xfrm>
            <a:off x="6502799" y="239596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Rectangle 62"/>
          <p:cNvSpPr/>
          <p:nvPr/>
        </p:nvSpPr>
        <p:spPr>
          <a:xfrm>
            <a:off x="6475779" y="385516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Rectangle 63"/>
          <p:cNvSpPr/>
          <p:nvPr/>
        </p:nvSpPr>
        <p:spPr>
          <a:xfrm>
            <a:off x="6322666" y="438659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Rectangle 64"/>
          <p:cNvSpPr/>
          <p:nvPr/>
        </p:nvSpPr>
        <p:spPr>
          <a:xfrm>
            <a:off x="5692201" y="46478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Rectangle 65"/>
          <p:cNvSpPr/>
          <p:nvPr/>
        </p:nvSpPr>
        <p:spPr>
          <a:xfrm>
            <a:off x="5935380" y="502612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Rectangle 66"/>
          <p:cNvSpPr/>
          <p:nvPr/>
        </p:nvSpPr>
        <p:spPr>
          <a:xfrm>
            <a:off x="7412471" y="514321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Rectangle 67"/>
          <p:cNvSpPr/>
          <p:nvPr/>
        </p:nvSpPr>
        <p:spPr>
          <a:xfrm>
            <a:off x="7475517" y="55845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Rectangle 68"/>
          <p:cNvSpPr/>
          <p:nvPr/>
        </p:nvSpPr>
        <p:spPr>
          <a:xfrm>
            <a:off x="8304129" y="562061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Rectangle 69"/>
          <p:cNvSpPr/>
          <p:nvPr/>
        </p:nvSpPr>
        <p:spPr>
          <a:xfrm>
            <a:off x="7754723" y="553053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Rectangle 70"/>
          <p:cNvSpPr/>
          <p:nvPr/>
        </p:nvSpPr>
        <p:spPr>
          <a:xfrm>
            <a:off x="7592604" y="568366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Rectangle 71"/>
          <p:cNvSpPr/>
          <p:nvPr/>
        </p:nvSpPr>
        <p:spPr>
          <a:xfrm>
            <a:off x="7007172" y="43325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Rectangle 72"/>
          <p:cNvSpPr/>
          <p:nvPr/>
        </p:nvSpPr>
        <p:spPr>
          <a:xfrm>
            <a:off x="5043722" y="372905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Rectangle 73"/>
          <p:cNvSpPr/>
          <p:nvPr/>
        </p:nvSpPr>
        <p:spPr>
          <a:xfrm>
            <a:off x="3125306" y="469284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Rectangle 74"/>
          <p:cNvSpPr/>
          <p:nvPr/>
        </p:nvSpPr>
        <p:spPr>
          <a:xfrm>
            <a:off x="3719745" y="450369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Rectangle 75"/>
          <p:cNvSpPr/>
          <p:nvPr/>
        </p:nvSpPr>
        <p:spPr>
          <a:xfrm>
            <a:off x="3449545" y="477391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Rectangle 76"/>
          <p:cNvSpPr/>
          <p:nvPr/>
        </p:nvSpPr>
        <p:spPr>
          <a:xfrm>
            <a:off x="1810335" y="514321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Rectangle 77"/>
          <p:cNvSpPr/>
          <p:nvPr/>
        </p:nvSpPr>
        <p:spPr>
          <a:xfrm>
            <a:off x="1720269" y="47198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Rectangle 78"/>
          <p:cNvSpPr/>
          <p:nvPr/>
        </p:nvSpPr>
        <p:spPr>
          <a:xfrm>
            <a:off x="1017750" y="480093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0" name="Rectangle 79"/>
          <p:cNvSpPr/>
          <p:nvPr/>
        </p:nvSpPr>
        <p:spPr>
          <a:xfrm>
            <a:off x="684504" y="502612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1" name="Rectangle 80"/>
          <p:cNvSpPr/>
          <p:nvPr/>
        </p:nvSpPr>
        <p:spPr>
          <a:xfrm>
            <a:off x="2224641" y="436858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Rectangle 81"/>
          <p:cNvSpPr/>
          <p:nvPr/>
        </p:nvSpPr>
        <p:spPr>
          <a:xfrm>
            <a:off x="3359479" y="363898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3" name="Rectangle 82"/>
          <p:cNvSpPr/>
          <p:nvPr/>
        </p:nvSpPr>
        <p:spPr>
          <a:xfrm>
            <a:off x="2647954" y="355791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Rectangle 83"/>
          <p:cNvSpPr/>
          <p:nvPr/>
        </p:nvSpPr>
        <p:spPr>
          <a:xfrm>
            <a:off x="2233648" y="317960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5" name="Rectangle 84"/>
          <p:cNvSpPr/>
          <p:nvPr/>
        </p:nvSpPr>
        <p:spPr>
          <a:xfrm>
            <a:off x="1837356" y="32696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6" name="Rectangle 85"/>
          <p:cNvSpPr/>
          <p:nvPr/>
        </p:nvSpPr>
        <p:spPr>
          <a:xfrm>
            <a:off x="1558149" y="92776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86"/>
          <p:cNvSpPr/>
          <p:nvPr/>
        </p:nvSpPr>
        <p:spPr>
          <a:xfrm>
            <a:off x="1341990" y="114393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8" name="Rectangle 87"/>
          <p:cNvSpPr/>
          <p:nvPr/>
        </p:nvSpPr>
        <p:spPr>
          <a:xfrm>
            <a:off x="1594176" y="13421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9" name="Rectangle 88"/>
          <p:cNvSpPr/>
          <p:nvPr/>
        </p:nvSpPr>
        <p:spPr>
          <a:xfrm>
            <a:off x="1441063" y="102684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0" name="Rectangle 89"/>
          <p:cNvSpPr/>
          <p:nvPr/>
        </p:nvSpPr>
        <p:spPr>
          <a:xfrm>
            <a:off x="837618" y="8196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Rectangle 90"/>
          <p:cNvSpPr/>
          <p:nvPr/>
        </p:nvSpPr>
        <p:spPr>
          <a:xfrm>
            <a:off x="3692725" y="23329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2" name="Rectangle 91"/>
          <p:cNvSpPr/>
          <p:nvPr/>
        </p:nvSpPr>
        <p:spPr>
          <a:xfrm>
            <a:off x="3359479" y="14411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3" name="Rectangle 92"/>
          <p:cNvSpPr/>
          <p:nvPr/>
        </p:nvSpPr>
        <p:spPr>
          <a:xfrm>
            <a:off x="3845838" y="142316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4" name="Rectangle 93"/>
          <p:cNvSpPr/>
          <p:nvPr/>
        </p:nvSpPr>
        <p:spPr>
          <a:xfrm>
            <a:off x="2837094" y="86470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5" name="Rectangle 94"/>
          <p:cNvSpPr/>
          <p:nvPr/>
        </p:nvSpPr>
        <p:spPr>
          <a:xfrm>
            <a:off x="5557101" y="129706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6" name="Rectangle 95"/>
          <p:cNvSpPr/>
          <p:nvPr/>
        </p:nvSpPr>
        <p:spPr>
          <a:xfrm>
            <a:off x="6259620" y="73860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252101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ounded Rectangle 96"/>
          <p:cNvSpPr/>
          <p:nvPr/>
        </p:nvSpPr>
        <p:spPr bwMode="auto">
          <a:xfrm>
            <a:off x="4894662" y="527202"/>
            <a:ext cx="4125046" cy="2720231"/>
          </a:xfrm>
          <a:prstGeom prst="roundRect">
            <a:avLst>
              <a:gd name="adj" fmla="val 11767"/>
            </a:avLst>
          </a:prstGeom>
          <a:noFill/>
          <a:ln w="12700" cmpd="sng">
            <a:solidFill>
              <a:srgbClr val="F6BB00"/>
            </a:solidFill>
            <a:prstDash val="sysDash"/>
            <a:miter lim="800000"/>
            <a:headEnd/>
            <a:tailEnd/>
          </a:ln>
        </p:spPr>
        <p:txBody>
          <a:bodyPr wrap="none" anchor="ctr"/>
          <a:lstStyle/>
          <a:p>
            <a:pPr algn="ctr">
              <a:defRPr/>
            </a:pPr>
            <a:endParaRPr lang="en-US" sz="5400" dirty="0">
              <a:solidFill>
                <a:srgbClr val="FFFFFF"/>
              </a:solidFill>
              <a:latin typeface="MetaOT-Book" pitchFamily="50" charset="0"/>
              <a:ea typeface="ＭＳ Ｐゴシック" charset="-52"/>
              <a:cs typeface="ＭＳ Ｐゴシック" charset="-52"/>
            </a:endParaRPr>
          </a:p>
        </p:txBody>
      </p:sp>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Costs a lot to </a:t>
            </a:r>
          </a:p>
          <a:p>
            <a:pPr algn="ctr">
              <a:defRPr/>
            </a:pPr>
            <a:r>
              <a:rPr lang="en-US" sz="1400" dirty="0" smtClean="0">
                <a:solidFill>
                  <a:srgbClr val="FFFFFF"/>
                </a:solidFill>
                <a:latin typeface="MetaOT-Book" pitchFamily="50" charset="0"/>
                <a:ea typeface="ＭＳ Ｐゴシック" charset="-52"/>
                <a:cs typeface="ＭＳ Ｐゴシック" charset="-52"/>
              </a:rPr>
              <a:t>manufacture</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a:solidFill>
                  <a:srgbClr val="FFFFFF"/>
                </a:solidFill>
                <a:latin typeface="MetaOT-Book" pitchFamily="50" charset="0"/>
                <a:ea typeface="ＭＳ Ｐゴシック" charset="-52"/>
                <a:cs typeface="ＭＳ Ｐゴシック" charset="-52"/>
              </a:rPr>
              <a:t>Costs little to </a:t>
            </a:r>
          </a:p>
          <a:p>
            <a:pPr algn="ctr">
              <a:defRPr/>
            </a:pPr>
            <a:r>
              <a:rPr lang="en-US" sz="1400" dirty="0">
                <a:solidFill>
                  <a:srgbClr val="FFFFFF"/>
                </a:solidFill>
                <a:latin typeface="MetaOT-Book" pitchFamily="50" charset="0"/>
                <a:ea typeface="ＭＳ Ｐゴシック" charset="-52"/>
                <a:cs typeface="ＭＳ Ｐゴシック" charset="-52"/>
              </a:rPr>
              <a:t>manufacture</a:t>
            </a: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Harder to hold</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Easy to hold</a:t>
            </a:r>
          </a:p>
          <a:p>
            <a:pPr algn="ctr">
              <a:defRPr/>
            </a:pPr>
            <a:r>
              <a:rPr lang="en-US" sz="1400" dirty="0">
                <a:solidFill>
                  <a:srgbClr val="FFFFFF"/>
                </a:solidFill>
                <a:latin typeface="MetaOT-Book" pitchFamily="50" charset="0"/>
                <a:ea typeface="ＭＳ Ｐゴシック" charset="-52"/>
                <a:cs typeface="ＭＳ Ｐゴシック" charset="-52"/>
              </a:rPr>
              <a:t> </a:t>
            </a:r>
            <a:r>
              <a:rPr lang="en-US" sz="1400" dirty="0" smtClean="0">
                <a:solidFill>
                  <a:srgbClr val="FFFFFF"/>
                </a:solidFill>
                <a:latin typeface="MetaOT-Book" pitchFamily="50" charset="0"/>
                <a:ea typeface="ＭＳ Ｐゴシック" charset="-52"/>
                <a:cs typeface="ＭＳ Ｐゴシック" charset="-52"/>
              </a:rPr>
              <a:t>/ ergonomic</a:t>
            </a:r>
            <a:endParaRPr lang="en-US" sz="1400" dirty="0">
              <a:solidFill>
                <a:srgbClr val="FFFFFF"/>
              </a:solidFill>
              <a:latin typeface="MetaOT-Book" pitchFamily="50" charset="0"/>
              <a:ea typeface="ＭＳ Ｐゴシック" charset="-52"/>
              <a:cs typeface="ＭＳ Ｐゴシック" charset="-52"/>
            </a:endParaRPr>
          </a:p>
        </p:txBody>
      </p:sp>
      <p:sp>
        <p:nvSpPr>
          <p:cNvPr id="2" name="Rectangle 1"/>
          <p:cNvSpPr/>
          <p:nvPr/>
        </p:nvSpPr>
        <p:spPr>
          <a:xfrm>
            <a:off x="4296171" y="31345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683719" y="34138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3188353" y="311655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3836832" y="28193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4107032" y="25040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4620411" y="283732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4710477" y="272023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5079749" y="199063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4746503" y="214375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5791274" y="382813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5899354" y="367501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4602396" y="325166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4503323" y="344082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4016964" y="353990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4116037" y="380111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196835" y="426049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ectangle 28"/>
          <p:cNvSpPr/>
          <p:nvPr/>
        </p:nvSpPr>
        <p:spPr>
          <a:xfrm>
            <a:off x="4503323" y="502612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1801329" y="279229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p:nvSpPr>
        <p:spPr>
          <a:xfrm>
            <a:off x="2467821" y="254008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ectangle 31"/>
          <p:cNvSpPr/>
          <p:nvPr/>
        </p:nvSpPr>
        <p:spPr>
          <a:xfrm>
            <a:off x="1954442" y="224283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a:off x="1882388" y="242298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1197883" y="235092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p:cNvSpPr/>
          <p:nvPr/>
        </p:nvSpPr>
        <p:spPr>
          <a:xfrm>
            <a:off x="729537" y="25040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2404774" y="172941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819080" y="182849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3287426" y="191857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p:cNvSpPr/>
          <p:nvPr/>
        </p:nvSpPr>
        <p:spPr>
          <a:xfrm>
            <a:off x="2963186" y="246802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p:cNvSpPr/>
          <p:nvPr/>
        </p:nvSpPr>
        <p:spPr>
          <a:xfrm>
            <a:off x="3629678" y="290938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3575638" y="311655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p:cNvSpPr/>
          <p:nvPr/>
        </p:nvSpPr>
        <p:spPr>
          <a:xfrm>
            <a:off x="4089017" y="31706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4034977" y="290037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3827824" y="171140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p:cNvSpPr/>
          <p:nvPr/>
        </p:nvSpPr>
        <p:spPr>
          <a:xfrm>
            <a:off x="4890609" y="153125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ectangle 45"/>
          <p:cNvSpPr/>
          <p:nvPr/>
        </p:nvSpPr>
        <p:spPr>
          <a:xfrm>
            <a:off x="5728227" y="246802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Rectangle 46"/>
          <p:cNvSpPr/>
          <p:nvPr/>
        </p:nvSpPr>
        <p:spPr>
          <a:xfrm>
            <a:off x="5512067" y="277427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p:cNvSpPr/>
          <p:nvPr/>
        </p:nvSpPr>
        <p:spPr>
          <a:xfrm>
            <a:off x="6989158" y="28913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p:cNvSpPr/>
          <p:nvPr/>
        </p:nvSpPr>
        <p:spPr>
          <a:xfrm>
            <a:off x="6709952" y="317960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ectangle 49"/>
          <p:cNvSpPr/>
          <p:nvPr/>
        </p:nvSpPr>
        <p:spPr>
          <a:xfrm>
            <a:off x="6601872" y="28193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ectangle 50"/>
          <p:cNvSpPr/>
          <p:nvPr/>
        </p:nvSpPr>
        <p:spPr>
          <a:xfrm>
            <a:off x="6322666" y="294541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ectangle 51"/>
          <p:cNvSpPr/>
          <p:nvPr/>
        </p:nvSpPr>
        <p:spPr>
          <a:xfrm>
            <a:off x="7538564" y="224284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Rectangle 52"/>
          <p:cNvSpPr/>
          <p:nvPr/>
        </p:nvSpPr>
        <p:spPr>
          <a:xfrm>
            <a:off x="8349162" y="189155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p:cNvSpPr/>
          <p:nvPr/>
        </p:nvSpPr>
        <p:spPr>
          <a:xfrm>
            <a:off x="8295122" y="137813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54"/>
          <p:cNvSpPr/>
          <p:nvPr/>
        </p:nvSpPr>
        <p:spPr>
          <a:xfrm>
            <a:off x="7232338" y="128805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7331411" y="108088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tangle 56"/>
          <p:cNvSpPr/>
          <p:nvPr/>
        </p:nvSpPr>
        <p:spPr>
          <a:xfrm>
            <a:off x="8448235" y="50441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tangle 57"/>
          <p:cNvSpPr/>
          <p:nvPr/>
        </p:nvSpPr>
        <p:spPr>
          <a:xfrm>
            <a:off x="6385713" y="193658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tangle 58"/>
          <p:cNvSpPr/>
          <p:nvPr/>
        </p:nvSpPr>
        <p:spPr>
          <a:xfrm>
            <a:off x="6610879" y="20717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Rectangle 59"/>
          <p:cNvSpPr/>
          <p:nvPr/>
        </p:nvSpPr>
        <p:spPr>
          <a:xfrm>
            <a:off x="6367699" y="214375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Rectangle 60"/>
          <p:cNvSpPr/>
          <p:nvPr/>
        </p:nvSpPr>
        <p:spPr>
          <a:xfrm>
            <a:off x="6187566" y="235993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Rectangle 61"/>
          <p:cNvSpPr/>
          <p:nvPr/>
        </p:nvSpPr>
        <p:spPr>
          <a:xfrm>
            <a:off x="6502799" y="239596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Rectangle 62"/>
          <p:cNvSpPr/>
          <p:nvPr/>
        </p:nvSpPr>
        <p:spPr>
          <a:xfrm>
            <a:off x="6475779" y="385516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Rectangle 63"/>
          <p:cNvSpPr/>
          <p:nvPr/>
        </p:nvSpPr>
        <p:spPr>
          <a:xfrm>
            <a:off x="6322666" y="438659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Rectangle 64"/>
          <p:cNvSpPr/>
          <p:nvPr/>
        </p:nvSpPr>
        <p:spPr>
          <a:xfrm>
            <a:off x="5692201" y="46478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Rectangle 65"/>
          <p:cNvSpPr/>
          <p:nvPr/>
        </p:nvSpPr>
        <p:spPr>
          <a:xfrm>
            <a:off x="5935380" y="502612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Rectangle 66"/>
          <p:cNvSpPr/>
          <p:nvPr/>
        </p:nvSpPr>
        <p:spPr>
          <a:xfrm>
            <a:off x="7412471" y="514321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Rectangle 67"/>
          <p:cNvSpPr/>
          <p:nvPr/>
        </p:nvSpPr>
        <p:spPr>
          <a:xfrm>
            <a:off x="7475517" y="55845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Rectangle 68"/>
          <p:cNvSpPr/>
          <p:nvPr/>
        </p:nvSpPr>
        <p:spPr>
          <a:xfrm>
            <a:off x="8304129" y="562061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Rectangle 69"/>
          <p:cNvSpPr/>
          <p:nvPr/>
        </p:nvSpPr>
        <p:spPr>
          <a:xfrm>
            <a:off x="7754723" y="553053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Rectangle 70"/>
          <p:cNvSpPr/>
          <p:nvPr/>
        </p:nvSpPr>
        <p:spPr>
          <a:xfrm>
            <a:off x="7592604" y="568366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Rectangle 71"/>
          <p:cNvSpPr/>
          <p:nvPr/>
        </p:nvSpPr>
        <p:spPr>
          <a:xfrm>
            <a:off x="7007172" y="43325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Rectangle 72"/>
          <p:cNvSpPr/>
          <p:nvPr/>
        </p:nvSpPr>
        <p:spPr>
          <a:xfrm>
            <a:off x="5043722" y="372905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Rectangle 73"/>
          <p:cNvSpPr/>
          <p:nvPr/>
        </p:nvSpPr>
        <p:spPr>
          <a:xfrm>
            <a:off x="3125306" y="469284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Rectangle 74"/>
          <p:cNvSpPr/>
          <p:nvPr/>
        </p:nvSpPr>
        <p:spPr>
          <a:xfrm>
            <a:off x="3719745" y="450369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Rectangle 75"/>
          <p:cNvSpPr/>
          <p:nvPr/>
        </p:nvSpPr>
        <p:spPr>
          <a:xfrm>
            <a:off x="3449545" y="477391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Rectangle 76"/>
          <p:cNvSpPr/>
          <p:nvPr/>
        </p:nvSpPr>
        <p:spPr>
          <a:xfrm>
            <a:off x="1810335" y="514321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Rectangle 77"/>
          <p:cNvSpPr/>
          <p:nvPr/>
        </p:nvSpPr>
        <p:spPr>
          <a:xfrm>
            <a:off x="1720269" y="47198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Rectangle 78"/>
          <p:cNvSpPr/>
          <p:nvPr/>
        </p:nvSpPr>
        <p:spPr>
          <a:xfrm>
            <a:off x="1017750" y="480093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0" name="Rectangle 79"/>
          <p:cNvSpPr/>
          <p:nvPr/>
        </p:nvSpPr>
        <p:spPr>
          <a:xfrm>
            <a:off x="684504" y="502612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1" name="Rectangle 80"/>
          <p:cNvSpPr/>
          <p:nvPr/>
        </p:nvSpPr>
        <p:spPr>
          <a:xfrm>
            <a:off x="2224641" y="436858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Rectangle 81"/>
          <p:cNvSpPr/>
          <p:nvPr/>
        </p:nvSpPr>
        <p:spPr>
          <a:xfrm>
            <a:off x="3359479" y="363898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3" name="Rectangle 82"/>
          <p:cNvSpPr/>
          <p:nvPr/>
        </p:nvSpPr>
        <p:spPr>
          <a:xfrm>
            <a:off x="2647954" y="355791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Rectangle 83"/>
          <p:cNvSpPr/>
          <p:nvPr/>
        </p:nvSpPr>
        <p:spPr>
          <a:xfrm>
            <a:off x="2233648" y="317960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5" name="Rectangle 84"/>
          <p:cNvSpPr/>
          <p:nvPr/>
        </p:nvSpPr>
        <p:spPr>
          <a:xfrm>
            <a:off x="1837356" y="32696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6" name="Rectangle 85"/>
          <p:cNvSpPr/>
          <p:nvPr/>
        </p:nvSpPr>
        <p:spPr>
          <a:xfrm>
            <a:off x="1558149" y="92776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86"/>
          <p:cNvSpPr/>
          <p:nvPr/>
        </p:nvSpPr>
        <p:spPr>
          <a:xfrm>
            <a:off x="1341990" y="114393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8" name="Rectangle 87"/>
          <p:cNvSpPr/>
          <p:nvPr/>
        </p:nvSpPr>
        <p:spPr>
          <a:xfrm>
            <a:off x="1594176" y="13421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9" name="Rectangle 88"/>
          <p:cNvSpPr/>
          <p:nvPr/>
        </p:nvSpPr>
        <p:spPr>
          <a:xfrm>
            <a:off x="1441063" y="102684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0" name="Rectangle 89"/>
          <p:cNvSpPr/>
          <p:nvPr/>
        </p:nvSpPr>
        <p:spPr>
          <a:xfrm>
            <a:off x="837618" y="8196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Rectangle 90"/>
          <p:cNvSpPr/>
          <p:nvPr/>
        </p:nvSpPr>
        <p:spPr>
          <a:xfrm>
            <a:off x="3692725" y="23329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2" name="Rectangle 91"/>
          <p:cNvSpPr/>
          <p:nvPr/>
        </p:nvSpPr>
        <p:spPr>
          <a:xfrm>
            <a:off x="3359479" y="14411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3" name="Rectangle 92"/>
          <p:cNvSpPr/>
          <p:nvPr/>
        </p:nvSpPr>
        <p:spPr>
          <a:xfrm>
            <a:off x="3845838" y="142316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4" name="Rectangle 93"/>
          <p:cNvSpPr/>
          <p:nvPr/>
        </p:nvSpPr>
        <p:spPr>
          <a:xfrm>
            <a:off x="2837094" y="86470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5" name="Rectangle 94"/>
          <p:cNvSpPr/>
          <p:nvPr/>
        </p:nvSpPr>
        <p:spPr>
          <a:xfrm>
            <a:off x="5557101" y="129706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6" name="Rectangle 95"/>
          <p:cNvSpPr/>
          <p:nvPr/>
        </p:nvSpPr>
        <p:spPr>
          <a:xfrm>
            <a:off x="6259620" y="73860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8" name="Rounded Rectangle 97"/>
          <p:cNvSpPr/>
          <p:nvPr/>
        </p:nvSpPr>
        <p:spPr bwMode="auto">
          <a:xfrm>
            <a:off x="6809974" y="527202"/>
            <a:ext cx="2209734" cy="1396075"/>
          </a:xfrm>
          <a:prstGeom prst="roundRect">
            <a:avLst>
              <a:gd name="adj" fmla="val 22314"/>
            </a:avLst>
          </a:prstGeom>
          <a:noFill/>
          <a:ln w="57150" cmpd="sng">
            <a:solidFill>
              <a:srgbClr val="F6BB00"/>
            </a:solidFill>
            <a:miter lim="800000"/>
            <a:headEnd/>
            <a:tailEnd/>
          </a:ln>
        </p:spPr>
        <p:txBody>
          <a:bodyPr wrap="none" anchor="ctr"/>
          <a:lstStyle/>
          <a:p>
            <a:pPr algn="ctr">
              <a:defRPr/>
            </a:pPr>
            <a:endParaRPr lang="en-US" sz="5400" dirty="0">
              <a:solidFill>
                <a:srgbClr val="FFFFFF"/>
              </a:solidFill>
              <a:latin typeface="MetaOT-Book" pitchFamily="50" charset="0"/>
              <a:ea typeface="ＭＳ Ｐゴシック" charset="-52"/>
              <a:cs typeface="ＭＳ Ｐゴシック" charset="-52"/>
            </a:endParaRPr>
          </a:p>
        </p:txBody>
      </p:sp>
      <p:sp>
        <p:nvSpPr>
          <p:cNvPr id="99" name="Rounded Rectangle 98"/>
          <p:cNvSpPr/>
          <p:nvPr/>
        </p:nvSpPr>
        <p:spPr bwMode="auto">
          <a:xfrm>
            <a:off x="5701608" y="527202"/>
            <a:ext cx="3318100" cy="2188096"/>
          </a:xfrm>
          <a:prstGeom prst="roundRect">
            <a:avLst>
              <a:gd name="adj" fmla="val 15132"/>
            </a:avLst>
          </a:prstGeom>
          <a:noFill/>
          <a:ln w="38100" cmpd="sng">
            <a:solidFill>
              <a:srgbClr val="F6BB00"/>
            </a:solidFill>
            <a:prstDash val="sysDash"/>
            <a:miter lim="800000"/>
            <a:headEnd/>
            <a:tailEnd/>
          </a:ln>
        </p:spPr>
        <p:txBody>
          <a:bodyPr wrap="none" anchor="ctr"/>
          <a:lstStyle/>
          <a:p>
            <a:pPr algn="ctr">
              <a:defRPr/>
            </a:pPr>
            <a:endParaRPr lang="en-US" sz="5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61693291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Costs a lot to </a:t>
            </a:r>
          </a:p>
          <a:p>
            <a:pPr algn="ctr">
              <a:defRPr/>
            </a:pPr>
            <a:r>
              <a:rPr lang="en-US" sz="1400" dirty="0" smtClean="0">
                <a:solidFill>
                  <a:srgbClr val="FFFFFF"/>
                </a:solidFill>
                <a:latin typeface="MetaOT-Book" pitchFamily="50" charset="0"/>
                <a:ea typeface="ＭＳ Ｐゴシック" charset="-52"/>
                <a:cs typeface="ＭＳ Ｐゴシック" charset="-52"/>
              </a:rPr>
              <a:t>manufacture</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a:solidFill>
                  <a:srgbClr val="FFFFFF"/>
                </a:solidFill>
                <a:latin typeface="MetaOT-Book" pitchFamily="50" charset="0"/>
                <a:ea typeface="ＭＳ Ｐゴシック" charset="-52"/>
                <a:cs typeface="ＭＳ Ｐゴシック" charset="-52"/>
              </a:rPr>
              <a:t>Costs little to </a:t>
            </a:r>
          </a:p>
          <a:p>
            <a:pPr algn="ctr">
              <a:defRPr/>
            </a:pPr>
            <a:r>
              <a:rPr lang="en-US" sz="1400" dirty="0">
                <a:solidFill>
                  <a:srgbClr val="FFFFFF"/>
                </a:solidFill>
                <a:latin typeface="MetaOT-Book" pitchFamily="50" charset="0"/>
                <a:ea typeface="ＭＳ Ｐゴシック" charset="-52"/>
                <a:cs typeface="ＭＳ Ｐゴシック" charset="-52"/>
              </a:rPr>
              <a:t>manufacture</a:t>
            </a: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Harder to hold</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Easy to hold</a:t>
            </a:r>
          </a:p>
          <a:p>
            <a:pPr algn="ctr">
              <a:defRPr/>
            </a:pPr>
            <a:r>
              <a:rPr lang="en-US" sz="1400" dirty="0">
                <a:solidFill>
                  <a:srgbClr val="FFFFFF"/>
                </a:solidFill>
                <a:latin typeface="MetaOT-Book" pitchFamily="50" charset="0"/>
                <a:ea typeface="ＭＳ Ｐゴシック" charset="-52"/>
                <a:cs typeface="ＭＳ Ｐゴシック" charset="-52"/>
              </a:rPr>
              <a:t> </a:t>
            </a:r>
            <a:r>
              <a:rPr lang="en-US" sz="1400" dirty="0" smtClean="0">
                <a:solidFill>
                  <a:srgbClr val="FFFFFF"/>
                </a:solidFill>
                <a:latin typeface="MetaOT-Book" pitchFamily="50" charset="0"/>
                <a:ea typeface="ＭＳ Ｐゴシック" charset="-52"/>
                <a:cs typeface="ＭＳ Ｐゴシック" charset="-52"/>
              </a:rPr>
              <a:t>/ ergonomic</a:t>
            </a:r>
            <a:endParaRPr lang="en-US" sz="1400" dirty="0">
              <a:solidFill>
                <a:srgbClr val="FFFFFF"/>
              </a:solidFill>
              <a:latin typeface="MetaOT-Book" pitchFamily="50" charset="0"/>
              <a:ea typeface="ＭＳ Ｐゴシック" charset="-52"/>
              <a:cs typeface="ＭＳ Ｐゴシック" charset="-52"/>
            </a:endParaRPr>
          </a:p>
        </p:txBody>
      </p:sp>
      <p:sp>
        <p:nvSpPr>
          <p:cNvPr id="2" name="Rectangle 1"/>
          <p:cNvSpPr/>
          <p:nvPr/>
        </p:nvSpPr>
        <p:spPr>
          <a:xfrm>
            <a:off x="4296171" y="31345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683719" y="34138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3188353" y="311655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3836832" y="28193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4107032" y="25040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4620411" y="283732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4710477" y="272023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5079749" y="199063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4746503" y="214375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5791274" y="382813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5899354" y="367501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4602396" y="325166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4503323" y="344082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4016964" y="353990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4116037" y="380111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196835" y="426049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ectangle 28"/>
          <p:cNvSpPr/>
          <p:nvPr/>
        </p:nvSpPr>
        <p:spPr>
          <a:xfrm>
            <a:off x="4503323" y="502612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1801329" y="279229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p:nvSpPr>
        <p:spPr>
          <a:xfrm>
            <a:off x="2467821" y="254008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ectangle 31"/>
          <p:cNvSpPr/>
          <p:nvPr/>
        </p:nvSpPr>
        <p:spPr>
          <a:xfrm>
            <a:off x="1954442" y="224283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a:off x="1882388" y="242298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1197883" y="235092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p:cNvSpPr/>
          <p:nvPr/>
        </p:nvSpPr>
        <p:spPr>
          <a:xfrm>
            <a:off x="729537" y="25040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2404774" y="172941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819080" y="182849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3287426" y="191857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p:cNvSpPr/>
          <p:nvPr/>
        </p:nvSpPr>
        <p:spPr>
          <a:xfrm>
            <a:off x="2963186" y="246802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p:cNvSpPr/>
          <p:nvPr/>
        </p:nvSpPr>
        <p:spPr>
          <a:xfrm>
            <a:off x="3629678" y="290938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3575638" y="311655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p:cNvSpPr/>
          <p:nvPr/>
        </p:nvSpPr>
        <p:spPr>
          <a:xfrm>
            <a:off x="4089017" y="31706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4034977" y="290037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3827824" y="171140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p:cNvSpPr/>
          <p:nvPr/>
        </p:nvSpPr>
        <p:spPr>
          <a:xfrm>
            <a:off x="4890609" y="153125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ectangle 45"/>
          <p:cNvSpPr/>
          <p:nvPr/>
        </p:nvSpPr>
        <p:spPr>
          <a:xfrm>
            <a:off x="5728227" y="246802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Rectangle 46"/>
          <p:cNvSpPr/>
          <p:nvPr/>
        </p:nvSpPr>
        <p:spPr>
          <a:xfrm>
            <a:off x="5512067" y="277427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p:cNvSpPr/>
          <p:nvPr/>
        </p:nvSpPr>
        <p:spPr>
          <a:xfrm>
            <a:off x="6989158" y="28913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p:cNvSpPr/>
          <p:nvPr/>
        </p:nvSpPr>
        <p:spPr>
          <a:xfrm>
            <a:off x="6709952" y="317960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ectangle 49"/>
          <p:cNvSpPr/>
          <p:nvPr/>
        </p:nvSpPr>
        <p:spPr>
          <a:xfrm>
            <a:off x="6601872" y="28193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ectangle 50"/>
          <p:cNvSpPr/>
          <p:nvPr/>
        </p:nvSpPr>
        <p:spPr>
          <a:xfrm>
            <a:off x="6322666" y="294541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ectangle 51"/>
          <p:cNvSpPr/>
          <p:nvPr/>
        </p:nvSpPr>
        <p:spPr>
          <a:xfrm>
            <a:off x="7538564" y="224284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Rectangle 52"/>
          <p:cNvSpPr/>
          <p:nvPr/>
        </p:nvSpPr>
        <p:spPr>
          <a:xfrm>
            <a:off x="8349162" y="189155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p:cNvSpPr/>
          <p:nvPr/>
        </p:nvSpPr>
        <p:spPr>
          <a:xfrm>
            <a:off x="8295122" y="137813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54"/>
          <p:cNvSpPr/>
          <p:nvPr/>
        </p:nvSpPr>
        <p:spPr>
          <a:xfrm>
            <a:off x="7232338" y="128805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7331411" y="108088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tangle 56"/>
          <p:cNvSpPr/>
          <p:nvPr/>
        </p:nvSpPr>
        <p:spPr>
          <a:xfrm>
            <a:off x="8448235" y="50441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tangle 57"/>
          <p:cNvSpPr/>
          <p:nvPr/>
        </p:nvSpPr>
        <p:spPr>
          <a:xfrm>
            <a:off x="6385713" y="193658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tangle 58"/>
          <p:cNvSpPr/>
          <p:nvPr/>
        </p:nvSpPr>
        <p:spPr>
          <a:xfrm>
            <a:off x="6610879" y="20717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Rectangle 59"/>
          <p:cNvSpPr/>
          <p:nvPr/>
        </p:nvSpPr>
        <p:spPr>
          <a:xfrm>
            <a:off x="6367699" y="214375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Rectangle 60"/>
          <p:cNvSpPr/>
          <p:nvPr/>
        </p:nvSpPr>
        <p:spPr>
          <a:xfrm>
            <a:off x="6187566" y="235993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Rectangle 61"/>
          <p:cNvSpPr/>
          <p:nvPr/>
        </p:nvSpPr>
        <p:spPr>
          <a:xfrm>
            <a:off x="6502799" y="239596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Rectangle 62"/>
          <p:cNvSpPr/>
          <p:nvPr/>
        </p:nvSpPr>
        <p:spPr>
          <a:xfrm>
            <a:off x="6475779" y="385516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Rectangle 63"/>
          <p:cNvSpPr/>
          <p:nvPr/>
        </p:nvSpPr>
        <p:spPr>
          <a:xfrm>
            <a:off x="6322666" y="438659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Rectangle 64"/>
          <p:cNvSpPr/>
          <p:nvPr/>
        </p:nvSpPr>
        <p:spPr>
          <a:xfrm>
            <a:off x="5692201" y="46478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Rectangle 65"/>
          <p:cNvSpPr/>
          <p:nvPr/>
        </p:nvSpPr>
        <p:spPr>
          <a:xfrm>
            <a:off x="5935380" y="502612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Rectangle 66"/>
          <p:cNvSpPr/>
          <p:nvPr/>
        </p:nvSpPr>
        <p:spPr>
          <a:xfrm>
            <a:off x="7412471" y="514321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Rectangle 67"/>
          <p:cNvSpPr/>
          <p:nvPr/>
        </p:nvSpPr>
        <p:spPr>
          <a:xfrm>
            <a:off x="7475517" y="55845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Rectangle 68"/>
          <p:cNvSpPr/>
          <p:nvPr/>
        </p:nvSpPr>
        <p:spPr>
          <a:xfrm>
            <a:off x="8304129" y="562061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Rectangle 69"/>
          <p:cNvSpPr/>
          <p:nvPr/>
        </p:nvSpPr>
        <p:spPr>
          <a:xfrm>
            <a:off x="7754723" y="553053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Rectangle 70"/>
          <p:cNvSpPr/>
          <p:nvPr/>
        </p:nvSpPr>
        <p:spPr>
          <a:xfrm>
            <a:off x="7592604" y="568366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Rectangle 71"/>
          <p:cNvSpPr/>
          <p:nvPr/>
        </p:nvSpPr>
        <p:spPr>
          <a:xfrm>
            <a:off x="7007172" y="433255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Rectangle 72"/>
          <p:cNvSpPr/>
          <p:nvPr/>
        </p:nvSpPr>
        <p:spPr>
          <a:xfrm>
            <a:off x="5043722" y="372905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Rectangle 73"/>
          <p:cNvSpPr/>
          <p:nvPr/>
        </p:nvSpPr>
        <p:spPr>
          <a:xfrm>
            <a:off x="3125306" y="469284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Rectangle 74"/>
          <p:cNvSpPr/>
          <p:nvPr/>
        </p:nvSpPr>
        <p:spPr>
          <a:xfrm>
            <a:off x="3719745" y="450369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Rectangle 75"/>
          <p:cNvSpPr/>
          <p:nvPr/>
        </p:nvSpPr>
        <p:spPr>
          <a:xfrm>
            <a:off x="3449545" y="477391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Rectangle 76"/>
          <p:cNvSpPr/>
          <p:nvPr/>
        </p:nvSpPr>
        <p:spPr>
          <a:xfrm>
            <a:off x="1810335" y="5143219"/>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Rectangle 77"/>
          <p:cNvSpPr/>
          <p:nvPr/>
        </p:nvSpPr>
        <p:spPr>
          <a:xfrm>
            <a:off x="1720269" y="47198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Rectangle 78"/>
          <p:cNvSpPr/>
          <p:nvPr/>
        </p:nvSpPr>
        <p:spPr>
          <a:xfrm>
            <a:off x="1017750" y="480093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0" name="Rectangle 79"/>
          <p:cNvSpPr/>
          <p:nvPr/>
        </p:nvSpPr>
        <p:spPr>
          <a:xfrm>
            <a:off x="684504" y="502612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1" name="Rectangle 80"/>
          <p:cNvSpPr/>
          <p:nvPr/>
        </p:nvSpPr>
        <p:spPr>
          <a:xfrm>
            <a:off x="2224641" y="436858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Rectangle 81"/>
          <p:cNvSpPr/>
          <p:nvPr/>
        </p:nvSpPr>
        <p:spPr>
          <a:xfrm>
            <a:off x="3359479" y="3638984"/>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3" name="Rectangle 82"/>
          <p:cNvSpPr/>
          <p:nvPr/>
        </p:nvSpPr>
        <p:spPr>
          <a:xfrm>
            <a:off x="2647954" y="355791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Rectangle 83"/>
          <p:cNvSpPr/>
          <p:nvPr/>
        </p:nvSpPr>
        <p:spPr>
          <a:xfrm>
            <a:off x="2233648" y="3179607"/>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5" name="Rectangle 84"/>
          <p:cNvSpPr/>
          <p:nvPr/>
        </p:nvSpPr>
        <p:spPr>
          <a:xfrm>
            <a:off x="1837356" y="32696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6" name="Rectangle 85"/>
          <p:cNvSpPr/>
          <p:nvPr/>
        </p:nvSpPr>
        <p:spPr>
          <a:xfrm>
            <a:off x="1558149" y="92776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86"/>
          <p:cNvSpPr/>
          <p:nvPr/>
        </p:nvSpPr>
        <p:spPr>
          <a:xfrm>
            <a:off x="1341990" y="114393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8" name="Rectangle 87"/>
          <p:cNvSpPr/>
          <p:nvPr/>
        </p:nvSpPr>
        <p:spPr>
          <a:xfrm>
            <a:off x="1594176" y="1342100"/>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9" name="Rectangle 88"/>
          <p:cNvSpPr/>
          <p:nvPr/>
        </p:nvSpPr>
        <p:spPr>
          <a:xfrm>
            <a:off x="1441063" y="102684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0" name="Rectangle 89"/>
          <p:cNvSpPr/>
          <p:nvPr/>
        </p:nvSpPr>
        <p:spPr>
          <a:xfrm>
            <a:off x="837618" y="81967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Rectangle 90"/>
          <p:cNvSpPr/>
          <p:nvPr/>
        </p:nvSpPr>
        <p:spPr>
          <a:xfrm>
            <a:off x="3692725" y="2332912"/>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2" name="Rectangle 91"/>
          <p:cNvSpPr/>
          <p:nvPr/>
        </p:nvSpPr>
        <p:spPr>
          <a:xfrm>
            <a:off x="3359479" y="1441181"/>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3" name="Rectangle 92"/>
          <p:cNvSpPr/>
          <p:nvPr/>
        </p:nvSpPr>
        <p:spPr>
          <a:xfrm>
            <a:off x="3845838" y="1423166"/>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4" name="Rectangle 93"/>
          <p:cNvSpPr/>
          <p:nvPr/>
        </p:nvSpPr>
        <p:spPr>
          <a:xfrm>
            <a:off x="2837094" y="864708"/>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5" name="Rectangle 94"/>
          <p:cNvSpPr/>
          <p:nvPr/>
        </p:nvSpPr>
        <p:spPr>
          <a:xfrm>
            <a:off x="5557101" y="1297063"/>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6" name="Rectangle 95"/>
          <p:cNvSpPr/>
          <p:nvPr/>
        </p:nvSpPr>
        <p:spPr>
          <a:xfrm>
            <a:off x="6259620" y="738605"/>
            <a:ext cx="162133" cy="162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8" name="Rounded Rectangle 97"/>
          <p:cNvSpPr/>
          <p:nvPr/>
        </p:nvSpPr>
        <p:spPr bwMode="auto">
          <a:xfrm>
            <a:off x="289160" y="527202"/>
            <a:ext cx="2209734" cy="1396075"/>
          </a:xfrm>
          <a:prstGeom prst="roundRect">
            <a:avLst>
              <a:gd name="adj" fmla="val 22314"/>
            </a:avLst>
          </a:prstGeom>
          <a:noFill/>
          <a:ln w="57150" cmpd="sng">
            <a:solidFill>
              <a:srgbClr val="F6BB00"/>
            </a:solidFill>
            <a:miter lim="800000"/>
            <a:headEnd/>
            <a:tailEnd/>
          </a:ln>
        </p:spPr>
        <p:txBody>
          <a:bodyPr wrap="none" anchor="ctr"/>
          <a:lstStyle/>
          <a:p>
            <a:pPr algn="ctr">
              <a:defRPr/>
            </a:pPr>
            <a:endParaRPr lang="en-US" sz="5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349417359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13</a:t>
            </a:fld>
            <a:endParaRPr lang="en-US"/>
          </a:p>
        </p:txBody>
      </p:sp>
      <p:sp>
        <p:nvSpPr>
          <p:cNvPr id="4" name="Text Placeholder 3"/>
          <p:cNvSpPr>
            <a:spLocks noGrp="1"/>
          </p:cNvSpPr>
          <p:nvPr>
            <p:ph type="body" sz="quarter" idx="10"/>
          </p:nvPr>
        </p:nvSpPr>
        <p:spPr/>
        <p:txBody>
          <a:bodyPr/>
          <a:lstStyle/>
          <a:p>
            <a:pPr>
              <a:buFont typeface="+mj-lt"/>
              <a:buAutoNum type="arabicPeriod"/>
            </a:pPr>
            <a:r>
              <a:rPr lang="en-US" b="1" dirty="0" smtClean="0"/>
              <a:t>Identify a potential list of evaluation criteria, thinking about which constraints are most important for you particular context. </a:t>
            </a:r>
            <a:r>
              <a:rPr lang="en-US" b="1" dirty="0"/>
              <a:t/>
            </a:r>
            <a:br>
              <a:rPr lang="en-US" b="1" dirty="0"/>
            </a:br>
            <a:r>
              <a:rPr lang="en-US" dirty="0" smtClean="0"/>
              <a:t>For Example:</a:t>
            </a:r>
          </a:p>
          <a:p>
            <a:pPr marL="0" indent="0">
              <a:buNone/>
            </a:pPr>
            <a:endParaRPr lang="en-US" dirty="0" smtClean="0"/>
          </a:p>
          <a:p>
            <a:pPr lvl="1">
              <a:buFontTx/>
              <a:buChar char="-"/>
            </a:pPr>
            <a:r>
              <a:rPr lang="en-US" sz="1400" dirty="0" smtClean="0"/>
              <a:t>Easy to manufacture – Hard to manufacture</a:t>
            </a:r>
          </a:p>
          <a:p>
            <a:pPr lvl="1">
              <a:buFontTx/>
              <a:buChar char="-"/>
            </a:pPr>
            <a:r>
              <a:rPr lang="en-US" sz="1400" dirty="0" smtClean="0"/>
              <a:t>Perceived as innovative – Perceived as incremental</a:t>
            </a:r>
          </a:p>
          <a:p>
            <a:pPr lvl="1">
              <a:buFontTx/>
              <a:buChar char="-"/>
            </a:pPr>
            <a:r>
              <a:rPr lang="en-US" sz="1400" dirty="0" smtClean="0"/>
              <a:t>Is pleasing – Is not pleasing</a:t>
            </a:r>
          </a:p>
          <a:p>
            <a:pPr lvl="1">
              <a:buFontTx/>
              <a:buChar char="-"/>
            </a:pPr>
            <a:r>
              <a:rPr lang="en-US" sz="1400" dirty="0" smtClean="0"/>
              <a:t>Provides value to user – Doesn’t provide a lot of value to user</a:t>
            </a:r>
          </a:p>
          <a:p>
            <a:pPr lvl="1">
              <a:buFontTx/>
              <a:buChar char="-"/>
            </a:pPr>
            <a:endParaRPr lang="en-US" sz="1400" dirty="0"/>
          </a:p>
        </p:txBody>
      </p:sp>
    </p:spTree>
    <p:extLst>
      <p:ext uri="{BB962C8B-B14F-4D97-AF65-F5344CB8AC3E}">
        <p14:creationId xmlns:p14="http://schemas.microsoft.com/office/powerpoint/2010/main" val="420149764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14</a:t>
            </a:fld>
            <a:endParaRPr lang="en-US"/>
          </a:p>
        </p:txBody>
      </p:sp>
      <p:sp>
        <p:nvSpPr>
          <p:cNvPr id="4" name="Text Placeholder 3"/>
          <p:cNvSpPr>
            <a:spLocks noGrp="1"/>
          </p:cNvSpPr>
          <p:nvPr>
            <p:ph type="body" sz="quarter" idx="10"/>
          </p:nvPr>
        </p:nvSpPr>
        <p:spPr>
          <a:xfrm>
            <a:off x="256031" y="1447800"/>
            <a:ext cx="8741611" cy="813054"/>
          </a:xfrm>
        </p:spPr>
        <p:txBody>
          <a:bodyPr/>
          <a:lstStyle/>
          <a:p>
            <a:pPr>
              <a:buFont typeface="+mj-lt"/>
              <a:buAutoNum type="arabicPeriod" startAt="2"/>
            </a:pPr>
            <a:r>
              <a:rPr lang="en-US" b="1" dirty="0" smtClean="0"/>
              <a:t>Draw a large 2x2 and position your first two criteria on opposing axis.  For Example:</a:t>
            </a:r>
          </a:p>
        </p:txBody>
      </p:sp>
      <p:cxnSp>
        <p:nvCxnSpPr>
          <p:cNvPr id="5" name="Straight Connector 4"/>
          <p:cNvCxnSpPr/>
          <p:nvPr/>
        </p:nvCxnSpPr>
        <p:spPr>
          <a:xfrm>
            <a:off x="1944009" y="4302723"/>
            <a:ext cx="5081175" cy="11821"/>
          </a:xfrm>
          <a:prstGeom prst="line">
            <a:avLst/>
          </a:prstGeom>
          <a:ln>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cxnSp>
        <p:nvCxnSpPr>
          <p:cNvPr id="6" name="Straight Connector 5"/>
          <p:cNvCxnSpPr/>
          <p:nvPr/>
        </p:nvCxnSpPr>
        <p:spPr>
          <a:xfrm>
            <a:off x="4572000" y="2675200"/>
            <a:ext cx="0" cy="3352888"/>
          </a:xfrm>
          <a:prstGeom prst="line">
            <a:avLst/>
          </a:prstGeom>
          <a:ln>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
        <p:nvSpPr>
          <p:cNvPr id="14" name="Rectangle 13"/>
          <p:cNvSpPr/>
          <p:nvPr/>
        </p:nvSpPr>
        <p:spPr>
          <a:xfrm>
            <a:off x="3737801" y="2338350"/>
            <a:ext cx="1813317" cy="307777"/>
          </a:xfrm>
          <a:prstGeom prst="rect">
            <a:avLst/>
          </a:prstGeom>
        </p:spPr>
        <p:txBody>
          <a:bodyPr wrap="none">
            <a:spAutoFit/>
          </a:bodyPr>
          <a:lstStyle/>
          <a:p>
            <a:r>
              <a:rPr lang="en-US" sz="1400" b="1" dirty="0"/>
              <a:t>Easy to </a:t>
            </a:r>
            <a:r>
              <a:rPr lang="en-US" sz="1400" b="1" dirty="0" smtClean="0"/>
              <a:t>manufacture</a:t>
            </a:r>
            <a:endParaRPr lang="en-US" sz="1400" b="1" dirty="0"/>
          </a:p>
        </p:txBody>
      </p:sp>
      <p:sp>
        <p:nvSpPr>
          <p:cNvPr id="15" name="Rectangle 14"/>
          <p:cNvSpPr/>
          <p:nvPr/>
        </p:nvSpPr>
        <p:spPr>
          <a:xfrm>
            <a:off x="3737801" y="5968325"/>
            <a:ext cx="1838965" cy="307777"/>
          </a:xfrm>
          <a:prstGeom prst="rect">
            <a:avLst/>
          </a:prstGeom>
        </p:spPr>
        <p:txBody>
          <a:bodyPr wrap="none">
            <a:spAutoFit/>
          </a:bodyPr>
          <a:lstStyle/>
          <a:p>
            <a:r>
              <a:rPr lang="en-US" sz="1400" b="1" dirty="0"/>
              <a:t>Hard to manufacture</a:t>
            </a:r>
          </a:p>
        </p:txBody>
      </p:sp>
      <p:sp>
        <p:nvSpPr>
          <p:cNvPr id="17" name="Rectangle 16"/>
          <p:cNvSpPr/>
          <p:nvPr/>
        </p:nvSpPr>
        <p:spPr>
          <a:xfrm>
            <a:off x="585474" y="4112806"/>
            <a:ext cx="1390124" cy="307777"/>
          </a:xfrm>
          <a:prstGeom prst="rect">
            <a:avLst/>
          </a:prstGeom>
        </p:spPr>
        <p:txBody>
          <a:bodyPr wrap="none">
            <a:spAutoFit/>
          </a:bodyPr>
          <a:lstStyle/>
          <a:p>
            <a:r>
              <a:rPr lang="en-US" sz="1400" b="1" dirty="0" smtClean="0"/>
              <a:t>Not easy to use</a:t>
            </a:r>
            <a:endParaRPr lang="en-US" sz="1400" b="1" dirty="0"/>
          </a:p>
        </p:txBody>
      </p:sp>
      <p:sp>
        <p:nvSpPr>
          <p:cNvPr id="19" name="Rectangle 18"/>
          <p:cNvSpPr/>
          <p:nvPr/>
        </p:nvSpPr>
        <p:spPr>
          <a:xfrm>
            <a:off x="7124301" y="4112806"/>
            <a:ext cx="1069524" cy="307777"/>
          </a:xfrm>
          <a:prstGeom prst="rect">
            <a:avLst/>
          </a:prstGeom>
        </p:spPr>
        <p:txBody>
          <a:bodyPr wrap="none">
            <a:spAutoFit/>
          </a:bodyPr>
          <a:lstStyle/>
          <a:p>
            <a:r>
              <a:rPr lang="en-US" sz="1400" b="1" dirty="0" smtClean="0"/>
              <a:t>Easy to use</a:t>
            </a:r>
            <a:endParaRPr lang="en-US" sz="1400" b="1" dirty="0"/>
          </a:p>
        </p:txBody>
      </p:sp>
    </p:spTree>
    <p:extLst>
      <p:ext uri="{BB962C8B-B14F-4D97-AF65-F5344CB8AC3E}">
        <p14:creationId xmlns:p14="http://schemas.microsoft.com/office/powerpoint/2010/main" val="139722326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15</a:t>
            </a:fld>
            <a:endParaRPr lang="en-US"/>
          </a:p>
        </p:txBody>
      </p:sp>
      <p:sp>
        <p:nvSpPr>
          <p:cNvPr id="4" name="Text Placeholder 3"/>
          <p:cNvSpPr>
            <a:spLocks noGrp="1"/>
          </p:cNvSpPr>
          <p:nvPr>
            <p:ph type="body" sz="quarter" idx="10"/>
          </p:nvPr>
        </p:nvSpPr>
        <p:spPr/>
        <p:txBody>
          <a:bodyPr/>
          <a:lstStyle/>
          <a:p>
            <a:pPr>
              <a:buAutoNum type="arabicPeriod" startAt="3"/>
            </a:pPr>
            <a:r>
              <a:rPr lang="en-US" b="1" dirty="0" smtClean="0"/>
              <a:t>Work through each design idea, and position it on the 2x2, comparing the placement of each idea to the axis and the other ideas on the 2x2. 	</a:t>
            </a:r>
          </a:p>
          <a:p>
            <a:pPr marL="0" indent="0">
              <a:buNone/>
            </a:pPr>
            <a:r>
              <a:rPr lang="en-US" dirty="0" smtClean="0"/>
              <a:t>      It’s common practice to place the first few ideas towards the center of the axis. Try</a:t>
            </a:r>
          </a:p>
          <a:p>
            <a:pPr marL="0" indent="0">
              <a:buNone/>
            </a:pPr>
            <a:r>
              <a:rPr lang="en-US" dirty="0"/>
              <a:t> </a:t>
            </a:r>
            <a:r>
              <a:rPr lang="en-US" dirty="0" smtClean="0"/>
              <a:t>     and start away from the center, repositioning the first few ideas if necessary.</a:t>
            </a:r>
            <a:endParaRPr lang="en-US" sz="1400" dirty="0"/>
          </a:p>
          <a:p>
            <a:pPr marL="0" indent="0">
              <a:buNone/>
            </a:pPr>
            <a:endParaRPr lang="en-US" b="1" dirty="0" smtClean="0"/>
          </a:p>
        </p:txBody>
      </p:sp>
    </p:spTree>
    <p:extLst>
      <p:ext uri="{BB962C8B-B14F-4D97-AF65-F5344CB8AC3E}">
        <p14:creationId xmlns:p14="http://schemas.microsoft.com/office/powerpoint/2010/main" val="144394028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16</a:t>
            </a:fld>
            <a:endParaRPr lang="en-US"/>
          </a:p>
        </p:txBody>
      </p:sp>
      <p:sp>
        <p:nvSpPr>
          <p:cNvPr id="4" name="Text Placeholder 3"/>
          <p:cNvSpPr>
            <a:spLocks noGrp="1"/>
          </p:cNvSpPr>
          <p:nvPr>
            <p:ph type="body" sz="quarter" idx="10"/>
          </p:nvPr>
        </p:nvSpPr>
        <p:spPr>
          <a:xfrm>
            <a:off x="256033" y="1447800"/>
            <a:ext cx="7835620" cy="4724400"/>
          </a:xfrm>
        </p:spPr>
        <p:txBody>
          <a:bodyPr/>
          <a:lstStyle/>
          <a:p>
            <a:pPr>
              <a:buFont typeface="+mj-lt"/>
              <a:buAutoNum type="arabicPeriod" startAt="4"/>
            </a:pPr>
            <a:r>
              <a:rPr lang="en-US" b="1" dirty="0" smtClean="0"/>
              <a:t>As you establish a precedent of approximately 10 ideas on the grid, revisit the first few and reposition them.	</a:t>
            </a:r>
          </a:p>
          <a:p>
            <a:pPr marL="400050" lvl="1" indent="0">
              <a:buNone/>
            </a:pPr>
            <a:r>
              <a:rPr lang="en-US" dirty="0" smtClean="0"/>
              <a:t>Often times, the first few ideas are a little more separate than we originally thought.</a:t>
            </a:r>
            <a:endParaRPr lang="en-US" sz="1400" dirty="0"/>
          </a:p>
          <a:p>
            <a:pPr marL="0" indent="0">
              <a:buNone/>
            </a:pPr>
            <a:endParaRPr lang="en-US" b="1" dirty="0" smtClean="0"/>
          </a:p>
        </p:txBody>
      </p:sp>
    </p:spTree>
    <p:extLst>
      <p:ext uri="{BB962C8B-B14F-4D97-AF65-F5344CB8AC3E}">
        <p14:creationId xmlns:p14="http://schemas.microsoft.com/office/powerpoint/2010/main" val="41173854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17</a:t>
            </a:fld>
            <a:endParaRPr lang="en-US"/>
          </a:p>
        </p:txBody>
      </p:sp>
      <p:sp>
        <p:nvSpPr>
          <p:cNvPr id="4" name="Text Placeholder 3"/>
          <p:cNvSpPr>
            <a:spLocks noGrp="1"/>
          </p:cNvSpPr>
          <p:nvPr>
            <p:ph type="body" sz="quarter" idx="10"/>
          </p:nvPr>
        </p:nvSpPr>
        <p:spPr>
          <a:xfrm>
            <a:off x="256032" y="1447800"/>
            <a:ext cx="8480257" cy="4724400"/>
          </a:xfrm>
        </p:spPr>
        <p:txBody>
          <a:bodyPr/>
          <a:lstStyle/>
          <a:p>
            <a:pPr>
              <a:buFont typeface="+mj-lt"/>
              <a:buAutoNum type="arabicPeriod" startAt="5"/>
            </a:pPr>
            <a:r>
              <a:rPr lang="en-US" b="1" dirty="0" smtClean="0"/>
              <a:t>When you have lots of ideas stacked on top of each other, revisit them and reposition them.</a:t>
            </a:r>
          </a:p>
          <a:p>
            <a:pPr marL="400050" lvl="1" indent="0">
              <a:buNone/>
            </a:pPr>
            <a:r>
              <a:rPr lang="en-US" dirty="0" smtClean="0"/>
              <a:t>After closely comparing similar ideas, we will often find more discrepancies between them, pushing them apart from one another.</a:t>
            </a:r>
            <a:endParaRPr lang="en-US" sz="1400" dirty="0"/>
          </a:p>
          <a:p>
            <a:pPr marL="0" indent="0">
              <a:buNone/>
            </a:pPr>
            <a:endParaRPr lang="en-US" b="1" dirty="0" smtClean="0"/>
          </a:p>
        </p:txBody>
      </p:sp>
    </p:spTree>
    <p:extLst>
      <p:ext uri="{BB962C8B-B14F-4D97-AF65-F5344CB8AC3E}">
        <p14:creationId xmlns:p14="http://schemas.microsoft.com/office/powerpoint/2010/main" val="237100445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18</a:t>
            </a:fld>
            <a:endParaRPr lang="en-US"/>
          </a:p>
        </p:txBody>
      </p:sp>
      <p:sp>
        <p:nvSpPr>
          <p:cNvPr id="4" name="Text Placeholder 3"/>
          <p:cNvSpPr>
            <a:spLocks noGrp="1"/>
          </p:cNvSpPr>
          <p:nvPr>
            <p:ph type="body" sz="quarter" idx="10"/>
          </p:nvPr>
        </p:nvSpPr>
        <p:spPr>
          <a:xfrm>
            <a:off x="256032" y="1447800"/>
            <a:ext cx="8480257" cy="4724400"/>
          </a:xfrm>
        </p:spPr>
        <p:txBody>
          <a:bodyPr/>
          <a:lstStyle/>
          <a:p>
            <a:pPr>
              <a:buFont typeface="+mj-lt"/>
              <a:buAutoNum type="arabicPeriod" startAt="6"/>
            </a:pPr>
            <a:r>
              <a:rPr lang="en-US" b="1" dirty="0" smtClean="0"/>
              <a:t>When all ideas have been mapped, examine the ideas that are in each corner. </a:t>
            </a:r>
            <a:br>
              <a:rPr lang="en-US" b="1" dirty="0" smtClean="0"/>
            </a:br>
            <a:r>
              <a:rPr lang="en-US" dirty="0" smtClean="0"/>
              <a:t>Some of the best ideas are obvious; others are hidden. For example, the most expensive idea may provide the most user value.</a:t>
            </a:r>
          </a:p>
        </p:txBody>
      </p:sp>
    </p:spTree>
    <p:extLst>
      <p:ext uri="{BB962C8B-B14F-4D97-AF65-F5344CB8AC3E}">
        <p14:creationId xmlns:p14="http://schemas.microsoft.com/office/powerpoint/2010/main" val="312964652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19</a:t>
            </a:fld>
            <a:endParaRPr lang="en-US"/>
          </a:p>
        </p:txBody>
      </p:sp>
      <p:sp>
        <p:nvSpPr>
          <p:cNvPr id="4" name="Text Placeholder 3"/>
          <p:cNvSpPr>
            <a:spLocks noGrp="1"/>
          </p:cNvSpPr>
          <p:nvPr>
            <p:ph type="body" sz="quarter" idx="10"/>
          </p:nvPr>
        </p:nvSpPr>
        <p:spPr>
          <a:xfrm>
            <a:off x="256032" y="1447800"/>
            <a:ext cx="8480257" cy="4724400"/>
          </a:xfrm>
        </p:spPr>
        <p:txBody>
          <a:bodyPr/>
          <a:lstStyle/>
          <a:p>
            <a:pPr marL="342900" lvl="1" indent="-342900">
              <a:buFont typeface="+mj-lt"/>
              <a:buAutoNum type="arabicPeriod" startAt="7"/>
            </a:pPr>
            <a:r>
              <a:rPr lang="en-US" b="1" dirty="0" smtClean="0"/>
              <a:t>Look at the remaining clusters of ideas and ask, “what do all of these ideas have in common?”  Sometimes we are able to generate additional good ideas by finding patterns, and then exploring the opposing value.</a:t>
            </a:r>
            <a:r>
              <a:rPr lang="en-US" dirty="0"/>
              <a:t> </a:t>
            </a:r>
            <a:endParaRPr lang="en-US" dirty="0" smtClean="0"/>
          </a:p>
          <a:p>
            <a:pPr marL="400050" lvl="2" indent="0">
              <a:buNone/>
            </a:pPr>
            <a:r>
              <a:rPr lang="en-US" dirty="0" smtClean="0"/>
              <a:t>For example: In looking at a broad cluster of tooth brush ideas, we might recognize that all of these ideas are a brush at the end of some type of handle. We might come up with additional ideas by asking ourselves, “What if the toothbrush had no handle?”</a:t>
            </a:r>
            <a:endParaRPr lang="en-US" sz="1400" dirty="0"/>
          </a:p>
          <a:p>
            <a:pPr marL="0" indent="0">
              <a:buNone/>
            </a:pPr>
            <a:endParaRPr lang="en-US" b="1" dirty="0" smtClean="0"/>
          </a:p>
          <a:p>
            <a:pPr>
              <a:buFont typeface="+mj-lt"/>
              <a:buAutoNum type="arabicPeriod" startAt="7"/>
            </a:pPr>
            <a:endParaRPr lang="en-US" b="1" dirty="0" smtClean="0"/>
          </a:p>
        </p:txBody>
      </p:sp>
    </p:spTree>
    <p:extLst>
      <p:ext uri="{BB962C8B-B14F-4D97-AF65-F5344CB8AC3E}">
        <p14:creationId xmlns:p14="http://schemas.microsoft.com/office/powerpoint/2010/main" val="9923408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686800" cy="609600"/>
          </a:xfrm>
          <a:prstGeom prst="rect">
            <a:avLst/>
          </a:prstGeom>
          <a:noFill/>
        </p:spPr>
        <p:txBody>
          <a:bodyPr wrap="square" rtlCol="0">
            <a:noAutofit/>
          </a:bodyPr>
          <a:lstStyle/>
          <a:p>
            <a:r>
              <a:rPr lang="en-US" sz="3600" dirty="0" smtClean="0">
                <a:solidFill>
                  <a:srgbClr val="F6BB00"/>
                </a:solidFill>
                <a:latin typeface="MetaOT-Book" pitchFamily="50" charset="0"/>
              </a:rPr>
              <a:t>How do you know which ideas are best?</a:t>
            </a:r>
          </a:p>
        </p:txBody>
      </p:sp>
      <p:sp>
        <p:nvSpPr>
          <p:cNvPr id="5" name="Rectangle 4"/>
          <p:cNvSpPr/>
          <p:nvPr/>
        </p:nvSpPr>
        <p:spPr>
          <a:xfrm>
            <a:off x="174812" y="1154720"/>
            <a:ext cx="4854388" cy="3139321"/>
          </a:xfrm>
          <a:prstGeom prst="rect">
            <a:avLst/>
          </a:prstGeom>
        </p:spPr>
        <p:txBody>
          <a:bodyPr wrap="square">
            <a:spAutoFit/>
          </a:bodyPr>
          <a:lstStyle/>
          <a:p>
            <a:r>
              <a:rPr lang="en-US" dirty="0" smtClean="0">
                <a:solidFill>
                  <a:srgbClr val="FFFFFF"/>
                </a:solidFill>
                <a:latin typeface="MetaOT-Book" pitchFamily="50" charset="0"/>
              </a:rPr>
              <a:t>There are multiple ways to evaluate an idea:</a:t>
            </a:r>
          </a:p>
          <a:p>
            <a:endParaRPr lang="en-US" dirty="0" smtClean="0">
              <a:solidFill>
                <a:srgbClr val="FFFFFF"/>
              </a:solidFill>
              <a:latin typeface="MetaOT-Book" pitchFamily="50" charset="0"/>
            </a:endParaRPr>
          </a:p>
          <a:p>
            <a:pPr marL="285750" indent="-285750">
              <a:buFont typeface="Arial" pitchFamily="34" charset="0"/>
              <a:buChar char="•"/>
            </a:pPr>
            <a:r>
              <a:rPr lang="en-US" dirty="0" smtClean="0">
                <a:solidFill>
                  <a:srgbClr val="FFFFFF"/>
                </a:solidFill>
                <a:latin typeface="MetaOT-Book" pitchFamily="50" charset="0"/>
              </a:rPr>
              <a:t>Manufacturability</a:t>
            </a:r>
          </a:p>
          <a:p>
            <a:pPr marL="285750" indent="-285750">
              <a:buFont typeface="Arial" pitchFamily="34" charset="0"/>
              <a:buChar char="•"/>
            </a:pPr>
            <a:r>
              <a:rPr lang="en-US" dirty="0" smtClean="0">
                <a:solidFill>
                  <a:srgbClr val="FFFFFF"/>
                </a:solidFill>
                <a:latin typeface="MetaOT-Book" pitchFamily="50" charset="0"/>
              </a:rPr>
              <a:t>Marketability</a:t>
            </a:r>
            <a:endParaRPr lang="en-US" dirty="0">
              <a:solidFill>
                <a:srgbClr val="FFFFFF"/>
              </a:solidFill>
              <a:latin typeface="MetaOT-Book" pitchFamily="50" charset="0"/>
            </a:endParaRPr>
          </a:p>
          <a:p>
            <a:pPr marL="285750" indent="-285750">
              <a:buFont typeface="Arial" pitchFamily="34" charset="0"/>
              <a:buChar char="•"/>
            </a:pPr>
            <a:r>
              <a:rPr lang="en-US" dirty="0" smtClean="0">
                <a:solidFill>
                  <a:srgbClr val="FFFFFF"/>
                </a:solidFill>
                <a:latin typeface="MetaOT-Book" pitchFamily="50" charset="0"/>
              </a:rPr>
              <a:t>Uniqueness / innovation</a:t>
            </a:r>
          </a:p>
          <a:p>
            <a:pPr marL="285750" indent="-285750">
              <a:buFont typeface="Arial" pitchFamily="34" charset="0"/>
              <a:buChar char="•"/>
            </a:pPr>
            <a:r>
              <a:rPr lang="en-US" dirty="0" smtClean="0">
                <a:solidFill>
                  <a:srgbClr val="FFFFFF"/>
                </a:solidFill>
                <a:latin typeface="MetaOT-Book" pitchFamily="50" charset="0"/>
              </a:rPr>
              <a:t>Business decisions</a:t>
            </a:r>
          </a:p>
          <a:p>
            <a:pPr marL="285750" indent="-285750">
              <a:buFont typeface="Arial" pitchFamily="34" charset="0"/>
              <a:buChar char="•"/>
            </a:pPr>
            <a:r>
              <a:rPr lang="en-US" dirty="0" smtClean="0">
                <a:solidFill>
                  <a:srgbClr val="FFFFFF"/>
                </a:solidFill>
                <a:latin typeface="MetaOT-Book" pitchFamily="50" charset="0"/>
              </a:rPr>
              <a:t>etc..</a:t>
            </a:r>
          </a:p>
          <a:p>
            <a:pPr marL="285750" indent="-285750">
              <a:buFont typeface="Arial" pitchFamily="34" charset="0"/>
              <a:buChar char="•"/>
            </a:pPr>
            <a:endParaRPr lang="en-US" dirty="0">
              <a:solidFill>
                <a:srgbClr val="FFFFFF"/>
              </a:solidFill>
              <a:latin typeface="MetaOT-Book" pitchFamily="50" charset="0"/>
            </a:endParaRPr>
          </a:p>
          <a:p>
            <a:endParaRPr lang="en-US" dirty="0" smtClean="0">
              <a:solidFill>
                <a:srgbClr val="FFFFFF"/>
              </a:solidFill>
              <a:latin typeface="MetaOT-Book" pitchFamily="50" charset="0"/>
            </a:endParaRPr>
          </a:p>
          <a:p>
            <a:pPr marL="285750" indent="-285750">
              <a:buFont typeface="Arial" pitchFamily="34" charset="0"/>
              <a:buChar char="•"/>
            </a:pPr>
            <a:endParaRPr lang="en-US" dirty="0" smtClean="0">
              <a:solidFill>
                <a:srgbClr val="FFFFFF"/>
              </a:solidFill>
              <a:latin typeface="MetaOT-Book" pitchFamily="50" charset="0"/>
            </a:endParaRPr>
          </a:p>
          <a:p>
            <a:endParaRPr lang="en-US" dirty="0">
              <a:solidFill>
                <a:srgbClr val="FFFFFF"/>
              </a:solidFill>
              <a:latin typeface="MetaOT-Book" pitchFamily="50" charset="0"/>
            </a:endParaRPr>
          </a:p>
        </p:txBody>
      </p:sp>
    </p:spTree>
    <p:extLst>
      <p:ext uri="{BB962C8B-B14F-4D97-AF65-F5344CB8AC3E}">
        <p14:creationId xmlns:p14="http://schemas.microsoft.com/office/powerpoint/2010/main" val="288871252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ideas with a 2x2</a:t>
            </a:r>
            <a:endParaRPr lang="en-US" dirty="0"/>
          </a:p>
        </p:txBody>
      </p:sp>
      <p:sp>
        <p:nvSpPr>
          <p:cNvPr id="3" name="Slide Number Placeholder 2"/>
          <p:cNvSpPr>
            <a:spLocks noGrp="1"/>
          </p:cNvSpPr>
          <p:nvPr>
            <p:ph type="sldNum" sz="quarter" idx="4"/>
          </p:nvPr>
        </p:nvSpPr>
        <p:spPr/>
        <p:txBody>
          <a:bodyPr/>
          <a:lstStyle/>
          <a:p>
            <a:fld id="{4EDFF840-9474-449C-83EF-EE307FABEFD3}" type="slidenum">
              <a:rPr lang="en-US" smtClean="0"/>
              <a:t>20</a:t>
            </a:fld>
            <a:endParaRPr lang="en-US"/>
          </a:p>
        </p:txBody>
      </p:sp>
      <p:sp>
        <p:nvSpPr>
          <p:cNvPr id="4" name="Text Placeholder 3"/>
          <p:cNvSpPr>
            <a:spLocks noGrp="1"/>
          </p:cNvSpPr>
          <p:nvPr>
            <p:ph type="body" sz="quarter" idx="10"/>
          </p:nvPr>
        </p:nvSpPr>
        <p:spPr>
          <a:xfrm>
            <a:off x="256032" y="1447800"/>
            <a:ext cx="8480257" cy="4724400"/>
          </a:xfrm>
        </p:spPr>
        <p:txBody>
          <a:bodyPr/>
          <a:lstStyle/>
          <a:p>
            <a:pPr marL="342900" lvl="1" indent="-342900">
              <a:buFont typeface="+mj-lt"/>
              <a:buAutoNum type="arabicPeriod" startAt="8"/>
            </a:pPr>
            <a:r>
              <a:rPr lang="en-US" b="1" dirty="0" smtClean="0"/>
              <a:t>Document the best ideas, take a photo of the 2x2, and then repeat the process by substituting the next set of evaluation criteria.  </a:t>
            </a:r>
            <a:br>
              <a:rPr lang="en-US" b="1" dirty="0" smtClean="0"/>
            </a:br>
            <a:r>
              <a:rPr lang="en-US" dirty="0" smtClean="0"/>
              <a:t>Repeat this process until all of the ideas have been compared against each set of evaluation criteria.</a:t>
            </a:r>
          </a:p>
          <a:p>
            <a:pPr>
              <a:buFont typeface="+mj-lt"/>
              <a:buAutoNum type="arabicPeriod" startAt="7"/>
            </a:pPr>
            <a:endParaRPr lang="en-US" b="1" dirty="0" smtClean="0"/>
          </a:p>
        </p:txBody>
      </p:sp>
    </p:spTree>
    <p:extLst>
      <p:ext uri="{BB962C8B-B14F-4D97-AF65-F5344CB8AC3E}">
        <p14:creationId xmlns:p14="http://schemas.microsoft.com/office/powerpoint/2010/main" val="15896126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18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686800" cy="1013936"/>
          </a:xfrm>
          <a:prstGeom prst="rect">
            <a:avLst/>
          </a:prstGeom>
          <a:noFill/>
        </p:spPr>
        <p:txBody>
          <a:bodyPr wrap="square" rtlCol="0">
            <a:noAutofit/>
          </a:bodyPr>
          <a:lstStyle/>
          <a:p>
            <a:r>
              <a:rPr lang="en-US" sz="3600" dirty="0" smtClean="0">
                <a:solidFill>
                  <a:srgbClr val="F6BB00"/>
                </a:solidFill>
                <a:latin typeface="MetaOT-Book" pitchFamily="50" charset="0"/>
              </a:rPr>
              <a:t>The 2x2 Comparison</a:t>
            </a:r>
          </a:p>
          <a:p>
            <a:r>
              <a:rPr lang="en-US" sz="3600" dirty="0" smtClean="0">
                <a:solidFill>
                  <a:prstClr val="white"/>
                </a:solidFill>
                <a:latin typeface="MetaOT-Book" pitchFamily="50" charset="0"/>
              </a:rPr>
              <a:t>By comparing ideas across similar criteria, we are able to find the best candidates for further exploration.</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11117604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686800" cy="1013936"/>
          </a:xfrm>
          <a:prstGeom prst="rect">
            <a:avLst/>
          </a:prstGeom>
          <a:noFill/>
        </p:spPr>
        <p:txBody>
          <a:bodyPr wrap="square" rtlCol="0">
            <a:noAutofit/>
          </a:bodyPr>
          <a:lstStyle/>
          <a:p>
            <a:r>
              <a:rPr lang="en-US" sz="3600" dirty="0" smtClean="0">
                <a:solidFill>
                  <a:srgbClr val="F6BB00"/>
                </a:solidFill>
                <a:latin typeface="MetaOT-Book" pitchFamily="50" charset="0"/>
              </a:rPr>
              <a:t>For Example:</a:t>
            </a:r>
          </a:p>
        </p:txBody>
      </p:sp>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10" name="Rectangle 9"/>
          <p:cNvSpPr/>
          <p:nvPr/>
        </p:nvSpPr>
        <p:spPr>
          <a:xfrm>
            <a:off x="174812" y="1171819"/>
            <a:ext cx="4397188" cy="839391"/>
          </a:xfrm>
          <a:prstGeom prst="rect">
            <a:avLst/>
          </a:prstGeom>
        </p:spPr>
        <p:txBody>
          <a:bodyPr wrap="square">
            <a:spAutoFit/>
          </a:bodyPr>
          <a:lstStyle/>
          <a:p>
            <a:r>
              <a:rPr lang="en-US" dirty="0" smtClean="0">
                <a:solidFill>
                  <a:srgbClr val="FFFFFF"/>
                </a:solidFill>
                <a:latin typeface="MetaOT-Book" pitchFamily="50" charset="0"/>
              </a:rPr>
              <a:t>If we were to evaluate our toothbrush ideas from the reframing exercise, we might choose the following criteria:</a:t>
            </a:r>
            <a:endParaRPr lang="en-US" dirty="0">
              <a:solidFill>
                <a:srgbClr val="FFFFFF"/>
              </a:solidFill>
              <a:latin typeface="MetaOT-Book" pitchFamily="50" charset="0"/>
            </a:endParaRPr>
          </a:p>
        </p:txBody>
      </p: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Aesthetically </a:t>
            </a:r>
          </a:p>
          <a:p>
            <a:pPr algn="ctr">
              <a:defRPr/>
            </a:pPr>
            <a:r>
              <a:rPr lang="en-US" sz="1400" dirty="0" smtClean="0">
                <a:solidFill>
                  <a:srgbClr val="FFFFFF"/>
                </a:solidFill>
                <a:latin typeface="MetaOT-Book" pitchFamily="50" charset="0"/>
                <a:ea typeface="ＭＳ Ｐゴシック" charset="-52"/>
                <a:cs typeface="ＭＳ Ｐゴシック" charset="-52"/>
              </a:rPr>
              <a:t>boring</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Aesthetically </a:t>
            </a:r>
          </a:p>
          <a:p>
            <a:pPr algn="ctr">
              <a:defRPr/>
            </a:pPr>
            <a:r>
              <a:rPr lang="en-US" sz="1400" dirty="0" smtClean="0">
                <a:solidFill>
                  <a:srgbClr val="FFFFFF"/>
                </a:solidFill>
                <a:latin typeface="MetaOT-Book" pitchFamily="50" charset="0"/>
                <a:ea typeface="ＭＳ Ｐゴシック" charset="-52"/>
                <a:cs typeface="ＭＳ Ｐゴシック" charset="-52"/>
              </a:rPr>
              <a:t>pleasing</a:t>
            </a:r>
            <a:endParaRPr lang="en-US" sz="1400" dirty="0">
              <a:solidFill>
                <a:srgbClr val="FFFFFF"/>
              </a:solidFill>
              <a:latin typeface="MetaOT-Book" pitchFamily="50" charset="0"/>
              <a:ea typeface="ＭＳ Ｐゴシック" charset="-52"/>
              <a:cs typeface="ＭＳ Ｐゴシック" charset="-52"/>
            </a:endParaRP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High impact on </a:t>
            </a:r>
          </a:p>
          <a:p>
            <a:pPr algn="ctr">
              <a:defRPr/>
            </a:pPr>
            <a:r>
              <a:rPr lang="en-US" sz="1400" dirty="0" smtClean="0">
                <a:solidFill>
                  <a:srgbClr val="FFFFFF"/>
                </a:solidFill>
                <a:latin typeface="MetaOT-Book" pitchFamily="50" charset="0"/>
                <a:ea typeface="ＭＳ Ｐゴシック" charset="-52"/>
                <a:cs typeface="ＭＳ Ｐゴシック" charset="-52"/>
              </a:rPr>
              <a:t>environment</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Low impact on </a:t>
            </a:r>
          </a:p>
          <a:p>
            <a:pPr algn="ctr">
              <a:defRPr/>
            </a:pPr>
            <a:r>
              <a:rPr lang="en-US" sz="1400" dirty="0" smtClean="0">
                <a:solidFill>
                  <a:srgbClr val="FFFFFF"/>
                </a:solidFill>
                <a:latin typeface="MetaOT-Book" pitchFamily="50" charset="0"/>
                <a:ea typeface="ＭＳ Ｐゴシック" charset="-52"/>
                <a:cs typeface="ＭＳ Ｐゴシック" charset="-52"/>
              </a:rPr>
              <a:t>environment</a:t>
            </a:r>
            <a:endParaRPr lang="en-US" sz="1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35105367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55510" y="540443"/>
            <a:ext cx="4125046" cy="2720231"/>
          </a:xfrm>
          <a:prstGeom prst="roundRect">
            <a:avLst>
              <a:gd name="adj" fmla="val 11767"/>
            </a:avLst>
          </a:prstGeom>
          <a:solidFill>
            <a:schemeClr val="accent3"/>
          </a:solidFill>
          <a:ln w="9525">
            <a:noFill/>
            <a:miter lim="800000"/>
            <a:headEnd/>
            <a:tailEnd/>
          </a:ln>
        </p:spPr>
        <p:txBody>
          <a:bodyPr wrap="none" anchor="ctr"/>
          <a:lstStyle/>
          <a:p>
            <a:pPr algn="ctr">
              <a:defRPr/>
            </a:pPr>
            <a:r>
              <a:rPr lang="en-US" sz="5400" dirty="0" smtClean="0">
                <a:solidFill>
                  <a:srgbClr val="FFFFFF"/>
                </a:solidFill>
                <a:latin typeface="MetaOT-Book" pitchFamily="50" charset="0"/>
                <a:ea typeface="ＭＳ Ｐゴシック" charset="-52"/>
                <a:cs typeface="ＭＳ Ｐゴシック" charset="-52"/>
              </a:rPr>
              <a:t>!</a:t>
            </a:r>
            <a:endParaRPr lang="en-US" sz="5400" dirty="0">
              <a:solidFill>
                <a:srgbClr val="FFFFFF"/>
              </a:solidFill>
              <a:latin typeface="MetaOT-Book" pitchFamily="50" charset="0"/>
              <a:ea typeface="ＭＳ Ｐゴシック" charset="-52"/>
              <a:cs typeface="ＭＳ Ｐゴシック" charset="-52"/>
            </a:endParaRPr>
          </a:p>
        </p:txBody>
      </p:sp>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Aesthetically </a:t>
            </a:r>
          </a:p>
          <a:p>
            <a:pPr algn="ctr">
              <a:defRPr/>
            </a:pPr>
            <a:r>
              <a:rPr lang="en-US" sz="1400" dirty="0" smtClean="0">
                <a:solidFill>
                  <a:srgbClr val="FFFFFF"/>
                </a:solidFill>
                <a:latin typeface="MetaOT-Book" pitchFamily="50" charset="0"/>
                <a:ea typeface="ＭＳ Ｐゴシック" charset="-52"/>
                <a:cs typeface="ＭＳ Ｐゴシック" charset="-52"/>
              </a:rPr>
              <a:t>boring</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Aesthetically </a:t>
            </a:r>
          </a:p>
          <a:p>
            <a:pPr algn="ctr">
              <a:defRPr/>
            </a:pPr>
            <a:r>
              <a:rPr lang="en-US" sz="1400" dirty="0" smtClean="0">
                <a:solidFill>
                  <a:srgbClr val="FFFFFF"/>
                </a:solidFill>
                <a:latin typeface="MetaOT-Book" pitchFamily="50" charset="0"/>
                <a:ea typeface="ＭＳ Ｐゴシック" charset="-52"/>
                <a:cs typeface="ＭＳ Ｐゴシック" charset="-52"/>
              </a:rPr>
              <a:t>pleasing</a:t>
            </a:r>
            <a:endParaRPr lang="en-US" sz="1400" dirty="0">
              <a:solidFill>
                <a:srgbClr val="FFFFFF"/>
              </a:solidFill>
              <a:latin typeface="MetaOT-Book" pitchFamily="50" charset="0"/>
              <a:ea typeface="ＭＳ Ｐゴシック" charset="-52"/>
              <a:cs typeface="ＭＳ Ｐゴシック" charset="-52"/>
            </a:endParaRP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High impact on </a:t>
            </a:r>
          </a:p>
          <a:p>
            <a:pPr algn="ctr">
              <a:defRPr/>
            </a:pPr>
            <a:r>
              <a:rPr lang="en-US" sz="1400" dirty="0" smtClean="0">
                <a:solidFill>
                  <a:srgbClr val="FFFFFF"/>
                </a:solidFill>
                <a:latin typeface="MetaOT-Book" pitchFamily="50" charset="0"/>
                <a:ea typeface="ＭＳ Ｐゴシック" charset="-52"/>
                <a:cs typeface="ＭＳ Ｐゴシック" charset="-52"/>
              </a:rPr>
              <a:t>environment</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Low impact on </a:t>
            </a:r>
          </a:p>
          <a:p>
            <a:pPr algn="ctr">
              <a:defRPr/>
            </a:pPr>
            <a:r>
              <a:rPr lang="en-US" sz="1400" dirty="0" smtClean="0">
                <a:solidFill>
                  <a:srgbClr val="FFFFFF"/>
                </a:solidFill>
                <a:latin typeface="MetaOT-Book" pitchFamily="50" charset="0"/>
                <a:ea typeface="ＭＳ Ｐゴシック" charset="-52"/>
                <a:cs typeface="ＭＳ Ｐゴシック" charset="-52"/>
              </a:rPr>
              <a:t>environment</a:t>
            </a:r>
            <a:endParaRPr lang="en-US" sz="1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90440799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Makes brushing</a:t>
            </a:r>
          </a:p>
          <a:p>
            <a:pPr algn="ctr">
              <a:defRPr/>
            </a:pPr>
            <a:r>
              <a:rPr lang="en-US" sz="1400" dirty="0" smtClean="0">
                <a:solidFill>
                  <a:srgbClr val="FFFFFF"/>
                </a:solidFill>
                <a:latin typeface="MetaOT-Book" pitchFamily="50" charset="0"/>
                <a:ea typeface="ＭＳ Ｐゴシック" charset="-52"/>
                <a:cs typeface="ＭＳ Ｐゴシック" charset="-52"/>
              </a:rPr>
              <a:t>boring</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Makes brushing</a:t>
            </a:r>
          </a:p>
          <a:p>
            <a:pPr algn="ctr">
              <a:defRPr/>
            </a:pPr>
            <a:r>
              <a:rPr lang="en-US" sz="1400" dirty="0" smtClean="0">
                <a:solidFill>
                  <a:srgbClr val="FFFFFF"/>
                </a:solidFill>
                <a:latin typeface="MetaOT-Book" pitchFamily="50" charset="0"/>
                <a:ea typeface="ＭＳ Ｐゴシック" charset="-52"/>
                <a:cs typeface="ＭＳ Ｐゴシック" charset="-52"/>
              </a:rPr>
              <a:t>pleasing</a:t>
            </a:r>
            <a:endParaRPr lang="en-US" sz="1400" dirty="0">
              <a:solidFill>
                <a:srgbClr val="FFFFFF"/>
              </a:solidFill>
              <a:latin typeface="MetaOT-Book" pitchFamily="50" charset="0"/>
              <a:ea typeface="ＭＳ Ｐゴシック" charset="-52"/>
              <a:cs typeface="ＭＳ Ｐゴシック" charset="-52"/>
            </a:endParaRP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Wears out </a:t>
            </a:r>
          </a:p>
          <a:p>
            <a:pPr algn="ctr">
              <a:defRPr/>
            </a:pPr>
            <a:r>
              <a:rPr lang="en-US" sz="1400" dirty="0" smtClean="0">
                <a:solidFill>
                  <a:srgbClr val="FFFFFF"/>
                </a:solidFill>
                <a:latin typeface="MetaOT-Book" pitchFamily="50" charset="0"/>
                <a:ea typeface="ＭＳ Ｐゴシック" charset="-52"/>
                <a:cs typeface="ＭＳ Ｐゴシック" charset="-52"/>
              </a:rPr>
              <a:t>quickly</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Lasts a </a:t>
            </a:r>
          </a:p>
          <a:p>
            <a:pPr algn="ctr">
              <a:defRPr/>
            </a:pPr>
            <a:r>
              <a:rPr lang="en-US" sz="1400" dirty="0" smtClean="0">
                <a:solidFill>
                  <a:srgbClr val="FFFFFF"/>
                </a:solidFill>
                <a:latin typeface="MetaOT-Book" pitchFamily="50" charset="0"/>
                <a:ea typeface="ＭＳ Ｐゴシック" charset="-52"/>
                <a:cs typeface="ＭＳ Ｐゴシック" charset="-52"/>
              </a:rPr>
              <a:t>long time</a:t>
            </a:r>
            <a:endParaRPr lang="en-US" sz="1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348689887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4755510" y="540443"/>
            <a:ext cx="4125046" cy="2720231"/>
          </a:xfrm>
          <a:prstGeom prst="roundRect">
            <a:avLst>
              <a:gd name="adj" fmla="val 11767"/>
            </a:avLst>
          </a:prstGeom>
          <a:solidFill>
            <a:schemeClr val="accent3"/>
          </a:solidFill>
          <a:ln w="9525">
            <a:noFill/>
            <a:miter lim="800000"/>
            <a:headEnd/>
            <a:tailEnd/>
          </a:ln>
        </p:spPr>
        <p:txBody>
          <a:bodyPr wrap="none" anchor="ctr"/>
          <a:lstStyle/>
          <a:p>
            <a:pPr algn="ctr">
              <a:defRPr/>
            </a:pPr>
            <a:r>
              <a:rPr lang="en-US" sz="5400" dirty="0" smtClean="0">
                <a:solidFill>
                  <a:srgbClr val="FFFFFF"/>
                </a:solidFill>
                <a:latin typeface="MetaOT-Book" pitchFamily="50" charset="0"/>
                <a:ea typeface="ＭＳ Ｐゴシック" charset="-52"/>
                <a:cs typeface="ＭＳ Ｐゴシック" charset="-52"/>
              </a:rPr>
              <a:t>!</a:t>
            </a:r>
            <a:endParaRPr lang="en-US" sz="5400" dirty="0">
              <a:solidFill>
                <a:srgbClr val="FFFFFF"/>
              </a:solidFill>
              <a:latin typeface="MetaOT-Book" pitchFamily="50" charset="0"/>
              <a:ea typeface="ＭＳ Ｐゴシック" charset="-52"/>
              <a:cs typeface="ＭＳ Ｐゴシック" charset="-52"/>
            </a:endParaRPr>
          </a:p>
        </p:txBody>
      </p:sp>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Makes brushing</a:t>
            </a:r>
          </a:p>
          <a:p>
            <a:pPr algn="ctr">
              <a:defRPr/>
            </a:pPr>
            <a:r>
              <a:rPr lang="en-US" sz="1400" dirty="0" smtClean="0">
                <a:solidFill>
                  <a:srgbClr val="FFFFFF"/>
                </a:solidFill>
                <a:latin typeface="MetaOT-Book" pitchFamily="50" charset="0"/>
                <a:ea typeface="ＭＳ Ｐゴシック" charset="-52"/>
                <a:cs typeface="ＭＳ Ｐゴシック" charset="-52"/>
              </a:rPr>
              <a:t>boring</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Makes brushing</a:t>
            </a:r>
          </a:p>
          <a:p>
            <a:pPr algn="ctr">
              <a:defRPr/>
            </a:pPr>
            <a:r>
              <a:rPr lang="en-US" sz="1400" dirty="0" smtClean="0">
                <a:solidFill>
                  <a:srgbClr val="FFFFFF"/>
                </a:solidFill>
                <a:latin typeface="MetaOT-Book" pitchFamily="50" charset="0"/>
                <a:ea typeface="ＭＳ Ｐゴシック" charset="-52"/>
                <a:cs typeface="ＭＳ Ｐゴシック" charset="-52"/>
              </a:rPr>
              <a:t>pleasing</a:t>
            </a:r>
            <a:endParaRPr lang="en-US" sz="1400" dirty="0">
              <a:solidFill>
                <a:srgbClr val="FFFFFF"/>
              </a:solidFill>
              <a:latin typeface="MetaOT-Book" pitchFamily="50" charset="0"/>
              <a:ea typeface="ＭＳ Ｐゴシック" charset="-52"/>
              <a:cs typeface="ＭＳ Ｐゴシック" charset="-52"/>
            </a:endParaRP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Wears out </a:t>
            </a:r>
          </a:p>
          <a:p>
            <a:pPr algn="ctr">
              <a:defRPr/>
            </a:pPr>
            <a:r>
              <a:rPr lang="en-US" sz="1400" dirty="0" smtClean="0">
                <a:solidFill>
                  <a:srgbClr val="FFFFFF"/>
                </a:solidFill>
                <a:latin typeface="MetaOT-Book" pitchFamily="50" charset="0"/>
                <a:ea typeface="ＭＳ Ｐゴシック" charset="-52"/>
                <a:cs typeface="ＭＳ Ｐゴシック" charset="-52"/>
              </a:rPr>
              <a:t>quickly</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Lasts a </a:t>
            </a:r>
          </a:p>
          <a:p>
            <a:pPr algn="ctr">
              <a:defRPr/>
            </a:pPr>
            <a:r>
              <a:rPr lang="en-US" sz="1400" dirty="0" smtClean="0">
                <a:solidFill>
                  <a:srgbClr val="FFFFFF"/>
                </a:solidFill>
                <a:latin typeface="MetaOT-Book" pitchFamily="50" charset="0"/>
                <a:ea typeface="ＭＳ Ｐゴシック" charset="-52"/>
                <a:cs typeface="ＭＳ Ｐゴシック" charset="-52"/>
              </a:rPr>
              <a:t>long time</a:t>
            </a:r>
            <a:endParaRPr lang="en-US" sz="1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169226602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Costs a lot to </a:t>
            </a:r>
          </a:p>
          <a:p>
            <a:pPr algn="ctr">
              <a:defRPr/>
            </a:pPr>
            <a:r>
              <a:rPr lang="en-US" sz="1400" dirty="0" smtClean="0">
                <a:solidFill>
                  <a:srgbClr val="FFFFFF"/>
                </a:solidFill>
                <a:latin typeface="MetaOT-Book" pitchFamily="50" charset="0"/>
                <a:ea typeface="ＭＳ Ｐゴシック" charset="-52"/>
                <a:cs typeface="ＭＳ Ｐゴシック" charset="-52"/>
              </a:rPr>
              <a:t>manufacture</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a:solidFill>
                  <a:srgbClr val="FFFFFF"/>
                </a:solidFill>
                <a:latin typeface="MetaOT-Book" pitchFamily="50" charset="0"/>
                <a:ea typeface="ＭＳ Ｐゴシック" charset="-52"/>
                <a:cs typeface="ＭＳ Ｐゴシック" charset="-52"/>
              </a:rPr>
              <a:t>Costs little to </a:t>
            </a:r>
          </a:p>
          <a:p>
            <a:pPr algn="ctr">
              <a:defRPr/>
            </a:pPr>
            <a:r>
              <a:rPr lang="en-US" sz="1400" dirty="0">
                <a:solidFill>
                  <a:srgbClr val="FFFFFF"/>
                </a:solidFill>
                <a:latin typeface="MetaOT-Book" pitchFamily="50" charset="0"/>
                <a:ea typeface="ＭＳ Ｐゴシック" charset="-52"/>
                <a:cs typeface="ＭＳ Ｐゴシック" charset="-52"/>
              </a:rPr>
              <a:t>manufacture</a:t>
            </a: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Harder to hold</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Easy to hold</a:t>
            </a:r>
          </a:p>
          <a:p>
            <a:pPr algn="ctr">
              <a:defRPr/>
            </a:pPr>
            <a:r>
              <a:rPr lang="en-US" sz="1400" dirty="0">
                <a:solidFill>
                  <a:srgbClr val="FFFFFF"/>
                </a:solidFill>
                <a:latin typeface="MetaOT-Book" pitchFamily="50" charset="0"/>
                <a:ea typeface="ＭＳ Ｐゴシック" charset="-52"/>
                <a:cs typeface="ＭＳ Ｐゴシック" charset="-52"/>
              </a:rPr>
              <a:t> </a:t>
            </a:r>
            <a:r>
              <a:rPr lang="en-US" sz="1400" dirty="0" smtClean="0">
                <a:solidFill>
                  <a:srgbClr val="FFFFFF"/>
                </a:solidFill>
                <a:latin typeface="MetaOT-Book" pitchFamily="50" charset="0"/>
                <a:ea typeface="ＭＳ Ｐゴシック" charset="-52"/>
                <a:cs typeface="ＭＳ Ｐゴシック" charset="-52"/>
              </a:rPr>
              <a:t>/ ergonomic</a:t>
            </a:r>
            <a:endParaRPr lang="en-US" sz="1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328679372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4755510" y="540443"/>
            <a:ext cx="4125046" cy="2720231"/>
          </a:xfrm>
          <a:prstGeom prst="roundRect">
            <a:avLst>
              <a:gd name="adj" fmla="val 11767"/>
            </a:avLst>
          </a:prstGeom>
          <a:solidFill>
            <a:schemeClr val="accent3"/>
          </a:solidFill>
          <a:ln w="9525">
            <a:noFill/>
            <a:miter lim="800000"/>
            <a:headEnd/>
            <a:tailEnd/>
          </a:ln>
        </p:spPr>
        <p:txBody>
          <a:bodyPr wrap="none" anchor="ctr"/>
          <a:lstStyle/>
          <a:p>
            <a:pPr algn="ctr">
              <a:defRPr/>
            </a:pPr>
            <a:r>
              <a:rPr lang="en-US" sz="5400" dirty="0" smtClean="0">
                <a:solidFill>
                  <a:srgbClr val="FFFFFF"/>
                </a:solidFill>
                <a:latin typeface="MetaOT-Book" pitchFamily="50" charset="0"/>
                <a:ea typeface="ＭＳ Ｐゴシック" charset="-52"/>
                <a:cs typeface="ＭＳ Ｐゴシック" charset="-52"/>
              </a:rPr>
              <a:t>!</a:t>
            </a:r>
            <a:endParaRPr lang="en-US" sz="5400" dirty="0">
              <a:solidFill>
                <a:srgbClr val="FFFFFF"/>
              </a:solidFill>
              <a:latin typeface="MetaOT-Book" pitchFamily="50" charset="0"/>
              <a:ea typeface="ＭＳ Ｐゴシック" charset="-52"/>
              <a:cs typeface="ＭＳ Ｐゴシック" charset="-52"/>
            </a:endParaRPr>
          </a:p>
        </p:txBody>
      </p:sp>
      <p:cxnSp>
        <p:nvCxnSpPr>
          <p:cNvPr id="3" name="Straight Connector 2"/>
          <p:cNvCxnSpPr/>
          <p:nvPr/>
        </p:nvCxnSpPr>
        <p:spPr>
          <a:xfrm>
            <a:off x="304800" y="3429000"/>
            <a:ext cx="8610600" cy="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cxnSp>
        <p:nvCxnSpPr>
          <p:cNvPr id="5" name="Straight Connector 4"/>
          <p:cNvCxnSpPr/>
          <p:nvPr/>
        </p:nvCxnSpPr>
        <p:spPr>
          <a:xfrm>
            <a:off x="4572000" y="533400"/>
            <a:ext cx="0" cy="5638800"/>
          </a:xfrm>
          <a:prstGeom prst="line">
            <a:avLst/>
          </a:prstGeom>
          <a:ln>
            <a:solidFill>
              <a:srgbClr val="5FB5CD"/>
            </a:solidFill>
          </a:ln>
        </p:spPr>
        <p:style>
          <a:lnRef idx="1">
            <a:schemeClr val="accent6"/>
          </a:lnRef>
          <a:fillRef idx="0">
            <a:schemeClr val="accent6"/>
          </a:fillRef>
          <a:effectRef idx="0">
            <a:schemeClr val="accent6"/>
          </a:effectRef>
          <a:fontRef idx="minor">
            <a:schemeClr val="tx1"/>
          </a:fontRef>
        </p:style>
      </p:cxnSp>
      <p:sp>
        <p:nvSpPr>
          <p:cNvPr id="20" name="Rounded Rectangle 19"/>
          <p:cNvSpPr/>
          <p:nvPr/>
        </p:nvSpPr>
        <p:spPr bwMode="auto">
          <a:xfrm>
            <a:off x="282187"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Costs a lot to </a:t>
            </a:r>
          </a:p>
          <a:p>
            <a:pPr algn="ctr">
              <a:defRPr/>
            </a:pPr>
            <a:r>
              <a:rPr lang="en-US" sz="1400" dirty="0" smtClean="0">
                <a:solidFill>
                  <a:srgbClr val="FFFFFF"/>
                </a:solidFill>
                <a:latin typeface="MetaOT-Book" pitchFamily="50" charset="0"/>
                <a:ea typeface="ＭＳ Ｐゴシック" charset="-52"/>
                <a:cs typeface="ＭＳ Ｐゴシック" charset="-52"/>
              </a:rPr>
              <a:t>manufacture</a:t>
            </a:r>
            <a:endParaRPr lang="en-US" sz="1400" dirty="0">
              <a:solidFill>
                <a:srgbClr val="FFFFFF"/>
              </a:solidFill>
              <a:latin typeface="MetaOT-Book" pitchFamily="50" charset="0"/>
              <a:ea typeface="ＭＳ Ｐゴシック" charset="-52"/>
              <a:cs typeface="ＭＳ Ｐゴシック" charset="-52"/>
            </a:endParaRPr>
          </a:p>
        </p:txBody>
      </p:sp>
      <p:sp>
        <p:nvSpPr>
          <p:cNvPr id="21" name="Rounded Rectangle 20"/>
          <p:cNvSpPr/>
          <p:nvPr/>
        </p:nvSpPr>
        <p:spPr bwMode="auto">
          <a:xfrm>
            <a:off x="7640619" y="3124924"/>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a:solidFill>
                  <a:srgbClr val="FFFFFF"/>
                </a:solidFill>
                <a:latin typeface="MetaOT-Book" pitchFamily="50" charset="0"/>
                <a:ea typeface="ＭＳ Ｐゴシック" charset="-52"/>
                <a:cs typeface="ＭＳ Ｐゴシック" charset="-52"/>
              </a:rPr>
              <a:t>Costs little to </a:t>
            </a:r>
          </a:p>
          <a:p>
            <a:pPr algn="ctr">
              <a:defRPr/>
            </a:pPr>
            <a:r>
              <a:rPr lang="en-US" sz="1400" dirty="0">
                <a:solidFill>
                  <a:srgbClr val="FFFFFF"/>
                </a:solidFill>
                <a:latin typeface="MetaOT-Book" pitchFamily="50" charset="0"/>
                <a:ea typeface="ＭＳ Ｐゴシック" charset="-52"/>
                <a:cs typeface="ＭＳ Ｐゴシック" charset="-52"/>
              </a:rPr>
              <a:t>manufacture</a:t>
            </a:r>
          </a:p>
        </p:txBody>
      </p:sp>
      <p:sp>
        <p:nvSpPr>
          <p:cNvPr id="22" name="Rounded Rectangle 21"/>
          <p:cNvSpPr/>
          <p:nvPr/>
        </p:nvSpPr>
        <p:spPr bwMode="auto">
          <a:xfrm>
            <a:off x="3920873" y="5583941"/>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Harder to hold</a:t>
            </a:r>
            <a:endParaRPr lang="en-US" sz="1400" dirty="0">
              <a:solidFill>
                <a:srgbClr val="FFFFFF"/>
              </a:solidFill>
              <a:latin typeface="MetaOT-Book" pitchFamily="50" charset="0"/>
              <a:ea typeface="ＭＳ Ｐゴシック" charset="-52"/>
              <a:cs typeface="ＭＳ Ｐゴシック" charset="-52"/>
            </a:endParaRPr>
          </a:p>
        </p:txBody>
      </p:sp>
      <p:sp>
        <p:nvSpPr>
          <p:cNvPr id="23" name="Rounded Rectangle 22"/>
          <p:cNvSpPr/>
          <p:nvPr/>
        </p:nvSpPr>
        <p:spPr bwMode="auto">
          <a:xfrm>
            <a:off x="3920873" y="530796"/>
            <a:ext cx="1284971" cy="577112"/>
          </a:xfrm>
          <a:prstGeom prst="roundRect">
            <a:avLst/>
          </a:prstGeom>
          <a:solidFill>
            <a:schemeClr val="bg2">
              <a:lumMod val="95000"/>
              <a:lumOff val="5000"/>
            </a:schemeClr>
          </a:solidFill>
          <a:ln w="9525">
            <a:solidFill>
              <a:schemeClr val="accent3">
                <a:lumMod val="60000"/>
                <a:lumOff val="40000"/>
              </a:schemeClr>
            </a:solidFill>
            <a:miter lim="800000"/>
            <a:headEnd/>
            <a:tailEnd/>
          </a:ln>
        </p:spPr>
        <p:txBody>
          <a:bodyPr wrap="none" anchor="ctr"/>
          <a:lstStyle/>
          <a:p>
            <a:pPr algn="ctr">
              <a:defRPr/>
            </a:pPr>
            <a:r>
              <a:rPr lang="en-US" sz="1400" dirty="0" smtClean="0">
                <a:solidFill>
                  <a:srgbClr val="FFFFFF"/>
                </a:solidFill>
                <a:latin typeface="MetaOT-Book" pitchFamily="50" charset="0"/>
                <a:ea typeface="ＭＳ Ｐゴシック" charset="-52"/>
                <a:cs typeface="ＭＳ Ｐゴシック" charset="-52"/>
              </a:rPr>
              <a:t>Easy to hold</a:t>
            </a:r>
          </a:p>
          <a:p>
            <a:pPr algn="ctr">
              <a:defRPr/>
            </a:pPr>
            <a:r>
              <a:rPr lang="en-US" sz="1400" dirty="0">
                <a:solidFill>
                  <a:srgbClr val="FFFFFF"/>
                </a:solidFill>
                <a:latin typeface="MetaOT-Book" pitchFamily="50" charset="0"/>
                <a:ea typeface="ＭＳ Ｐゴシック" charset="-52"/>
                <a:cs typeface="ＭＳ Ｐゴシック" charset="-52"/>
              </a:rPr>
              <a:t> </a:t>
            </a:r>
            <a:r>
              <a:rPr lang="en-US" sz="1400" dirty="0" smtClean="0">
                <a:solidFill>
                  <a:srgbClr val="FFFFFF"/>
                </a:solidFill>
                <a:latin typeface="MetaOT-Book" pitchFamily="50" charset="0"/>
                <a:ea typeface="ＭＳ Ｐゴシック" charset="-52"/>
                <a:cs typeface="ＭＳ Ｐゴシック" charset="-52"/>
              </a:rPr>
              <a:t>/ ergonomic</a:t>
            </a:r>
            <a:endParaRPr lang="en-US" sz="1400" dirty="0">
              <a:solidFill>
                <a:srgbClr val="FFFFFF"/>
              </a:solidFill>
              <a:latin typeface="MetaOT-Book" pitchFamily="50" charset="0"/>
              <a:ea typeface="ＭＳ Ｐゴシック" charset="-52"/>
              <a:cs typeface="ＭＳ Ｐゴシック" charset="-52"/>
            </a:endParaRPr>
          </a:p>
        </p:txBody>
      </p:sp>
    </p:spTree>
    <p:extLst>
      <p:ext uri="{BB962C8B-B14F-4D97-AF65-F5344CB8AC3E}">
        <p14:creationId xmlns:p14="http://schemas.microsoft.com/office/powerpoint/2010/main" val="18563480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ayouts">
  <a:themeElements>
    <a:clrScheme name="AC4D">
      <a:dk1>
        <a:sysClr val="windowText" lastClr="000000"/>
      </a:dk1>
      <a:lt1>
        <a:sysClr val="window" lastClr="FFFFFF"/>
      </a:lt1>
      <a:dk2>
        <a:srgbClr val="F6BB00"/>
      </a:dk2>
      <a:lt2>
        <a:srgbClr val="B0DAE6"/>
      </a:lt2>
      <a:accent1>
        <a:srgbClr val="5FB5CD"/>
      </a:accent1>
      <a:accent2>
        <a:srgbClr val="CA2A27"/>
      </a:accent2>
      <a:accent3>
        <a:srgbClr val="C4248F"/>
      </a:accent3>
      <a:accent4>
        <a:srgbClr val="676767"/>
      </a:accent4>
      <a:accent5>
        <a:srgbClr val="9BCB3C"/>
      </a:accent5>
      <a:accent6>
        <a:srgbClr val="D8D8D8"/>
      </a:accent6>
      <a:hlink>
        <a:srgbClr val="676767"/>
      </a:hlink>
      <a:folHlink>
        <a:srgbClr val="676767"/>
      </a:folHlink>
    </a:clrScheme>
    <a:fontScheme name="AC4D">
      <a:majorFont>
        <a:latin typeface="MetaOT-Bold"/>
        <a:ea typeface=""/>
        <a:cs typeface=""/>
      </a:majorFont>
      <a:minorFont>
        <a:latin typeface="MetaOT-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rog color theme">
    <a:dk1>
      <a:srgbClr val="000000"/>
    </a:dk1>
    <a:lt1>
      <a:srgbClr val="FFFFFF"/>
    </a:lt1>
    <a:dk2>
      <a:srgbClr val="5A5A5A"/>
    </a:dk2>
    <a:lt2>
      <a:srgbClr val="9B9B9B"/>
    </a:lt2>
    <a:accent1>
      <a:srgbClr val="87D300"/>
    </a:accent1>
    <a:accent2>
      <a:srgbClr val="D71920"/>
    </a:accent2>
    <a:accent3>
      <a:srgbClr val="F6BB00"/>
    </a:accent3>
    <a:accent4>
      <a:srgbClr val="0070C0"/>
    </a:accent4>
    <a:accent5>
      <a:srgbClr val="00B0F0"/>
    </a:accent5>
    <a:accent6>
      <a:srgbClr val="7030A0"/>
    </a:accent6>
    <a:hlink>
      <a:srgbClr val="C00000"/>
    </a:hlink>
    <a:folHlink>
      <a:srgbClr val="002060"/>
    </a:folHlink>
  </a:clrScheme>
</a:themeOverride>
</file>

<file path=docProps/app.xml><?xml version="1.0" encoding="utf-8"?>
<Properties xmlns="http://schemas.openxmlformats.org/officeDocument/2006/extended-properties" xmlns:vt="http://schemas.openxmlformats.org/officeDocument/2006/docPropsVTypes">
  <Template/>
  <TotalTime>9916</TotalTime>
  <Words>578</Words>
  <Application>Microsoft Office PowerPoint</Application>
  <PresentationFormat>On-screen Show (4:3)</PresentationFormat>
  <Paragraphs>148</Paragraphs>
  <Slides>21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ＭＳ Ｐゴシック</vt:lpstr>
      <vt:lpstr>Arial</vt:lpstr>
      <vt:lpstr>MetaOT-Bold</vt:lpstr>
      <vt:lpstr>MetaOT-Book</vt:lpstr>
      <vt:lpstr>MetaOT-Medium</vt:lpstr>
      <vt:lpstr>MetaSerifOT-Book</vt:lpstr>
      <vt:lpstr>Times New Roman</vt:lpstr>
      <vt:lpstr>Verdana</vt:lpstr>
      <vt:lpstr>Layouts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Evaluating ideas with a 2x2</vt:lpstr>
      <vt:lpstr>Evaluating ideas with a 2x2</vt:lpstr>
      <vt:lpstr>Evaluating ideas with a 2x2</vt:lpstr>
      <vt:lpstr>Evaluating ideas with a 2x2</vt:lpstr>
      <vt:lpstr>Evaluating ideas with a 2x2</vt:lpstr>
      <vt:lpstr>Evaluating ideas with a 2x2</vt:lpstr>
      <vt:lpstr>Evaluating ideas with a 2x2</vt:lpstr>
      <vt:lpstr>Evaluating ideas with a 2x2</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Jon.Kolko</dc:creator>
  <cp:lastModifiedBy>Jon</cp:lastModifiedBy>
  <cp:revision>935</cp:revision>
  <cp:lastPrinted>2012-02-01T12:34:56Z</cp:lastPrinted>
  <dcterms:created xsi:type="dcterms:W3CDTF">2010-11-26T21:24:12Z</dcterms:created>
  <dcterms:modified xsi:type="dcterms:W3CDTF">2015-11-22T20:25:14Z</dcterms:modified>
</cp:coreProperties>
</file>