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490" r:id="rId3"/>
    <p:sldId id="509" r:id="rId4"/>
    <p:sldId id="496" r:id="rId5"/>
    <p:sldId id="497" r:id="rId6"/>
    <p:sldId id="498" r:id="rId7"/>
    <p:sldId id="499" r:id="rId8"/>
    <p:sldId id="500" r:id="rId9"/>
    <p:sldId id="501" r:id="rId10"/>
    <p:sldId id="502" r:id="rId11"/>
    <p:sldId id="510" r:id="rId12"/>
    <p:sldId id="511" r:id="rId13"/>
    <p:sldId id="512" r:id="rId14"/>
    <p:sldId id="513" r:id="rId15"/>
    <p:sldId id="385" r:id="rId16"/>
  </p:sldIdLst>
  <p:sldSz cx="13004800" cy="9753600"/>
  <p:notesSz cx="7315200" cy="96012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A9DAE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67" autoAdjust="0"/>
    <p:restoredTop sz="94850" autoAdjust="0"/>
  </p:normalViewPr>
  <p:slideViewPr>
    <p:cSldViewPr snapToGrid="0" snapToObjects="1">
      <p:cViewPr varScale="1">
        <p:scale>
          <a:sx n="48" d="100"/>
          <a:sy n="48" d="100"/>
        </p:scale>
        <p:origin x="1316" y="4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257300" y="720725"/>
            <a:ext cx="4800600" cy="3600450"/>
          </a:xfrm>
          <a:prstGeom prst="rect">
            <a:avLst/>
          </a:prstGeom>
        </p:spPr>
        <p:txBody>
          <a:bodyPr lIns="96661" tIns="48331" rIns="96661" bIns="48331"/>
          <a:lstStyle/>
          <a:p>
            <a:pPr lvl="0"/>
            <a:endParaRPr/>
          </a:p>
        </p:txBody>
      </p:sp>
      <p:sp>
        <p:nvSpPr>
          <p:cNvPr id="35" name="Shape 35"/>
          <p:cNvSpPr>
            <a:spLocks noGrp="1"/>
          </p:cNvSpPr>
          <p:nvPr>
            <p:ph type="body" sz="quarter" idx="1"/>
          </p:nvPr>
        </p:nvSpPr>
        <p:spPr>
          <a:xfrm>
            <a:off x="975360" y="4560570"/>
            <a:ext cx="5364480" cy="4320540"/>
          </a:xfrm>
          <a:prstGeom prst="rect">
            <a:avLst/>
          </a:prstGeom>
        </p:spPr>
        <p:txBody>
          <a:bodyPr lIns="96661" tIns="48331" rIns="96661" bIns="48331"/>
          <a:lstStyle/>
          <a:p>
            <a:pPr lvl="0"/>
            <a:endParaRPr/>
          </a:p>
        </p:txBody>
      </p:sp>
    </p:spTree>
    <p:extLst>
      <p:ext uri="{BB962C8B-B14F-4D97-AF65-F5344CB8AC3E}">
        <p14:creationId xmlns:p14="http://schemas.microsoft.com/office/powerpoint/2010/main" val="584377470"/>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copy 5">
    <p:spTree>
      <p:nvGrpSpPr>
        <p:cNvPr id="1" name=""/>
        <p:cNvGrpSpPr/>
        <p:nvPr/>
      </p:nvGrpSpPr>
      <p:grpSpPr>
        <a:xfrm>
          <a:off x="0" y="0"/>
          <a:ext cx="0" cy="0"/>
          <a:chOff x="0" y="0"/>
          <a:chExt cx="0" cy="0"/>
        </a:xfrm>
      </p:grpSpPr>
      <p:pic>
        <p:nvPicPr>
          <p:cNvPr id="3"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a:off x="383116" y="9146860"/>
            <a:ext cx="661131" cy="318874"/>
          </a:xfrm>
          <a:prstGeom prst="rect">
            <a:avLst/>
          </a:prstGeom>
          <a:ln w="12700">
            <a:miter lim="400000"/>
          </a:ln>
        </p:spPr>
      </p:pic>
      <p:sp>
        <p:nvSpPr>
          <p:cNvPr id="6" name="Shape 26"/>
          <p:cNvSpPr>
            <a:spLocks noGrp="1"/>
          </p:cNvSpPr>
          <p:nvPr>
            <p:ph type="sldNum" sz="quarter" idx="4"/>
          </p:nvPr>
        </p:nvSpPr>
        <p:spPr>
          <a:xfrm>
            <a:off x="12407398" y="9129530"/>
            <a:ext cx="463775" cy="276999"/>
          </a:xfrm>
          <a:prstGeom prst="rect">
            <a:avLst/>
          </a:prstGeom>
        </p:spPr>
        <p:txBody>
          <a:bodyPr/>
          <a:lstStyle>
            <a:lvl1pPr>
              <a:defRPr sz="9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pPr/>
              <a:t>‹#›</a:t>
            </a:fld>
            <a:endParaRPr lang="en-US" dirty="0"/>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pic>
        <p:nvPicPr>
          <p:cNvPr id="8" name="pasted-image.pdf"/>
          <p:cNvPicPr/>
          <p:nvPr/>
        </p:nvPicPr>
        <p:blipFill>
          <a:blip r:embed="rId2" cstate="screen">
            <a:extLst>
              <a:ext uri="{28A0092B-C50C-407E-A947-70E740481C1C}">
                <a14:useLocalDpi xmlns:a14="http://schemas.microsoft.com/office/drawing/2010/main"/>
              </a:ext>
            </a:extLst>
          </a:blip>
          <a:stretch>
            <a:fillRect/>
          </a:stretch>
        </p:blipFill>
        <p:spPr>
          <a:xfrm>
            <a:off x="383116" y="9146860"/>
            <a:ext cx="661131" cy="318874"/>
          </a:xfrm>
          <a:prstGeom prst="rect">
            <a:avLst/>
          </a:prstGeom>
          <a:ln w="12700">
            <a:miter lim="400000"/>
          </a:ln>
        </p:spPr>
      </p:pic>
      <p:sp>
        <p:nvSpPr>
          <p:cNvPr id="4" name="Shape 26"/>
          <p:cNvSpPr>
            <a:spLocks noGrp="1"/>
          </p:cNvSpPr>
          <p:nvPr>
            <p:ph type="sldNum" sz="quarter" idx="4"/>
          </p:nvPr>
        </p:nvSpPr>
        <p:spPr>
          <a:xfrm>
            <a:off x="12407398" y="9129530"/>
            <a:ext cx="463775" cy="276999"/>
          </a:xfrm>
          <a:prstGeom prst="rect">
            <a:avLst/>
          </a:prstGeom>
        </p:spPr>
        <p:txBody>
          <a:bodyPr/>
          <a:lstStyle>
            <a:lvl1pPr>
              <a:defRPr sz="9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pPr/>
              <a:t>‹#›</a:t>
            </a:fld>
            <a:endParaRPr lang="en-US" dirty="0"/>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copy 2">
    <p:bg>
      <p:bgPr>
        <a:solidFill>
          <a:srgbClr val="6FC2D7"/>
        </a:solidFill>
        <a:effectLst/>
      </p:bgPr>
    </p:bg>
    <p:spTree>
      <p:nvGrpSpPr>
        <p:cNvPr id="1" name=""/>
        <p:cNvGrpSpPr/>
        <p:nvPr/>
      </p:nvGrpSpPr>
      <p:grpSpPr>
        <a:xfrm>
          <a:off x="0" y="0"/>
          <a:ext cx="0" cy="0"/>
          <a:chOff x="0" y="0"/>
          <a:chExt cx="0" cy="0"/>
        </a:xfrm>
      </p:grpSpPr>
      <p:pic>
        <p:nvPicPr>
          <p:cNvPr id="11"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a:off x="383116" y="9146860"/>
            <a:ext cx="661131" cy="318874"/>
          </a:xfrm>
          <a:prstGeom prst="rect">
            <a:avLst/>
          </a:prstGeom>
          <a:ln w="12700">
            <a:miter lim="400000"/>
          </a:ln>
        </p:spPr>
      </p:pic>
      <p:sp>
        <p:nvSpPr>
          <p:cNvPr id="6" name="Shape 26"/>
          <p:cNvSpPr>
            <a:spLocks noGrp="1"/>
          </p:cNvSpPr>
          <p:nvPr>
            <p:ph type="sldNum" sz="quarter" idx="4"/>
          </p:nvPr>
        </p:nvSpPr>
        <p:spPr>
          <a:xfrm>
            <a:off x="12407398" y="9129530"/>
            <a:ext cx="463775" cy="276999"/>
          </a:xfrm>
          <a:prstGeom prst="rect">
            <a:avLst/>
          </a:prstGeom>
        </p:spPr>
        <p:txBody>
          <a:bodyPr/>
          <a:lstStyle>
            <a:lvl1pPr>
              <a:defRPr sz="9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pPr/>
              <a:t>‹#›</a:t>
            </a:fld>
            <a:endParaRPr lang="en-US" dirty="0"/>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1_Blank copy 2">
    <p:bg>
      <p:bgPr>
        <a:solidFill>
          <a:schemeClr val="accent4"/>
        </a:solidFill>
        <a:effectLst/>
      </p:bgPr>
    </p:bg>
    <p:spTree>
      <p:nvGrpSpPr>
        <p:cNvPr id="1" name=""/>
        <p:cNvGrpSpPr/>
        <p:nvPr/>
      </p:nvGrpSpPr>
      <p:grpSpPr>
        <a:xfrm>
          <a:off x="0" y="0"/>
          <a:ext cx="0" cy="0"/>
          <a:chOff x="0" y="0"/>
          <a:chExt cx="0" cy="0"/>
        </a:xfrm>
      </p:grpSpPr>
      <p:pic>
        <p:nvPicPr>
          <p:cNvPr id="11"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a:off x="383116" y="9146860"/>
            <a:ext cx="661131" cy="318874"/>
          </a:xfrm>
          <a:prstGeom prst="rect">
            <a:avLst/>
          </a:prstGeom>
          <a:ln w="12700">
            <a:miter lim="400000"/>
          </a:ln>
        </p:spPr>
      </p:pic>
      <p:sp>
        <p:nvSpPr>
          <p:cNvPr id="6" name="Shape 26"/>
          <p:cNvSpPr>
            <a:spLocks noGrp="1"/>
          </p:cNvSpPr>
          <p:nvPr>
            <p:ph type="sldNum" sz="quarter" idx="4"/>
          </p:nvPr>
        </p:nvSpPr>
        <p:spPr>
          <a:xfrm>
            <a:off x="12407398" y="9129530"/>
            <a:ext cx="463775" cy="276999"/>
          </a:xfrm>
          <a:prstGeom prst="rect">
            <a:avLst/>
          </a:prstGeom>
        </p:spPr>
        <p:txBody>
          <a:bodyPr/>
          <a:lstStyle>
            <a:lvl1pPr>
              <a:defRPr sz="9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097415038"/>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copy 1">
    <p:spTree>
      <p:nvGrpSpPr>
        <p:cNvPr id="1" name=""/>
        <p:cNvGrpSpPr/>
        <p:nvPr/>
      </p:nvGrpSpPr>
      <p:grpSpPr>
        <a:xfrm>
          <a:off x="0" y="0"/>
          <a:ext cx="0" cy="0"/>
          <a:chOff x="0" y="0"/>
          <a:chExt cx="0" cy="0"/>
        </a:xfrm>
      </p:grpSpPr>
      <p:pic>
        <p:nvPicPr>
          <p:cNvPr id="4" name="pasted-image.pdf"/>
          <p:cNvPicPr/>
          <p:nvPr userDrawn="1"/>
        </p:nvPicPr>
        <p:blipFill>
          <a:blip r:embed="rId2">
            <a:extLst/>
          </a:blip>
          <a:stretch>
            <a:fillRect/>
          </a:stretch>
        </p:blipFill>
        <p:spPr>
          <a:xfrm>
            <a:off x="4616450" y="2755900"/>
            <a:ext cx="3949700" cy="1905000"/>
          </a:xfrm>
          <a:prstGeom prst="rect">
            <a:avLst/>
          </a:prstGeom>
          <a:ln w="12700">
            <a:miter lim="400000"/>
          </a:ln>
        </p:spPr>
      </p:pic>
      <p:sp>
        <p:nvSpPr>
          <p:cNvPr id="5" name="Shape 23"/>
          <p:cNvSpPr/>
          <p:nvPr userDrawn="1"/>
        </p:nvSpPr>
        <p:spPr>
          <a:xfrm>
            <a:off x="4585538" y="5193876"/>
            <a:ext cx="3880871"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defRPr sz="1800"/>
            </a:pPr>
            <a:r>
              <a:rPr lang="en-US"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Helvetica"/>
              </a:rPr>
              <a:t>Jon Kolko</a:t>
            </a:r>
            <a:endParaRPr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Helvetica"/>
            </a:endParaRPr>
          </a:p>
          <a:p>
            <a:pPr lvl="0" algn="l">
              <a:defRPr sz="1800"/>
            </a:pPr>
            <a:r>
              <a:rPr dirty="0">
                <a:solidFill>
                  <a:srgbClr val="FFFFFF"/>
                </a:solidFill>
                <a:latin typeface="Open Sans" panose="020B0606030504020204" pitchFamily="34" charset="0"/>
                <a:ea typeface="Open Sans" panose="020B0606030504020204" pitchFamily="34" charset="0"/>
                <a:cs typeface="Open Sans" panose="020B0606030504020204" pitchFamily="34" charset="0"/>
              </a:rPr>
              <a:t>Professor, Austin Center for </a:t>
            </a:r>
            <a:r>
              <a:rPr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Design</a:t>
            </a:r>
            <a:endParaRPr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Shape 44"/>
          <p:cNvSpPr/>
          <p:nvPr userDrawn="1"/>
        </p:nvSpPr>
        <p:spPr>
          <a:xfrm>
            <a:off x="4585538" y="5993547"/>
            <a:ext cx="1984518"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1800"/>
            </a:pPr>
            <a:r>
              <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jkolko@ac4d.com</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0" algn="l">
              <a:defRPr sz="1800"/>
            </a:pPr>
            <a:r>
              <a:rPr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a:t>
            </a:r>
            <a:r>
              <a:rPr lang="en-US"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jkolko</a:t>
            </a:r>
            <a:endPar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ext Headline">
    <p:bg>
      <p:bgRef idx="1001">
        <a:schemeClr val="bg1"/>
      </p:bgRef>
    </p:bg>
    <p:spTree>
      <p:nvGrpSpPr>
        <p:cNvPr id="1" name=""/>
        <p:cNvGrpSpPr/>
        <p:nvPr/>
      </p:nvGrpSpPr>
      <p:grpSpPr>
        <a:xfrm>
          <a:off x="0" y="0"/>
          <a:ext cx="0" cy="0"/>
          <a:chOff x="0" y="0"/>
          <a:chExt cx="0" cy="0"/>
        </a:xfrm>
      </p:grpSpPr>
      <p:pic>
        <p:nvPicPr>
          <p:cNvPr id="4" name="pasted-image.pdf"/>
          <p:cNvPicPr/>
          <p:nvPr userDrawn="1"/>
        </p:nvPicPr>
        <p:blipFill rotWithShape="1">
          <a:blip r:embed="rId2" cstate="screen">
            <a:extLst>
              <a:ext uri="{28A0092B-C50C-407E-A947-70E740481C1C}">
                <a14:useLocalDpi xmlns:a14="http://schemas.microsoft.com/office/drawing/2010/main"/>
              </a:ext>
            </a:extLst>
          </a:blip>
          <a:srcRect b="19658"/>
          <a:stretch/>
        </p:blipFill>
        <p:spPr>
          <a:xfrm>
            <a:off x="384048" y="9144000"/>
            <a:ext cx="658368" cy="320040"/>
          </a:xfrm>
          <a:prstGeom prst="rect">
            <a:avLst/>
          </a:prstGeom>
          <a:ln w="12700">
            <a:miter lim="400000"/>
          </a:ln>
        </p:spPr>
      </p:pic>
      <p:sp>
        <p:nvSpPr>
          <p:cNvPr id="5" name="Shape 26"/>
          <p:cNvSpPr>
            <a:spLocks noGrp="1"/>
          </p:cNvSpPr>
          <p:nvPr>
            <p:ph type="sldNum" sz="quarter" idx="4"/>
          </p:nvPr>
        </p:nvSpPr>
        <p:spPr>
          <a:xfrm>
            <a:off x="12407398" y="9129530"/>
            <a:ext cx="463775" cy="276999"/>
          </a:xfrm>
          <a:prstGeom prst="rect">
            <a:avLst/>
          </a:prstGeom>
        </p:spPr>
        <p:txBody>
          <a:bodyPr/>
          <a:lstStyle>
            <a:lvl1pPr>
              <a:defRPr sz="90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9349000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a:off x="383116" y="9146860"/>
            <a:ext cx="661131" cy="318874"/>
          </a:xfrm>
          <a:prstGeom prst="rect">
            <a:avLst/>
          </a:prstGeom>
          <a:ln w="12700">
            <a:miter lim="400000"/>
          </a:ln>
        </p:spPr>
      </p:pic>
      <p:sp>
        <p:nvSpPr>
          <p:cNvPr id="4" name="Shape 26"/>
          <p:cNvSpPr>
            <a:spLocks noGrp="1"/>
          </p:cNvSpPr>
          <p:nvPr>
            <p:ph type="sldNum" sz="quarter" idx="4"/>
          </p:nvPr>
        </p:nvSpPr>
        <p:spPr>
          <a:xfrm>
            <a:off x="12407398" y="9129530"/>
            <a:ext cx="463775" cy="276999"/>
          </a:xfrm>
          <a:prstGeom prst="rect">
            <a:avLst/>
          </a:prstGeom>
        </p:spPr>
        <p:txBody>
          <a:bodyPr/>
          <a:lstStyle>
            <a:lvl1pPr>
              <a:defRPr sz="9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0584021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lain White">
    <p:bg>
      <p:bgPr>
        <a:solidFill>
          <a:schemeClr val="bg1"/>
        </a:solid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64134" y="433494"/>
            <a:ext cx="12315546" cy="1408853"/>
          </a:xfrm>
          <a:prstGeom prst="rect">
            <a:avLst/>
          </a:prstGeom>
        </p:spPr>
        <p:txBody>
          <a:bodyPr vert="horz" lIns="130046" tIns="65023" rIns="130046" bIns="65023" rtlCol="0" anchor="t">
            <a:normAutofit/>
          </a:bodyPr>
          <a:lstStyle>
            <a:lvl1pPr>
              <a:defRPr b="0">
                <a:solidFill>
                  <a:schemeClr val="tx1"/>
                </a:solidFill>
                <a:latin typeface="MetaOT-Bold" pitchFamily="50" charset="0"/>
              </a:defRPr>
            </a:lvl1pPr>
          </a:lstStyle>
          <a:p>
            <a:r>
              <a:rPr lang="en-US" dirty="0" smtClean="0"/>
              <a:t>Click to edit Master title style</a:t>
            </a:r>
            <a:endParaRPr lang="en-US" dirty="0"/>
          </a:p>
        </p:txBody>
      </p:sp>
      <p:sp>
        <p:nvSpPr>
          <p:cNvPr id="5" name="Slide Number Placeholder 4"/>
          <p:cNvSpPr>
            <a:spLocks noGrp="1"/>
          </p:cNvSpPr>
          <p:nvPr>
            <p:ph type="sldNum" sz="quarter" idx="4"/>
          </p:nvPr>
        </p:nvSpPr>
        <p:spPr>
          <a:xfrm>
            <a:off x="9645227" y="9040143"/>
            <a:ext cx="3034453" cy="519289"/>
          </a:xfrm>
          <a:prstGeom prst="rect">
            <a:avLst/>
          </a:prstGeom>
        </p:spPr>
        <p:txBody>
          <a:bodyPr vert="horz" lIns="130046" tIns="65023" rIns="130046" bIns="65023" rtlCol="0" anchor="ctr"/>
          <a:lstStyle>
            <a:lvl1pPr algn="r">
              <a:defRPr sz="1700">
                <a:solidFill>
                  <a:schemeClr val="tx1">
                    <a:tint val="75000"/>
                  </a:schemeClr>
                </a:solidFill>
              </a:defRPr>
            </a:lvl1pPr>
          </a:lstStyle>
          <a:p>
            <a:fld id="{4EDFF840-9474-449C-83EF-EE307FABEFD3}" type="slidenum">
              <a:rPr lang="en-US" smtClean="0"/>
              <a:t>‹#›</a:t>
            </a:fld>
            <a:endParaRPr lang="en-US"/>
          </a:p>
        </p:txBody>
      </p:sp>
      <p:pic>
        <p:nvPicPr>
          <p:cNvPr id="6" name="Picture 4" descr="C:\Users\Jon\Dropbox\designschool\logo\ac4d_larg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1701"/>
          <a:stretch/>
        </p:blipFill>
        <p:spPr bwMode="auto">
          <a:xfrm>
            <a:off x="364134" y="8994987"/>
            <a:ext cx="936346" cy="45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5495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23333"/>
        </a:solidFill>
        <a:effectLst/>
      </p:bgPr>
    </p:bg>
    <p:spTree>
      <p:nvGrpSpPr>
        <p:cNvPr id="1" name=""/>
        <p:cNvGrpSpPr/>
        <p:nvPr/>
      </p:nvGrpSpPr>
      <p:grpSpPr>
        <a:xfrm>
          <a:off x="0" y="0"/>
          <a:ext cx="0" cy="0"/>
          <a:chOff x="0" y="0"/>
          <a:chExt cx="0" cy="0"/>
        </a:xfrm>
      </p:grpSpPr>
      <p:sp>
        <p:nvSpPr>
          <p:cNvPr id="3" name="Shape 26"/>
          <p:cNvSpPr>
            <a:spLocks noGrp="1"/>
          </p:cNvSpPr>
          <p:nvPr>
            <p:ph type="sldNum" sz="quarter" idx="4"/>
          </p:nvPr>
        </p:nvSpPr>
        <p:spPr>
          <a:xfrm>
            <a:off x="12407398" y="9129530"/>
            <a:ext cx="463775" cy="276999"/>
          </a:xfrm>
          <a:prstGeom prst="rect">
            <a:avLst/>
          </a:prstGeom>
        </p:spPr>
        <p:txBody>
          <a:bodyPr/>
          <a:lstStyle>
            <a:lvl1pPr>
              <a:defRPr sz="9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64" r:id="rId4"/>
    <p:sldLayoutId id="2147483660" r:id="rId5"/>
    <p:sldLayoutId id="2147483661" r:id="rId6"/>
    <p:sldLayoutId id="2147483663" r:id="rId7"/>
    <p:sldLayoutId id="2147483665" r:id="rId8"/>
  </p:sldLayoutIdLst>
  <p:transition spd="med"/>
  <p:timing>
    <p:tnLst>
      <p:par>
        <p:cTn id="1" dur="indefinite" restart="never" nodeType="tmRoot"/>
      </p:par>
    </p:tnLst>
  </p:timing>
  <p:hf hdr="0" ftr="0" dt="0"/>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https://upload.wikimedia.org/wikipedia/commons/8/89/Balloon_frame.jpg"/>
          <p:cNvPicPr>
            <a:picLocks noChangeAspect="1" noChangeArrowheads="1"/>
          </p:cNvPicPr>
          <p:nvPr/>
        </p:nvPicPr>
        <p:blipFill rotWithShape="1">
          <a:blip r:embed="rId2">
            <a:extLst>
              <a:ext uri="{28A0092B-C50C-407E-A947-70E740481C1C}">
                <a14:useLocalDpi xmlns:a14="http://schemas.microsoft.com/office/drawing/2010/main" val="0"/>
              </a:ext>
            </a:extLst>
          </a:blip>
          <a:srcRect t="15783" b="33081"/>
          <a:stretch/>
        </p:blipFill>
        <p:spPr bwMode="auto">
          <a:xfrm>
            <a:off x="263247" y="0"/>
            <a:ext cx="12344400" cy="7715250"/>
          </a:xfrm>
          <a:prstGeom prst="rect">
            <a:avLst/>
          </a:prstGeom>
          <a:noFill/>
          <a:extLst>
            <a:ext uri="{909E8E84-426E-40DD-AFC4-6F175D3DCCD1}">
              <a14:hiddenFill xmlns:a14="http://schemas.microsoft.com/office/drawing/2010/main">
                <a:solidFill>
                  <a:srgbClr val="FFFFFF"/>
                </a:solidFill>
              </a14:hiddenFill>
            </a:ext>
          </a:extLst>
        </p:spPr>
      </p:pic>
      <p:sp>
        <p:nvSpPr>
          <p:cNvPr id="42" name="Shape 42"/>
          <p:cNvSpPr/>
          <p:nvPr/>
        </p:nvSpPr>
        <p:spPr>
          <a:xfrm>
            <a:off x="460769" y="8607516"/>
            <a:ext cx="5019003" cy="1015663"/>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defRPr>
                <a:solidFill>
                  <a:srgbClr val="FFFFFF"/>
                </a:solidFill>
                <a:latin typeface="Helvetica"/>
                <a:ea typeface="Helvetica"/>
                <a:cs typeface="Helvetica"/>
                <a:sym typeface="Helvetica"/>
              </a:defRPr>
            </a:lvl1pPr>
          </a:lstStyle>
          <a:p>
            <a:pPr lvl="0">
              <a:defRPr sz="1800">
                <a:solidFill>
                  <a:srgbClr val="000000"/>
                </a:solidFill>
              </a:defRPr>
            </a:pPr>
            <a:r>
              <a:rPr lang="en-US" sz="3000" dirty="0" smtClean="0">
                <a:solidFill>
                  <a:schemeClr val="tx1">
                    <a:lumMod val="50000"/>
                    <a:lumOff val="50000"/>
                  </a:schemeClr>
                </a:solidFill>
                <a:latin typeface="Open Sans"/>
                <a:ea typeface="Open Sans" panose="020B0606030504020204" pitchFamily="34" charset="0"/>
                <a:cs typeface="Open Sans"/>
              </a:rPr>
              <a:t>Product Design: Wireframes</a:t>
            </a:r>
          </a:p>
          <a:p>
            <a:pPr>
              <a:defRPr sz="1800">
                <a:solidFill>
                  <a:srgbClr val="000000"/>
                </a:solidFill>
              </a:defRPr>
            </a:pPr>
            <a:r>
              <a:rPr lang="en-US" sz="1800" dirty="0">
                <a:solidFill>
                  <a:schemeClr val="tx1">
                    <a:lumMod val="50000"/>
                    <a:lumOff val="50000"/>
                  </a:schemeClr>
                </a:solidFill>
                <a:latin typeface="Open Sans"/>
                <a:ea typeface="Open Sans" panose="020B0606030504020204" pitchFamily="34" charset="0"/>
                <a:cs typeface="Open Sans"/>
              </a:rPr>
              <a:t>Professor Jon Kolko</a:t>
            </a:r>
          </a:p>
          <a:p>
            <a:pPr lvl="0">
              <a:defRPr sz="1800">
                <a:solidFill>
                  <a:srgbClr val="000000"/>
                </a:solidFill>
              </a:defRPr>
            </a:pPr>
            <a:endParaRPr sz="1800" dirty="0">
              <a:solidFill>
                <a:schemeClr val="tx1">
                  <a:lumMod val="50000"/>
                  <a:lumOff val="50000"/>
                </a:schemeClr>
              </a:solidFill>
              <a:latin typeface="Open Sans"/>
              <a:ea typeface="Open Sans" panose="020B0606030504020204" pitchFamily="34" charset="0"/>
              <a:cs typeface="Open Sans"/>
            </a:endParaRPr>
          </a:p>
        </p:txBody>
      </p:sp>
      <p:pic>
        <p:nvPicPr>
          <p:cNvPr id="45" name="pasted-image.pdf"/>
          <p:cNvPicPr/>
          <p:nvPr/>
        </p:nvPicPr>
        <p:blipFill>
          <a:blip r:embed="rId3" cstate="screen">
            <a:extLst>
              <a:ext uri="{28A0092B-C50C-407E-A947-70E740481C1C}">
                <a14:useLocalDpi xmlns:a14="http://schemas.microsoft.com/office/drawing/2010/main"/>
              </a:ext>
            </a:extLst>
          </a:blip>
          <a:stretch>
            <a:fillRect/>
          </a:stretch>
        </p:blipFill>
        <p:spPr>
          <a:xfrm>
            <a:off x="11297325" y="8672745"/>
            <a:ext cx="1051462" cy="64752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10</a:t>
            </a:fld>
            <a:endParaRPr lang="en-US"/>
          </a:p>
        </p:txBody>
      </p:sp>
      <p:pic>
        <p:nvPicPr>
          <p:cNvPr id="1026" name="Picture 2" descr="C:\Users\Jon Kolko\Dropbox (BbAustinDesign)\BbDesign\Products_and_Projects\Ultra_Tablet\4.x.x_Base\PNGs\flows\Ultra_Student_Tablet_Base_4.1.5_V2_SM_flo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8374"/>
            <a:ext cx="13004800" cy="235406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n Kolko\Dropbox (BbAustinDesign)\BbDesign\Products_and_Projects\Ultra_Tablet\4.x.x_Base\PNGs\flows\Ultra_Student_Tablet _Base_4.1.1_V2_SM_fl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88323"/>
            <a:ext cx="13004800" cy="6165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400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p:nvPr/>
        </p:nvSpPr>
        <p:spPr>
          <a:xfrm>
            <a:off x="491024" y="463739"/>
            <a:ext cx="11582484" cy="6155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en-US" sz="4000" dirty="0" smtClean="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rPr>
              <a:t>Creating Wireframes</a:t>
            </a:r>
            <a:endParaRPr lang="en-US" sz="40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
        <p:nvSpPr>
          <p:cNvPr id="3" name="Slide Number Placeholder 2"/>
          <p:cNvSpPr>
            <a:spLocks noGrp="1"/>
          </p:cNvSpPr>
          <p:nvPr>
            <p:ph type="sldNum" sz="quarter" idx="4"/>
          </p:nvPr>
        </p:nvSpPr>
        <p:spPr/>
        <p:txBody>
          <a:bodyPr/>
          <a:lstStyle/>
          <a:p>
            <a:fld id="{86CB4B4D-7CA3-9044-876B-883B54F8677D}" type="slidenum">
              <a:rPr lang="en-US" smtClean="0"/>
              <a:pPr/>
              <a:t>11</a:t>
            </a:fld>
            <a:endParaRPr lang="en-US" dirty="0"/>
          </a:p>
        </p:txBody>
      </p:sp>
      <p:sp>
        <p:nvSpPr>
          <p:cNvPr id="35" name="TextBox 34"/>
          <p:cNvSpPr txBox="1"/>
          <p:nvPr/>
        </p:nvSpPr>
        <p:spPr>
          <a:xfrm>
            <a:off x="491024" y="1936561"/>
            <a:ext cx="10236116" cy="4154984"/>
          </a:xfrm>
          <a:prstGeom prst="rect">
            <a:avLst/>
          </a:prstGeom>
          <a:noFill/>
        </p:spPr>
        <p:txBody>
          <a:bodyPr wrap="square" rtlCol="0">
            <a:spAutoFit/>
          </a:bodyPr>
          <a:lstStyle/>
          <a:p>
            <a:pPr algn="l" fontAlgn="base">
              <a:spcBef>
                <a:spcPct val="0"/>
              </a:spcBef>
              <a:spcAft>
                <a:spcPct val="0"/>
              </a:spcAft>
            </a:pPr>
            <a:r>
              <a:rPr lang="en-US" dirty="0" smtClean="0">
                <a:solidFill>
                  <a:schemeClr val="tx1">
                    <a:lumMod val="95000"/>
                  </a:schemeClr>
                </a:solidFill>
                <a:latin typeface="+mj-lt"/>
              </a:rPr>
              <a:t>Start with your scenarios.</a:t>
            </a:r>
            <a:endParaRPr lang="en-US" dirty="0">
              <a:solidFill>
                <a:schemeClr val="tx1">
                  <a:lumMod val="95000"/>
                </a:schemeClr>
              </a:solidFill>
              <a:latin typeface="+mj-lt"/>
            </a:endParaRPr>
          </a:p>
          <a:p>
            <a:pPr algn="l" fontAlgn="base">
              <a:spcBef>
                <a:spcPct val="0"/>
              </a:spcBef>
              <a:spcAft>
                <a:spcPct val="0"/>
              </a:spcAft>
            </a:pPr>
            <a:endParaRPr lang="en-US" dirty="0" smtClean="0">
              <a:solidFill>
                <a:schemeClr val="tx1">
                  <a:lumMod val="95000"/>
                </a:schemeClr>
              </a:solidFill>
              <a:latin typeface="+mj-lt"/>
            </a:endParaRPr>
          </a:p>
          <a:p>
            <a:pPr algn="l" fontAlgn="base">
              <a:spcBef>
                <a:spcPct val="0"/>
              </a:spcBef>
              <a:spcAft>
                <a:spcPct val="0"/>
              </a:spcAft>
            </a:pPr>
            <a:r>
              <a:rPr lang="en-US" sz="2400" dirty="0">
                <a:solidFill>
                  <a:schemeClr val="tx1">
                    <a:lumMod val="95000"/>
                  </a:schemeClr>
                </a:solidFill>
                <a:latin typeface="+mj-lt"/>
              </a:rPr>
              <a:t>Using the </a:t>
            </a:r>
            <a:r>
              <a:rPr lang="en-US" sz="2400" dirty="0" smtClean="0">
                <a:solidFill>
                  <a:schemeClr val="tx1">
                    <a:lumMod val="95000"/>
                  </a:schemeClr>
                </a:solidFill>
                <a:latin typeface="+mj-lt"/>
              </a:rPr>
              <a:t>written scenarios, storyboards, and visualized vignettes as </a:t>
            </a:r>
            <a:r>
              <a:rPr lang="en-US" sz="2400" dirty="0">
                <a:solidFill>
                  <a:schemeClr val="tx1">
                    <a:lumMod val="95000"/>
                  </a:schemeClr>
                </a:solidFill>
                <a:latin typeface="+mj-lt"/>
              </a:rPr>
              <a:t>a starting point, sketch a </a:t>
            </a:r>
            <a:r>
              <a:rPr lang="en-US" sz="2400" dirty="0" smtClean="0">
                <a:solidFill>
                  <a:schemeClr val="tx1">
                    <a:lumMod val="95000"/>
                  </a:schemeClr>
                </a:solidFill>
                <a:latin typeface="+mj-lt"/>
              </a:rPr>
              <a:t>loose wireframe for </a:t>
            </a:r>
            <a:r>
              <a:rPr lang="en-US" sz="2400" dirty="0">
                <a:solidFill>
                  <a:schemeClr val="tx1">
                    <a:lumMod val="95000"/>
                  </a:schemeClr>
                </a:solidFill>
                <a:latin typeface="+mj-lt"/>
              </a:rPr>
              <a:t>each screen the user will encounter. Acknowledge that this is a scrap copy and will be thrown away. </a:t>
            </a:r>
          </a:p>
          <a:p>
            <a:pPr algn="l" fontAlgn="base">
              <a:spcBef>
                <a:spcPct val="0"/>
              </a:spcBef>
              <a:spcAft>
                <a:spcPct val="0"/>
              </a:spcAft>
            </a:pPr>
            <a:endParaRPr lang="en-US" sz="2400" dirty="0">
              <a:solidFill>
                <a:schemeClr val="tx1">
                  <a:lumMod val="95000"/>
                </a:schemeClr>
              </a:solidFill>
              <a:latin typeface="+mj-lt"/>
            </a:endParaRPr>
          </a:p>
          <a:p>
            <a:pPr algn="l" fontAlgn="base">
              <a:spcBef>
                <a:spcPct val="0"/>
              </a:spcBef>
              <a:spcAft>
                <a:spcPct val="0"/>
              </a:spcAft>
            </a:pPr>
            <a:r>
              <a:rPr lang="en-US" sz="2400" dirty="0">
                <a:solidFill>
                  <a:schemeClr val="tx1">
                    <a:lumMod val="95000"/>
                  </a:schemeClr>
                </a:solidFill>
                <a:latin typeface="+mj-lt"/>
              </a:rPr>
              <a:t>Consider elements that show up on every page (navigation, framing devices) as anchors for understanding, and make sure that the user can understand where they are, where they’ve been, and where they’re going. </a:t>
            </a:r>
            <a:endParaRPr lang="en-US" sz="2400" dirty="0" smtClean="0">
              <a:solidFill>
                <a:schemeClr val="tx1">
                  <a:lumMod val="95000"/>
                </a:schemeClr>
              </a:solidFill>
              <a:latin typeface="+mj-lt"/>
            </a:endParaRPr>
          </a:p>
        </p:txBody>
      </p:sp>
      <p:cxnSp>
        <p:nvCxnSpPr>
          <p:cNvPr id="36" name="Straight Connector 35"/>
          <p:cNvCxnSpPr/>
          <p:nvPr/>
        </p:nvCxnSpPr>
        <p:spPr>
          <a:xfrm>
            <a:off x="548906" y="2806467"/>
            <a:ext cx="12210179" cy="0"/>
          </a:xfrm>
          <a:prstGeom prst="line">
            <a:avLst/>
          </a:prstGeom>
          <a:noFill/>
          <a:ln w="6350" cap="flat">
            <a:solidFill>
              <a:schemeClr val="bg1">
                <a:lumMod val="85000"/>
              </a:schemeClr>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1019123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p:nvPr/>
        </p:nvSpPr>
        <p:spPr>
          <a:xfrm>
            <a:off x="491024" y="463739"/>
            <a:ext cx="11582484" cy="6155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en-US" sz="4000" dirty="0" smtClean="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rPr>
              <a:t>Creating Wireframes</a:t>
            </a:r>
            <a:endParaRPr lang="en-US" sz="40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
        <p:nvSpPr>
          <p:cNvPr id="3" name="Slide Number Placeholder 2"/>
          <p:cNvSpPr>
            <a:spLocks noGrp="1"/>
          </p:cNvSpPr>
          <p:nvPr>
            <p:ph type="sldNum" sz="quarter" idx="4"/>
          </p:nvPr>
        </p:nvSpPr>
        <p:spPr/>
        <p:txBody>
          <a:bodyPr/>
          <a:lstStyle/>
          <a:p>
            <a:fld id="{86CB4B4D-7CA3-9044-876B-883B54F8677D}" type="slidenum">
              <a:rPr lang="en-US" smtClean="0"/>
              <a:pPr/>
              <a:t>12</a:t>
            </a:fld>
            <a:endParaRPr lang="en-US" dirty="0"/>
          </a:p>
        </p:txBody>
      </p:sp>
      <p:sp>
        <p:nvSpPr>
          <p:cNvPr id="35" name="TextBox 34"/>
          <p:cNvSpPr txBox="1"/>
          <p:nvPr/>
        </p:nvSpPr>
        <p:spPr>
          <a:xfrm>
            <a:off x="491024" y="1936561"/>
            <a:ext cx="10236116" cy="3416320"/>
          </a:xfrm>
          <a:prstGeom prst="rect">
            <a:avLst/>
          </a:prstGeom>
          <a:noFill/>
        </p:spPr>
        <p:txBody>
          <a:bodyPr wrap="square" rtlCol="0">
            <a:spAutoFit/>
          </a:bodyPr>
          <a:lstStyle/>
          <a:p>
            <a:pPr algn="l" fontAlgn="base">
              <a:spcBef>
                <a:spcPct val="0"/>
              </a:spcBef>
              <a:spcAft>
                <a:spcPct val="0"/>
              </a:spcAft>
            </a:pPr>
            <a:r>
              <a:rPr lang="en-US" dirty="0">
                <a:solidFill>
                  <a:schemeClr val="tx1">
                    <a:lumMod val="95000"/>
                  </a:schemeClr>
                </a:solidFill>
                <a:latin typeface="+mj-lt"/>
              </a:rPr>
              <a:t>Sketch the story </a:t>
            </a:r>
            <a:r>
              <a:rPr lang="en-US" dirty="0" smtClean="0">
                <a:solidFill>
                  <a:schemeClr val="tx1">
                    <a:lumMod val="95000"/>
                  </a:schemeClr>
                </a:solidFill>
                <a:latin typeface="+mj-lt"/>
              </a:rPr>
              <a:t>again.</a:t>
            </a:r>
            <a:endParaRPr lang="en-US" dirty="0">
              <a:solidFill>
                <a:schemeClr val="tx1">
                  <a:lumMod val="95000"/>
                </a:schemeClr>
              </a:solidFill>
              <a:latin typeface="+mj-lt"/>
            </a:endParaRPr>
          </a:p>
          <a:p>
            <a:pPr algn="l" fontAlgn="base">
              <a:spcBef>
                <a:spcPct val="0"/>
              </a:spcBef>
              <a:spcAft>
                <a:spcPct val="0"/>
              </a:spcAft>
            </a:pPr>
            <a:endParaRPr lang="en-US" dirty="0" smtClean="0">
              <a:solidFill>
                <a:schemeClr val="tx1">
                  <a:lumMod val="95000"/>
                </a:schemeClr>
              </a:solidFill>
              <a:latin typeface="+mj-lt"/>
            </a:endParaRPr>
          </a:p>
          <a:p>
            <a:pPr algn="l" fontAlgn="base">
              <a:spcBef>
                <a:spcPct val="0"/>
              </a:spcBef>
              <a:spcAft>
                <a:spcPct val="0"/>
              </a:spcAft>
            </a:pPr>
            <a:r>
              <a:rPr lang="en-US" sz="2400" dirty="0">
                <a:solidFill>
                  <a:schemeClr val="tx1">
                    <a:lumMod val="95000"/>
                  </a:schemeClr>
                </a:solidFill>
                <a:latin typeface="+mj-lt"/>
              </a:rPr>
              <a:t>Redraw the entire flow, increasing your attention to detail. Make your lines crisper and stronger, and make sure things line up clearly</a:t>
            </a:r>
            <a:r>
              <a:rPr lang="en-US" sz="2400" dirty="0" smtClean="0">
                <a:solidFill>
                  <a:schemeClr val="tx1">
                    <a:lumMod val="95000"/>
                  </a:schemeClr>
                </a:solidFill>
                <a:latin typeface="+mj-lt"/>
              </a:rPr>
              <a:t>.</a:t>
            </a:r>
          </a:p>
          <a:p>
            <a:pPr algn="l" fontAlgn="base">
              <a:spcBef>
                <a:spcPct val="0"/>
              </a:spcBef>
              <a:spcAft>
                <a:spcPct val="0"/>
              </a:spcAft>
            </a:pPr>
            <a:r>
              <a:rPr lang="en-US" sz="2400" dirty="0" smtClean="0">
                <a:solidFill>
                  <a:schemeClr val="tx1">
                    <a:lumMod val="95000"/>
                  </a:schemeClr>
                </a:solidFill>
                <a:latin typeface="+mj-lt"/>
              </a:rPr>
              <a:t> </a:t>
            </a:r>
            <a:endParaRPr lang="en-US" sz="2400" dirty="0">
              <a:solidFill>
                <a:schemeClr val="tx1">
                  <a:lumMod val="95000"/>
                </a:schemeClr>
              </a:solidFill>
              <a:latin typeface="+mj-lt"/>
            </a:endParaRPr>
          </a:p>
          <a:p>
            <a:pPr algn="l" fontAlgn="base">
              <a:spcBef>
                <a:spcPct val="0"/>
              </a:spcBef>
              <a:spcAft>
                <a:spcPct val="0"/>
              </a:spcAft>
            </a:pPr>
            <a:r>
              <a:rPr lang="en-US" sz="2400" dirty="0">
                <a:solidFill>
                  <a:schemeClr val="tx1">
                    <a:lumMod val="95000"/>
                  </a:schemeClr>
                </a:solidFill>
                <a:latin typeface="+mj-lt"/>
              </a:rPr>
              <a:t>As you redraw the flow, begin to notice paths that haven’t been clearly defined – buttons, links, or controls that “lead nowhere”. Make a list of these dead ends. </a:t>
            </a:r>
          </a:p>
        </p:txBody>
      </p:sp>
      <p:cxnSp>
        <p:nvCxnSpPr>
          <p:cNvPr id="36" name="Straight Connector 35"/>
          <p:cNvCxnSpPr/>
          <p:nvPr/>
        </p:nvCxnSpPr>
        <p:spPr>
          <a:xfrm>
            <a:off x="548906" y="2806467"/>
            <a:ext cx="12210179" cy="0"/>
          </a:xfrm>
          <a:prstGeom prst="line">
            <a:avLst/>
          </a:prstGeom>
          <a:noFill/>
          <a:ln w="6350" cap="flat">
            <a:solidFill>
              <a:schemeClr val="bg1">
                <a:lumMod val="85000"/>
              </a:schemeClr>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09641170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p:nvPr/>
        </p:nvSpPr>
        <p:spPr>
          <a:xfrm>
            <a:off x="491024" y="463739"/>
            <a:ext cx="11582484" cy="6155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en-US" sz="4000" dirty="0" smtClean="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rPr>
              <a:t>Creating Wireframes</a:t>
            </a:r>
            <a:endParaRPr lang="en-US" sz="40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
        <p:nvSpPr>
          <p:cNvPr id="3" name="Slide Number Placeholder 2"/>
          <p:cNvSpPr>
            <a:spLocks noGrp="1"/>
          </p:cNvSpPr>
          <p:nvPr>
            <p:ph type="sldNum" sz="quarter" idx="4"/>
          </p:nvPr>
        </p:nvSpPr>
        <p:spPr/>
        <p:txBody>
          <a:bodyPr/>
          <a:lstStyle/>
          <a:p>
            <a:fld id="{86CB4B4D-7CA3-9044-876B-883B54F8677D}" type="slidenum">
              <a:rPr lang="en-US" smtClean="0"/>
              <a:pPr/>
              <a:t>13</a:t>
            </a:fld>
            <a:endParaRPr lang="en-US" dirty="0"/>
          </a:p>
        </p:txBody>
      </p:sp>
      <p:sp>
        <p:nvSpPr>
          <p:cNvPr id="35" name="TextBox 34"/>
          <p:cNvSpPr txBox="1"/>
          <p:nvPr/>
        </p:nvSpPr>
        <p:spPr>
          <a:xfrm>
            <a:off x="491024" y="1936561"/>
            <a:ext cx="10236116" cy="2308324"/>
          </a:xfrm>
          <a:prstGeom prst="rect">
            <a:avLst/>
          </a:prstGeom>
          <a:noFill/>
        </p:spPr>
        <p:txBody>
          <a:bodyPr wrap="square" rtlCol="0">
            <a:spAutoFit/>
          </a:bodyPr>
          <a:lstStyle/>
          <a:p>
            <a:pPr algn="l" fontAlgn="base">
              <a:spcBef>
                <a:spcPct val="0"/>
              </a:spcBef>
              <a:spcAft>
                <a:spcPct val="0"/>
              </a:spcAft>
            </a:pPr>
            <a:r>
              <a:rPr lang="en-US" dirty="0">
                <a:solidFill>
                  <a:schemeClr val="tx1">
                    <a:lumMod val="95000"/>
                  </a:schemeClr>
                </a:solidFill>
                <a:latin typeface="+mj-lt"/>
              </a:rPr>
              <a:t>Sketch </a:t>
            </a:r>
            <a:r>
              <a:rPr lang="en-US" dirty="0" smtClean="0">
                <a:solidFill>
                  <a:schemeClr val="tx1">
                    <a:lumMod val="95000"/>
                  </a:schemeClr>
                </a:solidFill>
                <a:latin typeface="+mj-lt"/>
              </a:rPr>
              <a:t>the </a:t>
            </a:r>
            <a:r>
              <a:rPr lang="en-US" smtClean="0">
                <a:solidFill>
                  <a:schemeClr val="tx1">
                    <a:lumMod val="95000"/>
                  </a:schemeClr>
                </a:solidFill>
                <a:latin typeface="+mj-lt"/>
              </a:rPr>
              <a:t>dead ends.</a:t>
            </a:r>
            <a:endParaRPr lang="en-US" dirty="0">
              <a:solidFill>
                <a:schemeClr val="tx1">
                  <a:lumMod val="95000"/>
                </a:schemeClr>
              </a:solidFill>
              <a:latin typeface="+mj-lt"/>
            </a:endParaRPr>
          </a:p>
          <a:p>
            <a:pPr algn="l" fontAlgn="base">
              <a:spcBef>
                <a:spcPct val="0"/>
              </a:spcBef>
              <a:spcAft>
                <a:spcPct val="0"/>
              </a:spcAft>
            </a:pPr>
            <a:endParaRPr lang="en-US" dirty="0" smtClean="0">
              <a:solidFill>
                <a:schemeClr val="tx1">
                  <a:lumMod val="95000"/>
                </a:schemeClr>
              </a:solidFill>
              <a:latin typeface="+mj-lt"/>
            </a:endParaRPr>
          </a:p>
          <a:p>
            <a:pPr algn="l" fontAlgn="base">
              <a:spcBef>
                <a:spcPct val="0"/>
              </a:spcBef>
              <a:spcAft>
                <a:spcPct val="0"/>
              </a:spcAft>
            </a:pPr>
            <a:r>
              <a:rPr lang="en-US" sz="2400" dirty="0">
                <a:solidFill>
                  <a:schemeClr val="tx1">
                    <a:lumMod val="95000"/>
                  </a:schemeClr>
                </a:solidFill>
                <a:latin typeface="+mj-lt"/>
              </a:rPr>
              <a:t>Draw the screens that don’t exist. This will force you to extend your scenario; at this point, you no longer need to conform to the story, as you are completing the designed system. </a:t>
            </a:r>
          </a:p>
        </p:txBody>
      </p:sp>
      <p:cxnSp>
        <p:nvCxnSpPr>
          <p:cNvPr id="36" name="Straight Connector 35"/>
          <p:cNvCxnSpPr/>
          <p:nvPr/>
        </p:nvCxnSpPr>
        <p:spPr>
          <a:xfrm>
            <a:off x="548906" y="2806467"/>
            <a:ext cx="12210179" cy="0"/>
          </a:xfrm>
          <a:prstGeom prst="line">
            <a:avLst/>
          </a:prstGeom>
          <a:noFill/>
          <a:ln w="6350" cap="flat">
            <a:solidFill>
              <a:schemeClr val="bg1">
                <a:lumMod val="85000"/>
              </a:schemeClr>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4002648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p:nvPr/>
        </p:nvSpPr>
        <p:spPr>
          <a:xfrm>
            <a:off x="491024" y="463739"/>
            <a:ext cx="11582484" cy="6155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en-US" sz="4000" dirty="0" smtClean="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rPr>
              <a:t>Creating Wireframes</a:t>
            </a:r>
            <a:endParaRPr lang="en-US" sz="40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
        <p:nvSpPr>
          <p:cNvPr id="3" name="Slide Number Placeholder 2"/>
          <p:cNvSpPr>
            <a:spLocks noGrp="1"/>
          </p:cNvSpPr>
          <p:nvPr>
            <p:ph type="sldNum" sz="quarter" idx="4"/>
          </p:nvPr>
        </p:nvSpPr>
        <p:spPr/>
        <p:txBody>
          <a:bodyPr/>
          <a:lstStyle/>
          <a:p>
            <a:fld id="{86CB4B4D-7CA3-9044-876B-883B54F8677D}" type="slidenum">
              <a:rPr lang="en-US" smtClean="0"/>
              <a:pPr/>
              <a:t>14</a:t>
            </a:fld>
            <a:endParaRPr lang="en-US" dirty="0"/>
          </a:p>
        </p:txBody>
      </p:sp>
      <p:sp>
        <p:nvSpPr>
          <p:cNvPr id="35" name="TextBox 34"/>
          <p:cNvSpPr txBox="1"/>
          <p:nvPr/>
        </p:nvSpPr>
        <p:spPr>
          <a:xfrm>
            <a:off x="491024" y="1936561"/>
            <a:ext cx="10236116" cy="5632311"/>
          </a:xfrm>
          <a:prstGeom prst="rect">
            <a:avLst/>
          </a:prstGeom>
          <a:noFill/>
        </p:spPr>
        <p:txBody>
          <a:bodyPr wrap="square" rtlCol="0">
            <a:spAutoFit/>
          </a:bodyPr>
          <a:lstStyle/>
          <a:p>
            <a:pPr algn="l" fontAlgn="base">
              <a:spcBef>
                <a:spcPct val="0"/>
              </a:spcBef>
              <a:spcAft>
                <a:spcPct val="0"/>
              </a:spcAft>
            </a:pPr>
            <a:r>
              <a:rPr lang="en-US" dirty="0" smtClean="0">
                <a:solidFill>
                  <a:schemeClr val="tx1">
                    <a:lumMod val="95000"/>
                  </a:schemeClr>
                </a:solidFill>
                <a:latin typeface="+mj-lt"/>
              </a:rPr>
              <a:t>Refactor the flow.</a:t>
            </a:r>
          </a:p>
          <a:p>
            <a:pPr algn="l" fontAlgn="base">
              <a:spcBef>
                <a:spcPct val="0"/>
              </a:spcBef>
              <a:spcAft>
                <a:spcPct val="0"/>
              </a:spcAft>
            </a:pPr>
            <a:endParaRPr lang="en-US" dirty="0" smtClean="0">
              <a:solidFill>
                <a:schemeClr val="tx1">
                  <a:lumMod val="95000"/>
                </a:schemeClr>
              </a:solidFill>
              <a:latin typeface="+mj-lt"/>
            </a:endParaRPr>
          </a:p>
          <a:p>
            <a:pPr algn="l" fontAlgn="base">
              <a:spcBef>
                <a:spcPct val="0"/>
              </a:spcBef>
              <a:spcAft>
                <a:spcPct val="0"/>
              </a:spcAft>
            </a:pPr>
            <a:r>
              <a:rPr lang="en-US" sz="2400" dirty="0">
                <a:solidFill>
                  <a:schemeClr val="tx1">
                    <a:lumMod val="95000"/>
                  </a:schemeClr>
                </a:solidFill>
                <a:latin typeface="+mj-lt"/>
              </a:rPr>
              <a:t>Look at the entire set of wireframes, arranged on the wall in front of you. </a:t>
            </a:r>
          </a:p>
          <a:p>
            <a:pPr algn="l" fontAlgn="base">
              <a:spcBef>
                <a:spcPct val="0"/>
              </a:spcBef>
              <a:spcAft>
                <a:spcPct val="0"/>
              </a:spcAft>
            </a:pPr>
            <a:endParaRPr lang="en-US" sz="2400" dirty="0" smtClean="0">
              <a:solidFill>
                <a:schemeClr val="tx1">
                  <a:lumMod val="95000"/>
                </a:schemeClr>
              </a:solidFill>
              <a:latin typeface="+mj-lt"/>
            </a:endParaRPr>
          </a:p>
          <a:p>
            <a:pPr algn="l" fontAlgn="base">
              <a:spcBef>
                <a:spcPct val="0"/>
              </a:spcBef>
              <a:spcAft>
                <a:spcPct val="0"/>
              </a:spcAft>
            </a:pPr>
            <a:r>
              <a:rPr lang="en-US" sz="2400" dirty="0" smtClean="0">
                <a:solidFill>
                  <a:schemeClr val="tx1">
                    <a:lumMod val="95000"/>
                  </a:schemeClr>
                </a:solidFill>
                <a:latin typeface="+mj-lt"/>
              </a:rPr>
              <a:t>Are </a:t>
            </a:r>
            <a:r>
              <a:rPr lang="en-US" sz="2400" dirty="0">
                <a:solidFill>
                  <a:schemeClr val="tx1">
                    <a:lumMod val="95000"/>
                  </a:schemeClr>
                </a:solidFill>
                <a:latin typeface="+mj-lt"/>
              </a:rPr>
              <a:t>there elements that you didn’t account for on some screens, that became important on other screens? </a:t>
            </a:r>
          </a:p>
          <a:p>
            <a:pPr algn="l" fontAlgn="base">
              <a:spcBef>
                <a:spcPct val="0"/>
              </a:spcBef>
              <a:spcAft>
                <a:spcPct val="0"/>
              </a:spcAft>
            </a:pPr>
            <a:endParaRPr lang="en-US" sz="2400" dirty="0" smtClean="0">
              <a:solidFill>
                <a:schemeClr val="tx1">
                  <a:lumMod val="95000"/>
                </a:schemeClr>
              </a:solidFill>
              <a:latin typeface="+mj-lt"/>
            </a:endParaRPr>
          </a:p>
          <a:p>
            <a:pPr algn="l" fontAlgn="base">
              <a:spcBef>
                <a:spcPct val="0"/>
              </a:spcBef>
              <a:spcAft>
                <a:spcPct val="0"/>
              </a:spcAft>
            </a:pPr>
            <a:r>
              <a:rPr lang="en-US" sz="2400" dirty="0" smtClean="0">
                <a:solidFill>
                  <a:schemeClr val="tx1">
                    <a:lumMod val="95000"/>
                  </a:schemeClr>
                </a:solidFill>
                <a:latin typeface="+mj-lt"/>
              </a:rPr>
              <a:t>Is </a:t>
            </a:r>
            <a:r>
              <a:rPr lang="en-US" sz="2400" dirty="0">
                <a:solidFill>
                  <a:schemeClr val="tx1">
                    <a:lumMod val="95000"/>
                  </a:schemeClr>
                </a:solidFill>
                <a:latin typeface="+mj-lt"/>
              </a:rPr>
              <a:t>the navigation consistent? </a:t>
            </a:r>
          </a:p>
          <a:p>
            <a:pPr algn="l" fontAlgn="base">
              <a:spcBef>
                <a:spcPct val="0"/>
              </a:spcBef>
              <a:spcAft>
                <a:spcPct val="0"/>
              </a:spcAft>
            </a:pPr>
            <a:endParaRPr lang="en-US" sz="2400" dirty="0" smtClean="0">
              <a:solidFill>
                <a:schemeClr val="tx1">
                  <a:lumMod val="95000"/>
                </a:schemeClr>
              </a:solidFill>
              <a:latin typeface="+mj-lt"/>
            </a:endParaRPr>
          </a:p>
          <a:p>
            <a:pPr algn="l" fontAlgn="base">
              <a:spcBef>
                <a:spcPct val="0"/>
              </a:spcBef>
              <a:spcAft>
                <a:spcPct val="0"/>
              </a:spcAft>
            </a:pPr>
            <a:r>
              <a:rPr lang="en-US" sz="2400" dirty="0" smtClean="0">
                <a:solidFill>
                  <a:schemeClr val="tx1">
                    <a:lumMod val="95000"/>
                  </a:schemeClr>
                </a:solidFill>
                <a:latin typeface="+mj-lt"/>
              </a:rPr>
              <a:t>Will </a:t>
            </a:r>
            <a:r>
              <a:rPr lang="en-US" sz="2400" dirty="0">
                <a:solidFill>
                  <a:schemeClr val="tx1">
                    <a:lumMod val="95000"/>
                  </a:schemeClr>
                </a:solidFill>
                <a:latin typeface="+mj-lt"/>
              </a:rPr>
              <a:t>someone know what to do on each screen? </a:t>
            </a:r>
          </a:p>
          <a:p>
            <a:pPr algn="l" fontAlgn="base">
              <a:spcBef>
                <a:spcPct val="0"/>
              </a:spcBef>
              <a:spcAft>
                <a:spcPct val="0"/>
              </a:spcAft>
            </a:pPr>
            <a:endParaRPr lang="en-US" sz="2400" dirty="0" smtClean="0">
              <a:solidFill>
                <a:schemeClr val="tx1">
                  <a:lumMod val="95000"/>
                </a:schemeClr>
              </a:solidFill>
              <a:latin typeface="+mj-lt"/>
            </a:endParaRPr>
          </a:p>
          <a:p>
            <a:pPr algn="l" fontAlgn="base">
              <a:spcBef>
                <a:spcPct val="0"/>
              </a:spcBef>
              <a:spcAft>
                <a:spcPct val="0"/>
              </a:spcAft>
            </a:pPr>
            <a:r>
              <a:rPr lang="en-US" sz="2400" dirty="0" smtClean="0">
                <a:solidFill>
                  <a:schemeClr val="tx1">
                    <a:lumMod val="95000"/>
                  </a:schemeClr>
                </a:solidFill>
                <a:latin typeface="+mj-lt"/>
              </a:rPr>
              <a:t>Can </a:t>
            </a:r>
            <a:r>
              <a:rPr lang="en-US" sz="2400" dirty="0">
                <a:solidFill>
                  <a:schemeClr val="tx1">
                    <a:lumMod val="95000"/>
                  </a:schemeClr>
                </a:solidFill>
                <a:latin typeface="+mj-lt"/>
              </a:rPr>
              <a:t>someone find their way back?</a:t>
            </a:r>
          </a:p>
          <a:p>
            <a:pPr algn="l" fontAlgn="base">
              <a:spcBef>
                <a:spcPct val="0"/>
              </a:spcBef>
              <a:spcAft>
                <a:spcPct val="0"/>
              </a:spcAft>
            </a:pPr>
            <a:endParaRPr lang="en-US" sz="2400" dirty="0">
              <a:solidFill>
                <a:schemeClr val="tx1">
                  <a:lumMod val="95000"/>
                </a:schemeClr>
              </a:solidFill>
              <a:latin typeface="+mj-lt"/>
            </a:endParaRPr>
          </a:p>
          <a:p>
            <a:pPr algn="l" fontAlgn="base">
              <a:spcBef>
                <a:spcPct val="0"/>
              </a:spcBef>
              <a:spcAft>
                <a:spcPct val="0"/>
              </a:spcAft>
            </a:pPr>
            <a:r>
              <a:rPr lang="en-US" sz="2400" dirty="0">
                <a:solidFill>
                  <a:schemeClr val="tx1">
                    <a:lumMod val="95000"/>
                  </a:schemeClr>
                </a:solidFill>
                <a:latin typeface="+mj-lt"/>
              </a:rPr>
              <a:t>Redraw the entire set of wireframes, again.</a:t>
            </a:r>
          </a:p>
        </p:txBody>
      </p:sp>
      <p:cxnSp>
        <p:nvCxnSpPr>
          <p:cNvPr id="36" name="Straight Connector 35"/>
          <p:cNvCxnSpPr/>
          <p:nvPr/>
        </p:nvCxnSpPr>
        <p:spPr>
          <a:xfrm>
            <a:off x="548906" y="2806467"/>
            <a:ext cx="12210179" cy="0"/>
          </a:xfrm>
          <a:prstGeom prst="line">
            <a:avLst/>
          </a:prstGeom>
          <a:noFill/>
          <a:ln w="6350" cap="flat">
            <a:solidFill>
              <a:schemeClr val="bg1">
                <a:lumMod val="85000"/>
              </a:schemeClr>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134723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p:nvPr/>
        </p:nvSpPr>
        <p:spPr>
          <a:xfrm>
            <a:off x="491024" y="463739"/>
            <a:ext cx="11582484" cy="6155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en-US" sz="4000" dirty="0" smtClean="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rPr>
              <a:t>Prototyping</a:t>
            </a:r>
            <a:endParaRPr sz="40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
        <p:nvSpPr>
          <p:cNvPr id="3" name="Slide Number Placeholder 2"/>
          <p:cNvSpPr>
            <a:spLocks noGrp="1"/>
          </p:cNvSpPr>
          <p:nvPr>
            <p:ph type="sldNum" sz="quarter" idx="4"/>
          </p:nvPr>
        </p:nvSpPr>
        <p:spPr/>
        <p:txBody>
          <a:bodyPr/>
          <a:lstStyle/>
          <a:p>
            <a:fld id="{86CB4B4D-7CA3-9044-876B-883B54F8677D}" type="slidenum">
              <a:rPr lang="en-US" smtClean="0"/>
              <a:pPr/>
              <a:t>2</a:t>
            </a:fld>
            <a:endParaRPr lang="en-US" dirty="0"/>
          </a:p>
        </p:txBody>
      </p:sp>
      <p:sp>
        <p:nvSpPr>
          <p:cNvPr id="15" name="Rounded Rectangle 24"/>
          <p:cNvSpPr>
            <a:spLocks noChangeArrowheads="1"/>
          </p:cNvSpPr>
          <p:nvPr/>
        </p:nvSpPr>
        <p:spPr bwMode="auto">
          <a:xfrm>
            <a:off x="8761312" y="2532581"/>
            <a:ext cx="4047568" cy="1956138"/>
          </a:xfrm>
          <a:prstGeom prst="roundRect">
            <a:avLst>
              <a:gd name="adj" fmla="val 5051"/>
            </a:avLst>
          </a:prstGeom>
          <a:solidFill>
            <a:srgbClr val="6FC2D7">
              <a:alpha val="58000"/>
            </a:srgbClr>
          </a:solidFill>
          <a:ln w="38100" algn="ctr">
            <a:solidFill>
              <a:srgbClr val="000000"/>
            </a:solidFill>
            <a:round/>
            <a:headEnd/>
            <a:tailEnd/>
          </a:ln>
        </p:spPr>
        <p:txBody>
          <a:bodyPr anchor="ctr" anchorCtr="0"/>
          <a:lstStyle/>
          <a:p>
            <a:pPr defTabSz="457200">
              <a:buClr>
                <a:srgbClr val="808080"/>
              </a:buClr>
              <a:buSzPct val="100000"/>
              <a:buFont typeface="Arial" pitchFamily="34" charset="0"/>
              <a:buNone/>
            </a:pPr>
            <a:r>
              <a:rPr lang="en-US" sz="1800" dirty="0" smtClean="0">
                <a:latin typeface="Open Sans bold" panose="020B0806030504020204" pitchFamily="34" charset="0"/>
                <a:ea typeface="Open Sans bold" panose="020B0806030504020204" pitchFamily="34" charset="0"/>
                <a:cs typeface="Open Sans bold" panose="020B0806030504020204" pitchFamily="34" charset="0"/>
              </a:rPr>
              <a:t>Prototyping</a:t>
            </a:r>
          </a:p>
        </p:txBody>
      </p:sp>
      <p:sp>
        <p:nvSpPr>
          <p:cNvPr id="17" name="TextBox 16"/>
          <p:cNvSpPr txBox="1"/>
          <p:nvPr/>
        </p:nvSpPr>
        <p:spPr>
          <a:xfrm>
            <a:off x="8865937" y="4817401"/>
            <a:ext cx="3675313" cy="646331"/>
          </a:xfrm>
          <a:prstGeom prst="rect">
            <a:avLst/>
          </a:prstGeom>
          <a:noFill/>
        </p:spPr>
        <p:txBody>
          <a:bodyPr wrap="square" rtlCol="0">
            <a:spAutoFit/>
          </a:bodyPr>
          <a:lstStyle/>
          <a:p>
            <a:pPr algn="l" fontAlgn="base">
              <a:spcBef>
                <a:spcPct val="0"/>
              </a:spcBef>
              <a:spcAft>
                <a:spcPct val="0"/>
              </a:spcAft>
            </a:pPr>
            <a:r>
              <a:rPr lang="en-US" sz="1800" dirty="0">
                <a:solidFill>
                  <a:srgbClr val="000000">
                    <a:lumMod val="95000"/>
                  </a:srgbClr>
                </a:solidFill>
                <a:latin typeface="Open Sans Light" panose="020B0306030504020204" pitchFamily="34" charset="0"/>
                <a:ea typeface="Open Sans Light" panose="020B0306030504020204" pitchFamily="34" charset="0"/>
                <a:cs typeface="Open Sans Light" panose="020B0306030504020204" pitchFamily="34" charset="0"/>
              </a:rPr>
              <a:t>Hypothesis validation through generative, form-giving activities</a:t>
            </a:r>
          </a:p>
        </p:txBody>
      </p:sp>
      <p:sp>
        <p:nvSpPr>
          <p:cNvPr id="18" name="TextBox 17"/>
          <p:cNvSpPr txBox="1"/>
          <p:nvPr/>
        </p:nvSpPr>
        <p:spPr>
          <a:xfrm>
            <a:off x="4639334" y="4817401"/>
            <a:ext cx="3675313" cy="646331"/>
          </a:xfrm>
          <a:prstGeom prst="rect">
            <a:avLst/>
          </a:prstGeom>
          <a:noFill/>
        </p:spPr>
        <p:txBody>
          <a:bodyPr wrap="square" rtlCol="0">
            <a:spAutoFit/>
          </a:bodyPr>
          <a:lstStyle/>
          <a:p>
            <a:pPr algn="l" fontAlgn="base">
              <a:spcBef>
                <a:spcPct val="0"/>
              </a:spcBef>
              <a:spcAft>
                <a:spcPct val="0"/>
              </a:spcAft>
            </a:pPr>
            <a:r>
              <a:rPr lang="en-US" sz="1800" dirty="0" smtClean="0">
                <a:solidFill>
                  <a:srgbClr val="000000">
                    <a:lumMod val="95000"/>
                  </a:srgbClr>
                </a:solidFill>
                <a:latin typeface="Open Sans Light" panose="020B0306030504020204" pitchFamily="34" charset="0"/>
                <a:ea typeface="Open Sans Light" panose="020B0306030504020204" pitchFamily="34" charset="0"/>
                <a:cs typeface="Open Sans Light" panose="020B0306030504020204" pitchFamily="34" charset="0"/>
              </a:rPr>
              <a:t>Making meaning through inference and reframing</a:t>
            </a:r>
            <a:endParaRPr lang="en-US" sz="1800" dirty="0">
              <a:solidFill>
                <a:srgbClr val="000000">
                  <a:lumMod val="95000"/>
                </a:srgb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TextBox 18"/>
          <p:cNvSpPr txBox="1"/>
          <p:nvPr/>
        </p:nvSpPr>
        <p:spPr>
          <a:xfrm>
            <a:off x="304799" y="4817401"/>
            <a:ext cx="3675313" cy="646331"/>
          </a:xfrm>
          <a:prstGeom prst="rect">
            <a:avLst/>
          </a:prstGeom>
          <a:noFill/>
        </p:spPr>
        <p:txBody>
          <a:bodyPr wrap="square" rtlCol="0">
            <a:spAutoFit/>
          </a:bodyPr>
          <a:lstStyle/>
          <a:p>
            <a:pPr algn="l" fontAlgn="base">
              <a:spcBef>
                <a:spcPct val="0"/>
              </a:spcBef>
              <a:spcAft>
                <a:spcPct val="0"/>
              </a:spcAft>
            </a:pPr>
            <a:r>
              <a:rPr lang="en-US" sz="1800" dirty="0" smtClean="0">
                <a:solidFill>
                  <a:schemeClr val="tx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Immersion in the cultural context of a wicked problem</a:t>
            </a:r>
            <a:endParaRPr lang="en-US" sz="1800" dirty="0">
              <a:solidFill>
                <a:schemeClr val="tx1">
                  <a:lumMod val="9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Rounded Rectangle 9"/>
          <p:cNvSpPr/>
          <p:nvPr/>
        </p:nvSpPr>
        <p:spPr>
          <a:xfrm>
            <a:off x="286483" y="1487256"/>
            <a:ext cx="1139701" cy="650240"/>
          </a:xfrm>
          <a:prstGeom prst="roundRect">
            <a:avLst/>
          </a:prstGeom>
          <a:solidFill>
            <a:schemeClr val="bg1">
              <a:lumMod val="75000"/>
              <a:lumOff val="25000"/>
            </a:schemeClr>
          </a:solidFill>
          <a:ln>
            <a:solidFill>
              <a:srgbClr val="A9DAE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280" dirty="0">
                <a:solidFill>
                  <a:schemeClr val="tx1">
                    <a:lumMod val="50000"/>
                    <a:lumOff val="50000"/>
                  </a:schemeClr>
                </a:solidFill>
                <a:latin typeface="+mj-lt"/>
              </a:rPr>
              <a:t>Research</a:t>
            </a:r>
          </a:p>
        </p:txBody>
      </p:sp>
      <p:cxnSp>
        <p:nvCxnSpPr>
          <p:cNvPr id="11" name="Straight Arrow Connector 10"/>
          <p:cNvCxnSpPr>
            <a:stCxn id="10" idx="3"/>
          </p:cNvCxnSpPr>
          <p:nvPr/>
        </p:nvCxnSpPr>
        <p:spPr>
          <a:xfrm>
            <a:off x="1426184" y="1812376"/>
            <a:ext cx="226964" cy="0"/>
          </a:xfrm>
          <a:prstGeom prst="straightConnector1">
            <a:avLst/>
          </a:prstGeom>
          <a:ln>
            <a:solidFill>
              <a:srgbClr val="A9DAE7"/>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709063" y="1487256"/>
            <a:ext cx="1139701" cy="650240"/>
          </a:xfrm>
          <a:prstGeom prst="roundRect">
            <a:avLst/>
          </a:prstGeom>
          <a:solidFill>
            <a:schemeClr val="bg1">
              <a:lumMod val="75000"/>
              <a:lumOff val="25000"/>
            </a:schemeClr>
          </a:solidFill>
          <a:ln>
            <a:solidFill>
              <a:srgbClr val="A9DAE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280" dirty="0">
                <a:solidFill>
                  <a:schemeClr val="tx1">
                    <a:lumMod val="50000"/>
                    <a:lumOff val="50000"/>
                  </a:schemeClr>
                </a:solidFill>
                <a:latin typeface="+mj-lt"/>
              </a:rPr>
              <a:t>Transcription</a:t>
            </a:r>
          </a:p>
        </p:txBody>
      </p:sp>
      <p:cxnSp>
        <p:nvCxnSpPr>
          <p:cNvPr id="13" name="Straight Arrow Connector 12"/>
          <p:cNvCxnSpPr>
            <a:stCxn id="12" idx="3"/>
          </p:cNvCxnSpPr>
          <p:nvPr/>
        </p:nvCxnSpPr>
        <p:spPr>
          <a:xfrm>
            <a:off x="2848764" y="1812376"/>
            <a:ext cx="226964" cy="0"/>
          </a:xfrm>
          <a:prstGeom prst="straightConnector1">
            <a:avLst/>
          </a:prstGeom>
          <a:ln>
            <a:solidFill>
              <a:srgbClr val="A9DAE7"/>
            </a:solidFill>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127586" y="1487256"/>
            <a:ext cx="1139701" cy="650240"/>
          </a:xfrm>
          <a:prstGeom prst="roundRect">
            <a:avLst/>
          </a:prstGeom>
          <a:solidFill>
            <a:schemeClr val="bg1">
              <a:lumMod val="75000"/>
              <a:lumOff val="25000"/>
            </a:schemeClr>
          </a:solidFill>
          <a:ln>
            <a:solidFill>
              <a:srgbClr val="A9DAE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280" dirty="0">
                <a:solidFill>
                  <a:schemeClr val="tx1">
                    <a:lumMod val="50000"/>
                    <a:lumOff val="50000"/>
                  </a:schemeClr>
                </a:solidFill>
                <a:latin typeface="+mj-lt"/>
              </a:rPr>
              <a:t>Utterances</a:t>
            </a:r>
          </a:p>
        </p:txBody>
      </p:sp>
      <p:cxnSp>
        <p:nvCxnSpPr>
          <p:cNvPr id="21" name="Straight Arrow Connector 20"/>
          <p:cNvCxnSpPr>
            <a:stCxn id="20" idx="3"/>
          </p:cNvCxnSpPr>
          <p:nvPr/>
        </p:nvCxnSpPr>
        <p:spPr>
          <a:xfrm>
            <a:off x="4267287" y="1812376"/>
            <a:ext cx="226964" cy="0"/>
          </a:xfrm>
          <a:prstGeom prst="straightConnector1">
            <a:avLst/>
          </a:prstGeom>
          <a:ln>
            <a:solidFill>
              <a:srgbClr val="A9DAE7"/>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546109" y="1487256"/>
            <a:ext cx="1139701" cy="650240"/>
          </a:xfrm>
          <a:prstGeom prst="roundRect">
            <a:avLst/>
          </a:prstGeom>
          <a:noFill/>
          <a:ln>
            <a:solidFill>
              <a:srgbClr val="A9DAE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280" dirty="0">
                <a:solidFill>
                  <a:schemeClr val="tx1">
                    <a:lumMod val="50000"/>
                    <a:lumOff val="50000"/>
                  </a:schemeClr>
                </a:solidFill>
                <a:latin typeface="+mj-lt"/>
              </a:rPr>
              <a:t>Patterns &amp; Anomalies</a:t>
            </a:r>
          </a:p>
        </p:txBody>
      </p:sp>
      <p:cxnSp>
        <p:nvCxnSpPr>
          <p:cNvPr id="23" name="Straight Arrow Connector 22"/>
          <p:cNvCxnSpPr>
            <a:stCxn id="22" idx="3"/>
          </p:cNvCxnSpPr>
          <p:nvPr/>
        </p:nvCxnSpPr>
        <p:spPr>
          <a:xfrm>
            <a:off x="5685810" y="1812376"/>
            <a:ext cx="226964" cy="0"/>
          </a:xfrm>
          <a:prstGeom prst="straightConnector1">
            <a:avLst/>
          </a:prstGeom>
          <a:ln>
            <a:solidFill>
              <a:srgbClr val="A9DAE7"/>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5964633" y="1487256"/>
            <a:ext cx="1139701" cy="650240"/>
          </a:xfrm>
          <a:prstGeom prst="roundRect">
            <a:avLst/>
          </a:prstGeom>
          <a:noFill/>
          <a:ln w="12700" cmpd="sng">
            <a:solidFill>
              <a:srgbClr val="A9DAE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280" dirty="0">
                <a:solidFill>
                  <a:schemeClr val="tx1">
                    <a:lumMod val="50000"/>
                    <a:lumOff val="50000"/>
                  </a:schemeClr>
                </a:solidFill>
                <a:latin typeface="+mj-lt"/>
              </a:rPr>
              <a:t>Interpretation</a:t>
            </a:r>
          </a:p>
        </p:txBody>
      </p:sp>
      <p:cxnSp>
        <p:nvCxnSpPr>
          <p:cNvPr id="25" name="Straight Arrow Connector 24"/>
          <p:cNvCxnSpPr/>
          <p:nvPr/>
        </p:nvCxnSpPr>
        <p:spPr>
          <a:xfrm>
            <a:off x="7104335" y="1812376"/>
            <a:ext cx="226964" cy="0"/>
          </a:xfrm>
          <a:prstGeom prst="straightConnector1">
            <a:avLst/>
          </a:prstGeom>
          <a:ln>
            <a:solidFill>
              <a:srgbClr val="A9DAE7"/>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7383156" y="1487256"/>
            <a:ext cx="1139701" cy="650240"/>
          </a:xfrm>
          <a:prstGeom prst="roundRect">
            <a:avLst/>
          </a:prstGeom>
          <a:noFill/>
          <a:ln w="12700" cmpd="sng">
            <a:solidFill>
              <a:srgbClr val="A9DAE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280" dirty="0">
                <a:solidFill>
                  <a:schemeClr val="tx1">
                    <a:lumMod val="50000"/>
                    <a:lumOff val="50000"/>
                  </a:schemeClr>
                </a:solidFill>
                <a:latin typeface="+mj-lt"/>
              </a:rPr>
              <a:t>Insights</a:t>
            </a:r>
          </a:p>
        </p:txBody>
      </p:sp>
      <p:cxnSp>
        <p:nvCxnSpPr>
          <p:cNvPr id="27" name="Straight Arrow Connector 26"/>
          <p:cNvCxnSpPr/>
          <p:nvPr/>
        </p:nvCxnSpPr>
        <p:spPr>
          <a:xfrm>
            <a:off x="8513188" y="1812376"/>
            <a:ext cx="226964" cy="0"/>
          </a:xfrm>
          <a:prstGeom prst="straightConnector1">
            <a:avLst/>
          </a:prstGeom>
          <a:ln>
            <a:solidFill>
              <a:srgbClr val="A9DAE7"/>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8792009" y="1487256"/>
            <a:ext cx="1139701" cy="650240"/>
          </a:xfrm>
          <a:prstGeom prst="roundRect">
            <a:avLst/>
          </a:prstGeom>
          <a:solidFill>
            <a:srgbClr val="A9DAE7"/>
          </a:soli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80" dirty="0" smtClean="0">
                <a:solidFill>
                  <a:schemeClr val="tx1"/>
                </a:solidFill>
                <a:latin typeface="+mj-lt"/>
              </a:rPr>
              <a:t>Principles</a:t>
            </a:r>
            <a:endParaRPr lang="en-US" sz="1280" dirty="0">
              <a:solidFill>
                <a:schemeClr val="tx1"/>
              </a:solidFill>
              <a:latin typeface="+mj-lt"/>
            </a:endParaRPr>
          </a:p>
        </p:txBody>
      </p:sp>
      <p:cxnSp>
        <p:nvCxnSpPr>
          <p:cNvPr id="29" name="Straight Arrow Connector 28"/>
          <p:cNvCxnSpPr/>
          <p:nvPr/>
        </p:nvCxnSpPr>
        <p:spPr>
          <a:xfrm>
            <a:off x="9931710" y="1812376"/>
            <a:ext cx="226964" cy="0"/>
          </a:xfrm>
          <a:prstGeom prst="straightConnector1">
            <a:avLst/>
          </a:prstGeom>
          <a:ln>
            <a:solidFill>
              <a:srgbClr val="A9DAE7"/>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10210530" y="1487256"/>
            <a:ext cx="1139701" cy="650240"/>
          </a:xfrm>
          <a:prstGeom prst="roundRect">
            <a:avLst/>
          </a:prstGeom>
          <a:solidFill>
            <a:srgbClr val="A9DAE7"/>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80" dirty="0" smtClean="0">
                <a:solidFill>
                  <a:schemeClr val="tx1"/>
                </a:solidFill>
                <a:latin typeface="+mj-lt"/>
              </a:rPr>
              <a:t>Value </a:t>
            </a:r>
          </a:p>
          <a:p>
            <a:pPr algn="ctr"/>
            <a:r>
              <a:rPr lang="en-US" sz="1280" dirty="0" smtClean="0">
                <a:solidFill>
                  <a:schemeClr val="tx1"/>
                </a:solidFill>
                <a:latin typeface="+mj-lt"/>
              </a:rPr>
              <a:t>Promise</a:t>
            </a:r>
            <a:endParaRPr lang="en-US" sz="1280" dirty="0">
              <a:solidFill>
                <a:schemeClr val="tx1"/>
              </a:solidFill>
              <a:latin typeface="+mj-lt"/>
            </a:endParaRPr>
          </a:p>
        </p:txBody>
      </p:sp>
      <p:cxnSp>
        <p:nvCxnSpPr>
          <p:cNvPr id="31" name="Straight Arrow Connector 30"/>
          <p:cNvCxnSpPr/>
          <p:nvPr/>
        </p:nvCxnSpPr>
        <p:spPr>
          <a:xfrm>
            <a:off x="11340563" y="1812376"/>
            <a:ext cx="226964" cy="0"/>
          </a:xfrm>
          <a:prstGeom prst="straightConnector1">
            <a:avLst/>
          </a:prstGeom>
          <a:ln>
            <a:solidFill>
              <a:srgbClr val="A9DAE7"/>
            </a:solid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11619384" y="1487256"/>
            <a:ext cx="1139701" cy="650240"/>
          </a:xfrm>
          <a:prstGeom prst="roundRect">
            <a:avLst/>
          </a:prstGeom>
          <a:solidFill>
            <a:srgbClr val="A9DAE7"/>
          </a:solid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80" dirty="0" smtClean="0">
                <a:solidFill>
                  <a:srgbClr val="000000"/>
                </a:solidFill>
                <a:latin typeface="+mj-lt"/>
              </a:rPr>
              <a:t>Stories</a:t>
            </a:r>
            <a:endParaRPr lang="en-US" sz="1280" dirty="0">
              <a:solidFill>
                <a:srgbClr val="000000"/>
              </a:solidFill>
              <a:latin typeface="+mj-lt"/>
            </a:endParaRPr>
          </a:p>
        </p:txBody>
      </p:sp>
      <p:sp>
        <p:nvSpPr>
          <p:cNvPr id="33" name="Rounded Rectangle 24"/>
          <p:cNvSpPr>
            <a:spLocks noChangeArrowheads="1"/>
          </p:cNvSpPr>
          <p:nvPr/>
        </p:nvSpPr>
        <p:spPr bwMode="auto">
          <a:xfrm>
            <a:off x="228600" y="2545460"/>
            <a:ext cx="4047568" cy="1956138"/>
          </a:xfrm>
          <a:prstGeom prst="roundRect">
            <a:avLst>
              <a:gd name="adj" fmla="val 5051"/>
            </a:avLst>
          </a:prstGeom>
          <a:solidFill>
            <a:srgbClr val="F6BB00"/>
          </a:solidFill>
          <a:ln w="38100" algn="ctr">
            <a:noFill/>
            <a:round/>
            <a:headEnd/>
            <a:tailEnd/>
          </a:ln>
        </p:spPr>
        <p:txBody>
          <a:bodyPr anchor="ctr" anchorCtr="0"/>
          <a:lstStyle/>
          <a:p>
            <a:pPr defTabSz="457200">
              <a:buClr>
                <a:srgbClr val="808080"/>
              </a:buClr>
              <a:buSzPct val="100000"/>
              <a:buFont typeface="Arial" pitchFamily="34" charset="0"/>
              <a:buNone/>
            </a:pPr>
            <a:r>
              <a:rPr lang="en-US" sz="1800" dirty="0">
                <a:latin typeface="Open Sans bold" panose="020B0806030504020204" pitchFamily="34" charset="0"/>
                <a:ea typeface="Open Sans bold" panose="020B0806030504020204" pitchFamily="34" charset="0"/>
                <a:cs typeface="Open Sans bold" panose="020B0806030504020204" pitchFamily="34" charset="0"/>
              </a:rPr>
              <a:t>Ethnography</a:t>
            </a:r>
          </a:p>
        </p:txBody>
      </p:sp>
      <p:sp>
        <p:nvSpPr>
          <p:cNvPr id="34" name="Rounded Rectangle 24"/>
          <p:cNvSpPr>
            <a:spLocks noChangeArrowheads="1"/>
          </p:cNvSpPr>
          <p:nvPr/>
        </p:nvSpPr>
        <p:spPr bwMode="auto">
          <a:xfrm>
            <a:off x="4494251" y="2545460"/>
            <a:ext cx="4047568" cy="1956138"/>
          </a:xfrm>
          <a:prstGeom prst="roundRect">
            <a:avLst>
              <a:gd name="adj" fmla="val 5051"/>
            </a:avLst>
          </a:prstGeom>
          <a:solidFill>
            <a:srgbClr val="F6BB00"/>
          </a:solidFill>
          <a:ln w="38100" algn="ctr">
            <a:noFill/>
            <a:round/>
            <a:headEnd/>
            <a:tailEnd/>
          </a:ln>
        </p:spPr>
        <p:txBody>
          <a:bodyPr anchor="ctr" anchorCtr="0"/>
          <a:lstStyle/>
          <a:p>
            <a:pPr defTabSz="457200">
              <a:buClr>
                <a:srgbClr val="808080"/>
              </a:buClr>
              <a:buSzPct val="100000"/>
              <a:buFont typeface="Arial" pitchFamily="34" charset="0"/>
              <a:buNone/>
            </a:pPr>
            <a:r>
              <a:rPr lang="en-US" sz="1800" dirty="0" smtClean="0">
                <a:latin typeface="Open Sans bold" panose="020B0806030504020204" pitchFamily="34" charset="0"/>
                <a:ea typeface="Open Sans bold" panose="020B0806030504020204" pitchFamily="34" charset="0"/>
                <a:cs typeface="Open Sans bold" panose="020B0806030504020204" pitchFamily="34" charset="0"/>
              </a:rPr>
              <a:t>Synthesis</a:t>
            </a:r>
            <a:endParaRPr lang="en-US" sz="1800" dirty="0">
              <a:latin typeface="Open Sans bold" panose="020B0806030504020204" pitchFamily="34" charset="0"/>
              <a:ea typeface="Open Sans bold" panose="020B0806030504020204" pitchFamily="34" charset="0"/>
              <a:cs typeface="Open Sans bold" panose="020B0806030504020204" pitchFamily="34" charset="0"/>
            </a:endParaRPr>
          </a:p>
        </p:txBody>
      </p:sp>
    </p:spTree>
    <p:extLst>
      <p:ext uri="{BB962C8B-B14F-4D97-AF65-F5344CB8AC3E}">
        <p14:creationId xmlns:p14="http://schemas.microsoft.com/office/powerpoint/2010/main" val="90421591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p:nvPr/>
        </p:nvSpPr>
        <p:spPr>
          <a:xfrm>
            <a:off x="491024" y="463739"/>
            <a:ext cx="11582484" cy="6155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en-US" sz="4000" dirty="0" err="1" smtClean="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rPr>
              <a:t>Wireframing</a:t>
            </a:r>
            <a:endParaRPr lang="en-US" sz="40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
        <p:nvSpPr>
          <p:cNvPr id="3" name="Slide Number Placeholder 2"/>
          <p:cNvSpPr>
            <a:spLocks noGrp="1"/>
          </p:cNvSpPr>
          <p:nvPr>
            <p:ph type="sldNum" sz="quarter" idx="4"/>
          </p:nvPr>
        </p:nvSpPr>
        <p:spPr/>
        <p:txBody>
          <a:bodyPr/>
          <a:lstStyle/>
          <a:p>
            <a:fld id="{86CB4B4D-7CA3-9044-876B-883B54F8677D}" type="slidenum">
              <a:rPr lang="en-US" smtClean="0"/>
              <a:pPr/>
              <a:t>3</a:t>
            </a:fld>
            <a:endParaRPr lang="en-US" dirty="0"/>
          </a:p>
        </p:txBody>
      </p:sp>
      <p:sp>
        <p:nvSpPr>
          <p:cNvPr id="35" name="TextBox 34"/>
          <p:cNvSpPr txBox="1"/>
          <p:nvPr/>
        </p:nvSpPr>
        <p:spPr>
          <a:xfrm>
            <a:off x="491024" y="1936561"/>
            <a:ext cx="10236116" cy="5632311"/>
          </a:xfrm>
          <a:prstGeom prst="rect">
            <a:avLst/>
          </a:prstGeom>
          <a:noFill/>
        </p:spPr>
        <p:txBody>
          <a:bodyPr wrap="square" rtlCol="0">
            <a:spAutoFit/>
          </a:bodyPr>
          <a:lstStyle/>
          <a:p>
            <a:pPr algn="l" fontAlgn="base">
              <a:spcBef>
                <a:spcPct val="0"/>
              </a:spcBef>
              <a:spcAft>
                <a:spcPct val="0"/>
              </a:spcAft>
            </a:pPr>
            <a:r>
              <a:rPr lang="en-US" dirty="0" smtClean="0">
                <a:solidFill>
                  <a:schemeClr val="tx1">
                    <a:lumMod val="95000"/>
                  </a:schemeClr>
                </a:solidFill>
                <a:latin typeface="+mj-lt"/>
              </a:rPr>
              <a:t>A process of increasing fidelity</a:t>
            </a:r>
          </a:p>
          <a:p>
            <a:pPr algn="l" fontAlgn="base">
              <a:spcBef>
                <a:spcPct val="0"/>
              </a:spcBef>
              <a:spcAft>
                <a:spcPct val="0"/>
              </a:spcAft>
            </a:pPr>
            <a:endParaRPr lang="en-US" dirty="0" smtClean="0">
              <a:solidFill>
                <a:schemeClr val="tx1">
                  <a:lumMod val="95000"/>
                </a:schemeClr>
              </a:solidFill>
              <a:latin typeface="+mj-lt"/>
            </a:endParaRPr>
          </a:p>
          <a:p>
            <a:pPr algn="l" fontAlgn="base">
              <a:spcBef>
                <a:spcPct val="0"/>
              </a:spcBef>
              <a:spcAft>
                <a:spcPct val="0"/>
              </a:spcAft>
            </a:pPr>
            <a:r>
              <a:rPr lang="en-US" sz="2400" dirty="0" err="1" smtClean="0">
                <a:solidFill>
                  <a:schemeClr val="tx1">
                    <a:lumMod val="95000"/>
                  </a:schemeClr>
                </a:solidFill>
                <a:latin typeface="+mj-lt"/>
              </a:rPr>
              <a:t>Wireframing</a:t>
            </a:r>
            <a:r>
              <a:rPr lang="en-US" sz="2400" dirty="0" smtClean="0">
                <a:solidFill>
                  <a:schemeClr val="tx1">
                    <a:lumMod val="95000"/>
                  </a:schemeClr>
                </a:solidFill>
                <a:latin typeface="+mj-lt"/>
              </a:rPr>
              <a:t> is about creating </a:t>
            </a:r>
            <a:r>
              <a:rPr lang="en-US" sz="2400" dirty="0">
                <a:solidFill>
                  <a:schemeClr val="tx1">
                    <a:lumMod val="95000"/>
                  </a:schemeClr>
                </a:solidFill>
                <a:latin typeface="+mj-lt"/>
              </a:rPr>
              <a:t>a visual representation of a user-interface, abstracted to show behavior and controls instead of color or emotion</a:t>
            </a:r>
            <a:r>
              <a:rPr lang="en-US" sz="2400" dirty="0" smtClean="0">
                <a:solidFill>
                  <a:schemeClr val="tx1">
                    <a:lumMod val="95000"/>
                  </a:schemeClr>
                </a:solidFill>
                <a:latin typeface="+mj-lt"/>
              </a:rPr>
              <a:t>.</a:t>
            </a:r>
          </a:p>
          <a:p>
            <a:pPr algn="l" fontAlgn="base">
              <a:spcBef>
                <a:spcPct val="0"/>
              </a:spcBef>
              <a:spcAft>
                <a:spcPct val="0"/>
              </a:spcAft>
            </a:pPr>
            <a:endParaRPr lang="en-US" sz="2400" dirty="0">
              <a:solidFill>
                <a:schemeClr val="tx1">
                  <a:lumMod val="95000"/>
                </a:schemeClr>
              </a:solidFill>
              <a:latin typeface="+mj-lt"/>
            </a:endParaRPr>
          </a:p>
          <a:p>
            <a:pPr algn="l" fontAlgn="base">
              <a:spcBef>
                <a:spcPct val="0"/>
              </a:spcBef>
              <a:spcAft>
                <a:spcPct val="0"/>
              </a:spcAft>
            </a:pPr>
            <a:r>
              <a:rPr lang="en-US" sz="2400" dirty="0" smtClean="0">
                <a:solidFill>
                  <a:schemeClr val="tx1">
                    <a:lumMod val="95000"/>
                  </a:schemeClr>
                </a:solidFill>
                <a:latin typeface="+mj-lt"/>
              </a:rPr>
              <a:t>A good set of wireframes:</a:t>
            </a:r>
            <a:endParaRPr lang="en-US" sz="2400" dirty="0">
              <a:solidFill>
                <a:schemeClr val="tx1">
                  <a:lumMod val="95000"/>
                </a:schemeClr>
              </a:solidFill>
              <a:latin typeface="+mj-lt"/>
            </a:endParaRPr>
          </a:p>
          <a:p>
            <a:pPr algn="l" fontAlgn="base">
              <a:spcBef>
                <a:spcPct val="0"/>
              </a:spcBef>
              <a:spcAft>
                <a:spcPct val="0"/>
              </a:spcAft>
            </a:pPr>
            <a:endParaRPr lang="en-US" sz="2400" dirty="0">
              <a:solidFill>
                <a:schemeClr val="tx1">
                  <a:lumMod val="95000"/>
                </a:schemeClr>
              </a:solidFill>
              <a:latin typeface="+mj-lt"/>
            </a:endParaRPr>
          </a:p>
          <a:p>
            <a:pPr marL="342900" indent="-342900" algn="l" fontAlgn="base">
              <a:spcBef>
                <a:spcPct val="0"/>
              </a:spcBef>
              <a:spcAft>
                <a:spcPct val="0"/>
              </a:spcAft>
              <a:buFont typeface="Arial" panose="020B0604020202020204" pitchFamily="34" charset="0"/>
              <a:buChar char="•"/>
            </a:pPr>
            <a:r>
              <a:rPr lang="en-US" sz="2400" dirty="0">
                <a:solidFill>
                  <a:schemeClr val="tx1">
                    <a:lumMod val="95000"/>
                  </a:schemeClr>
                </a:solidFill>
                <a:latin typeface="+mj-lt"/>
              </a:rPr>
              <a:t>Advances the fidelity of an idea</a:t>
            </a:r>
          </a:p>
          <a:p>
            <a:pPr marL="342900" indent="-342900" algn="l" fontAlgn="base">
              <a:spcBef>
                <a:spcPct val="0"/>
              </a:spcBef>
              <a:spcAft>
                <a:spcPct val="0"/>
              </a:spcAft>
              <a:buFont typeface="Arial" panose="020B0604020202020204" pitchFamily="34" charset="0"/>
              <a:buChar char="•"/>
            </a:pPr>
            <a:r>
              <a:rPr lang="en-US" sz="2400" dirty="0">
                <a:solidFill>
                  <a:schemeClr val="tx1">
                    <a:lumMod val="95000"/>
                  </a:schemeClr>
                </a:solidFill>
                <a:latin typeface="+mj-lt"/>
              </a:rPr>
              <a:t>Stands on its own, without explanation </a:t>
            </a:r>
          </a:p>
          <a:p>
            <a:pPr marL="342900" indent="-342900" algn="l" fontAlgn="base">
              <a:spcBef>
                <a:spcPct val="0"/>
              </a:spcBef>
              <a:spcAft>
                <a:spcPct val="0"/>
              </a:spcAft>
              <a:buFont typeface="Arial" panose="020B0604020202020204" pitchFamily="34" charset="0"/>
              <a:buChar char="•"/>
            </a:pPr>
            <a:r>
              <a:rPr lang="en-US" sz="2400" dirty="0">
                <a:solidFill>
                  <a:schemeClr val="tx1">
                    <a:lumMod val="95000"/>
                  </a:schemeClr>
                </a:solidFill>
                <a:latin typeface="+mj-lt"/>
              </a:rPr>
              <a:t>Describes every control</a:t>
            </a:r>
          </a:p>
          <a:p>
            <a:pPr marL="342900" indent="-342900" algn="l" fontAlgn="base">
              <a:spcBef>
                <a:spcPct val="0"/>
              </a:spcBef>
              <a:spcAft>
                <a:spcPct val="0"/>
              </a:spcAft>
              <a:buFont typeface="Arial" panose="020B0604020202020204" pitchFamily="34" charset="0"/>
              <a:buChar char="•"/>
            </a:pPr>
            <a:r>
              <a:rPr lang="en-US" sz="2400" dirty="0">
                <a:solidFill>
                  <a:schemeClr val="tx1">
                    <a:lumMod val="95000"/>
                  </a:schemeClr>
                </a:solidFill>
                <a:latin typeface="+mj-lt"/>
              </a:rPr>
              <a:t>Uses actual content, not “filler” or “placeholder” content</a:t>
            </a:r>
          </a:p>
          <a:p>
            <a:pPr marL="342900" indent="-342900" algn="l" fontAlgn="base">
              <a:spcBef>
                <a:spcPct val="0"/>
              </a:spcBef>
              <a:spcAft>
                <a:spcPct val="0"/>
              </a:spcAft>
              <a:buFont typeface="Arial" panose="020B0604020202020204" pitchFamily="34" charset="0"/>
              <a:buChar char="•"/>
            </a:pPr>
            <a:r>
              <a:rPr lang="en-US" sz="2400" dirty="0">
                <a:solidFill>
                  <a:schemeClr val="tx1">
                    <a:lumMod val="95000"/>
                  </a:schemeClr>
                </a:solidFill>
                <a:latin typeface="+mj-lt"/>
              </a:rPr>
              <a:t>Uses space in a realistic manner</a:t>
            </a:r>
          </a:p>
          <a:p>
            <a:pPr marL="342900" indent="-342900" algn="l" fontAlgn="base">
              <a:spcBef>
                <a:spcPct val="0"/>
              </a:spcBef>
              <a:spcAft>
                <a:spcPct val="0"/>
              </a:spcAft>
              <a:buFont typeface="Arial" panose="020B0604020202020204" pitchFamily="34" charset="0"/>
              <a:buChar char="•"/>
            </a:pPr>
            <a:endParaRPr lang="en-US" sz="2400" dirty="0">
              <a:solidFill>
                <a:schemeClr val="tx1">
                  <a:lumMod val="95000"/>
                </a:schemeClr>
              </a:solidFill>
              <a:latin typeface="+mj-lt"/>
            </a:endParaRPr>
          </a:p>
          <a:p>
            <a:pPr marL="342900" indent="-342900" algn="l" fontAlgn="base">
              <a:spcBef>
                <a:spcPct val="0"/>
              </a:spcBef>
              <a:spcAft>
                <a:spcPct val="0"/>
              </a:spcAft>
              <a:buFont typeface="Arial" panose="020B0604020202020204" pitchFamily="34" charset="0"/>
              <a:buChar char="•"/>
            </a:pPr>
            <a:endParaRPr lang="en-US" sz="2400" dirty="0">
              <a:solidFill>
                <a:schemeClr val="tx1">
                  <a:lumMod val="95000"/>
                </a:schemeClr>
              </a:solidFill>
              <a:latin typeface="+mj-lt"/>
            </a:endParaRPr>
          </a:p>
        </p:txBody>
      </p:sp>
      <p:cxnSp>
        <p:nvCxnSpPr>
          <p:cNvPr id="36" name="Straight Connector 35"/>
          <p:cNvCxnSpPr/>
          <p:nvPr/>
        </p:nvCxnSpPr>
        <p:spPr>
          <a:xfrm>
            <a:off x="548906" y="2806467"/>
            <a:ext cx="12210179" cy="0"/>
          </a:xfrm>
          <a:prstGeom prst="line">
            <a:avLst/>
          </a:prstGeom>
          <a:noFill/>
          <a:ln w="6350" cap="flat">
            <a:solidFill>
              <a:schemeClr val="bg1">
                <a:lumMod val="85000"/>
              </a:schemeClr>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2430341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4</a:t>
            </a:fld>
            <a:endParaRPr lang="en-US"/>
          </a:p>
        </p:txBody>
      </p:sp>
      <p:pic>
        <p:nvPicPr>
          <p:cNvPr id="4" name="Picture 3"/>
          <p:cNvPicPr>
            <a:picLocks noChangeAspect="1"/>
          </p:cNvPicPr>
          <p:nvPr/>
        </p:nvPicPr>
        <p:blipFill>
          <a:blip r:embed="rId2" cstate="screen"/>
          <a:stretch>
            <a:fillRect/>
          </a:stretch>
        </p:blipFill>
        <p:spPr>
          <a:xfrm>
            <a:off x="1408854" y="566912"/>
            <a:ext cx="10187093" cy="7561088"/>
          </a:xfrm>
          <a:prstGeom prst="rect">
            <a:avLst/>
          </a:prstGeom>
        </p:spPr>
      </p:pic>
    </p:spTree>
    <p:extLst>
      <p:ext uri="{BB962C8B-B14F-4D97-AF65-F5344CB8AC3E}">
        <p14:creationId xmlns:p14="http://schemas.microsoft.com/office/powerpoint/2010/main" val="223984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5</a:t>
            </a:fld>
            <a:endParaRPr lang="en-US"/>
          </a:p>
        </p:txBody>
      </p:sp>
      <p:pic>
        <p:nvPicPr>
          <p:cNvPr id="4" name="Picture 4" descr="C:\Users\jon.kolko\Documents\My Dropbox\designschool\classes\IDSE201_RapidIdeationCreativeProblemSolving\cisco_config_concept_sketches_Page_4.png"/>
          <p:cNvPicPr>
            <a:picLocks noChangeAspect="1" noChangeArrowheads="1"/>
          </p:cNvPicPr>
          <p:nvPr/>
        </p:nvPicPr>
        <p:blipFill>
          <a:blip r:embed="rId2" cstate="print"/>
          <a:srcRect l="14798" t="21111" r="17374" b="12222"/>
          <a:stretch>
            <a:fillRect/>
          </a:stretch>
        </p:blipFill>
        <p:spPr bwMode="auto">
          <a:xfrm>
            <a:off x="0" y="3892902"/>
            <a:ext cx="5733606" cy="4354638"/>
          </a:xfrm>
          <a:prstGeom prst="rect">
            <a:avLst/>
          </a:prstGeom>
          <a:noFill/>
        </p:spPr>
      </p:pic>
      <p:pic>
        <p:nvPicPr>
          <p:cNvPr id="5" name="Picture 2" descr="C:\Users\jon.kolko\Documents\My Dropbox\designschool\classes\IDSE201_RapidIdeationCreativeProblemSolving\cisco_config_concept_sketches_Page_2.png"/>
          <p:cNvPicPr>
            <a:picLocks noChangeAspect="1" noChangeArrowheads="1"/>
          </p:cNvPicPr>
          <p:nvPr/>
        </p:nvPicPr>
        <p:blipFill>
          <a:blip r:embed="rId3" cstate="print"/>
          <a:srcRect l="2770" t="27222" b="25556"/>
          <a:stretch>
            <a:fillRect/>
          </a:stretch>
        </p:blipFill>
        <p:spPr bwMode="auto">
          <a:xfrm>
            <a:off x="5418667" y="5007719"/>
            <a:ext cx="7608721" cy="2855506"/>
          </a:xfrm>
          <a:prstGeom prst="rect">
            <a:avLst/>
          </a:prstGeom>
          <a:noFill/>
        </p:spPr>
      </p:pic>
      <p:pic>
        <p:nvPicPr>
          <p:cNvPr id="6" name="Picture 3" descr="C:\Users\jon.kolko\Documents\My Dropbox\designschool\classes\IDSE201_RapidIdeationCreativeProblemSolving\cisco_config_concept_sketches_Page_3.png"/>
          <p:cNvPicPr>
            <a:picLocks noChangeAspect="1" noChangeArrowheads="1"/>
          </p:cNvPicPr>
          <p:nvPr/>
        </p:nvPicPr>
        <p:blipFill>
          <a:blip r:embed="rId4" cstate="print"/>
          <a:srcRect l="20808" t="20000" r="19091" b="14444"/>
          <a:stretch>
            <a:fillRect/>
          </a:stretch>
        </p:blipFill>
        <p:spPr bwMode="auto">
          <a:xfrm>
            <a:off x="7477760" y="269619"/>
            <a:ext cx="5080411" cy="4282061"/>
          </a:xfrm>
          <a:prstGeom prst="rect">
            <a:avLst/>
          </a:prstGeom>
          <a:noFill/>
        </p:spPr>
      </p:pic>
      <p:pic>
        <p:nvPicPr>
          <p:cNvPr id="7" name="Picture 6" descr="C:\Users\jon.kolko\Documents\My Dropbox\designschool\classes\IDSE201_RapidIdeationCreativeProblemSolving\cisco_config_concept_sketches_Page_6.png"/>
          <p:cNvPicPr>
            <a:picLocks noChangeAspect="1" noChangeArrowheads="1"/>
          </p:cNvPicPr>
          <p:nvPr/>
        </p:nvPicPr>
        <p:blipFill>
          <a:blip r:embed="rId5" cstate="print"/>
          <a:srcRect t="24444" r="4576" b="25556"/>
          <a:stretch>
            <a:fillRect/>
          </a:stretch>
        </p:blipFill>
        <p:spPr bwMode="auto">
          <a:xfrm>
            <a:off x="2" y="876396"/>
            <a:ext cx="6935893" cy="2808297"/>
          </a:xfrm>
          <a:prstGeom prst="rect">
            <a:avLst/>
          </a:prstGeom>
          <a:noFill/>
        </p:spPr>
      </p:pic>
    </p:spTree>
    <p:extLst>
      <p:ext uri="{BB962C8B-B14F-4D97-AF65-F5344CB8AC3E}">
        <p14:creationId xmlns:p14="http://schemas.microsoft.com/office/powerpoint/2010/main" val="2942989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6</a:t>
            </a:fld>
            <a:endParaRPr lang="en-US"/>
          </a:p>
        </p:txBody>
      </p:sp>
      <p:pic>
        <p:nvPicPr>
          <p:cNvPr id="4" name="Picture 2" descr="C:\Users\jon.kolko\Desktop\projects\hp\docs\1.png"/>
          <p:cNvPicPr>
            <a:picLocks noChangeAspect="1" noChangeArrowheads="1"/>
          </p:cNvPicPr>
          <p:nvPr/>
        </p:nvPicPr>
        <p:blipFill rotWithShape="1">
          <a:blip r:embed="rId2" cstate="print"/>
          <a:srcRect b="8631"/>
          <a:stretch/>
        </p:blipFill>
        <p:spPr bwMode="auto">
          <a:xfrm>
            <a:off x="0" y="1"/>
            <a:ext cx="13004800" cy="7688802"/>
          </a:xfrm>
          <a:prstGeom prst="rect">
            <a:avLst/>
          </a:prstGeom>
          <a:noFill/>
        </p:spPr>
      </p:pic>
    </p:spTree>
    <p:extLst>
      <p:ext uri="{BB962C8B-B14F-4D97-AF65-F5344CB8AC3E}">
        <p14:creationId xmlns:p14="http://schemas.microsoft.com/office/powerpoint/2010/main" val="2021567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7</a:t>
            </a:fld>
            <a:endParaRPr lang="en-US"/>
          </a:p>
        </p:txBody>
      </p:sp>
      <p:pic>
        <p:nvPicPr>
          <p:cNvPr id="4" name="Picture 2" descr="C:\Users\jon.kolko\Desktop\projects\Cisco\wire_1.png"/>
          <p:cNvPicPr>
            <a:picLocks noChangeAspect="1" noChangeArrowheads="1"/>
          </p:cNvPicPr>
          <p:nvPr/>
        </p:nvPicPr>
        <p:blipFill rotWithShape="1">
          <a:blip r:embed="rId2" cstate="print"/>
          <a:srcRect t="6508" b="33256"/>
          <a:stretch/>
        </p:blipFill>
        <p:spPr bwMode="auto">
          <a:xfrm>
            <a:off x="120923" y="0"/>
            <a:ext cx="9549244" cy="8886613"/>
          </a:xfrm>
          <a:prstGeom prst="rect">
            <a:avLst/>
          </a:prstGeom>
          <a:noFill/>
        </p:spPr>
      </p:pic>
    </p:spTree>
    <p:extLst>
      <p:ext uri="{BB962C8B-B14F-4D97-AF65-F5344CB8AC3E}">
        <p14:creationId xmlns:p14="http://schemas.microsoft.com/office/powerpoint/2010/main" val="4251290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8</a:t>
            </a:fld>
            <a:endParaRPr lang="en-US"/>
          </a:p>
        </p:txBody>
      </p:sp>
      <p:pic>
        <p:nvPicPr>
          <p:cNvPr id="4" name="Picture 2" descr="C:\Users\jon.kolko\Documents\My Dropbox\printPortfolio\frog\hp\touchsmart\HP_HWP176_Wires_LifeCenter_jk_07_Page_23.tif"/>
          <p:cNvPicPr>
            <a:picLocks noChangeAspect="1" noChangeArrowheads="1"/>
          </p:cNvPicPr>
          <p:nvPr/>
        </p:nvPicPr>
        <p:blipFill>
          <a:blip r:embed="rId2" cstate="print"/>
          <a:srcRect t="2655" b="11047"/>
          <a:stretch>
            <a:fillRect/>
          </a:stretch>
        </p:blipFill>
        <p:spPr bwMode="auto">
          <a:xfrm>
            <a:off x="-1" y="1517229"/>
            <a:ext cx="12615093" cy="7044265"/>
          </a:xfrm>
          <a:prstGeom prst="rect">
            <a:avLst/>
          </a:prstGeom>
          <a:noFill/>
        </p:spPr>
      </p:pic>
    </p:spTree>
    <p:extLst>
      <p:ext uri="{BB962C8B-B14F-4D97-AF65-F5344CB8AC3E}">
        <p14:creationId xmlns:p14="http://schemas.microsoft.com/office/powerpoint/2010/main" val="2937262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9</a:t>
            </a:fld>
            <a:endParaRPr lang="en-US"/>
          </a:p>
        </p:txBody>
      </p:sp>
      <p:pic>
        <p:nvPicPr>
          <p:cNvPr id="4" name="Picture 2"/>
          <p:cNvPicPr>
            <a:picLocks noChangeAspect="1" noChangeArrowheads="1"/>
          </p:cNvPicPr>
          <p:nvPr/>
        </p:nvPicPr>
        <p:blipFill rotWithShape="1">
          <a:blip r:embed="rId2" cstate="print"/>
          <a:srcRect l="12500" t="26055" r="10833" b="46261"/>
          <a:stretch/>
        </p:blipFill>
        <p:spPr bwMode="auto">
          <a:xfrm>
            <a:off x="216746" y="1842347"/>
            <a:ext cx="12475948" cy="2709333"/>
          </a:xfrm>
          <a:prstGeom prst="rect">
            <a:avLst/>
          </a:prstGeom>
          <a:noFill/>
          <a:ln w="9525">
            <a:noFill/>
            <a:miter lim="800000"/>
            <a:headEnd/>
            <a:tailEnd/>
          </a:ln>
        </p:spPr>
      </p:pic>
    </p:spTree>
    <p:extLst>
      <p:ext uri="{BB962C8B-B14F-4D97-AF65-F5344CB8AC3E}">
        <p14:creationId xmlns:p14="http://schemas.microsoft.com/office/powerpoint/2010/main" val="3196180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AC4D">
      <a:dk1>
        <a:srgbClr val="000000"/>
      </a:dk1>
      <a:lt1>
        <a:srgbClr val="FFFFFF"/>
      </a:lt1>
      <a:dk2>
        <a:srgbClr val="53585F"/>
      </a:dk2>
      <a:lt2>
        <a:srgbClr val="DCDEE0"/>
      </a:lt2>
      <a:accent1>
        <a:srgbClr val="6FC2D7"/>
      </a:accent1>
      <a:accent2>
        <a:srgbClr val="4DB5B8"/>
      </a:accent2>
      <a:accent3>
        <a:srgbClr val="AAD04C"/>
      </a:accent3>
      <a:accent4>
        <a:srgbClr val="0091D7"/>
      </a:accent4>
      <a:accent5>
        <a:srgbClr val="000000"/>
      </a:accent5>
      <a:accent6>
        <a:srgbClr val="000000"/>
      </a:accent6>
      <a:hlink>
        <a:srgbClr val="000000"/>
      </a:hlink>
      <a:folHlink>
        <a:srgbClr val="000000"/>
      </a:folHlink>
    </a:clrScheme>
    <a:fontScheme name="Custom 1">
      <a:majorFont>
        <a:latin typeface="Open Sans Light"/>
        <a:ea typeface="Helvetica Light"/>
        <a:cs typeface="Helvetica Light"/>
      </a:majorFont>
      <a:minorFont>
        <a:latin typeface="Open Sans"/>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435</TotalTime>
  <Words>402</Words>
  <Application>Microsoft Office PowerPoint</Application>
  <PresentationFormat>Custom</PresentationFormat>
  <Paragraphs>74</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Helvetica</vt:lpstr>
      <vt:lpstr>Helvetica Light</vt:lpstr>
      <vt:lpstr>Helvetica Neue</vt:lpstr>
      <vt:lpstr>MetaOT-Bold</vt:lpstr>
      <vt:lpstr>Open Sans</vt:lpstr>
      <vt:lpstr>Open Sans bold</vt:lpstr>
      <vt:lpstr>Open Sans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Kolko</dc:creator>
  <cp:lastModifiedBy>Jon</cp:lastModifiedBy>
  <cp:revision>265</cp:revision>
  <cp:lastPrinted>2015-03-27T19:25:25Z</cp:lastPrinted>
  <dcterms:modified xsi:type="dcterms:W3CDTF">2015-11-22T19:53:04Z</dcterms:modified>
</cp:coreProperties>
</file>