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98" r:id="rId2"/>
    <p:sldId id="468" r:id="rId3"/>
    <p:sldId id="472" r:id="rId4"/>
    <p:sldId id="473" r:id="rId5"/>
    <p:sldId id="474" r:id="rId6"/>
    <p:sldId id="475" r:id="rId7"/>
    <p:sldId id="476" r:id="rId8"/>
    <p:sldId id="477" r:id="rId9"/>
    <p:sldId id="485" r:id="rId10"/>
    <p:sldId id="480" r:id="rId11"/>
    <p:sldId id="484" r:id="rId12"/>
    <p:sldId id="504" r:id="rId13"/>
    <p:sldId id="502" r:id="rId14"/>
    <p:sldId id="530" r:id="rId15"/>
    <p:sldId id="531" r:id="rId16"/>
    <p:sldId id="532" r:id="rId17"/>
    <p:sldId id="486" r:id="rId18"/>
    <p:sldId id="487" r:id="rId19"/>
    <p:sldId id="488" r:id="rId20"/>
    <p:sldId id="489" r:id="rId21"/>
    <p:sldId id="490" r:id="rId22"/>
    <p:sldId id="492" r:id="rId23"/>
    <p:sldId id="495" r:id="rId24"/>
    <p:sldId id="503" r:id="rId25"/>
    <p:sldId id="505" r:id="rId26"/>
    <p:sldId id="506" r:id="rId27"/>
    <p:sldId id="507" r:id="rId28"/>
    <p:sldId id="508" r:id="rId29"/>
    <p:sldId id="509" r:id="rId30"/>
    <p:sldId id="512" r:id="rId31"/>
    <p:sldId id="513" r:id="rId32"/>
    <p:sldId id="533" r:id="rId33"/>
    <p:sldId id="497" r:id="rId34"/>
    <p:sldId id="498" r:id="rId35"/>
    <p:sldId id="499" r:id="rId36"/>
    <p:sldId id="500" r:id="rId37"/>
    <p:sldId id="514" r:id="rId38"/>
    <p:sldId id="517" r:id="rId39"/>
    <p:sldId id="516" r:id="rId40"/>
    <p:sldId id="515" r:id="rId41"/>
    <p:sldId id="510" r:id="rId42"/>
    <p:sldId id="501" r:id="rId43"/>
    <p:sldId id="519" r:id="rId44"/>
    <p:sldId id="520" r:id="rId45"/>
    <p:sldId id="521" r:id="rId46"/>
    <p:sldId id="522" r:id="rId47"/>
    <p:sldId id="523" r:id="rId48"/>
    <p:sldId id="524" r:id="rId49"/>
    <p:sldId id="525" r:id="rId50"/>
    <p:sldId id="526" r:id="rId51"/>
    <p:sldId id="527" r:id="rId52"/>
    <p:sldId id="528" r:id="rId53"/>
    <p:sldId id="529" r:id="rId54"/>
    <p:sldId id="467" r:id="rId5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Berkowit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5CD"/>
    <a:srgbClr val="B0DAE6"/>
    <a:srgbClr val="F6BB00"/>
    <a:srgbClr val="D3EBF1"/>
    <a:srgbClr val="000000"/>
    <a:srgbClr val="0070C0"/>
    <a:srgbClr val="93CDDD"/>
    <a:srgbClr val="BFE2EB"/>
    <a:srgbClr val="0D0D0D"/>
    <a:srgbClr val="3E7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59" autoAdjust="0"/>
    <p:restoredTop sz="98347" autoAdjust="0"/>
  </p:normalViewPr>
  <p:slideViewPr>
    <p:cSldViewPr>
      <p:cViewPr varScale="1">
        <p:scale>
          <a:sx n="66" d="100"/>
          <a:sy n="66" d="100"/>
        </p:scale>
        <p:origin x="756" y="48"/>
      </p:cViewPr>
      <p:guideLst>
        <p:guide orient="horz" pos="2160"/>
        <p:guide pos="2880"/>
      </p:guideLst>
    </p:cSldViewPr>
  </p:slideViewPr>
  <p:outlineViewPr>
    <p:cViewPr>
      <p:scale>
        <a:sx n="33" d="100"/>
        <a:sy n="33" d="100"/>
      </p:scale>
      <p:origin x="0" y="1998"/>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80391"/>
          </a:xfrm>
          <a:prstGeom prst="rect">
            <a:avLst/>
          </a:prstGeom>
        </p:spPr>
        <p:txBody>
          <a:bodyPr vert="horz" lIns="95674" tIns="47837" rIns="95674" bIns="47837" rtlCol="0"/>
          <a:lstStyle>
            <a:lvl1pPr algn="l">
              <a:defRPr sz="1300">
                <a:latin typeface="Open Sans Light" panose="020B0306030504020204" pitchFamily="34" charset="0"/>
              </a:defRPr>
            </a:lvl1pPr>
          </a:lstStyle>
          <a:p>
            <a:endParaRPr lang="en-US" dirty="0"/>
          </a:p>
        </p:txBody>
      </p:sp>
      <p:sp>
        <p:nvSpPr>
          <p:cNvPr id="3" name="Date Placeholder 2"/>
          <p:cNvSpPr>
            <a:spLocks noGrp="1"/>
          </p:cNvSpPr>
          <p:nvPr>
            <p:ph type="dt" idx="1"/>
          </p:nvPr>
        </p:nvSpPr>
        <p:spPr>
          <a:xfrm>
            <a:off x="4143271" y="0"/>
            <a:ext cx="3170255" cy="480391"/>
          </a:xfrm>
          <a:prstGeom prst="rect">
            <a:avLst/>
          </a:prstGeom>
        </p:spPr>
        <p:txBody>
          <a:bodyPr vert="horz" lIns="95674" tIns="47837" rIns="95674" bIns="47837" rtlCol="0"/>
          <a:lstStyle>
            <a:lvl1pPr algn="r">
              <a:defRPr sz="1300">
                <a:latin typeface="Open Sans Light" panose="020B0306030504020204" pitchFamily="34" charset="0"/>
              </a:defRPr>
            </a:lvl1pPr>
          </a:lstStyle>
          <a:p>
            <a:fld id="{F10A19CE-6EE8-4BDB-A44D-30E9E9E6DC99}" type="datetimeFigureOut">
              <a:rPr lang="en-US" smtClean="0"/>
              <a:pPr/>
              <a:t>10/29/2015</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674" tIns="47837" rIns="95674" bIns="47837" rtlCol="0" anchor="ctr"/>
          <a:lstStyle/>
          <a:p>
            <a:endParaRPr lang="en-US" dirty="0"/>
          </a:p>
        </p:txBody>
      </p:sp>
      <p:sp>
        <p:nvSpPr>
          <p:cNvPr id="5" name="Notes Placeholder 4"/>
          <p:cNvSpPr>
            <a:spLocks noGrp="1"/>
          </p:cNvSpPr>
          <p:nvPr>
            <p:ph type="body" sz="quarter" idx="3"/>
          </p:nvPr>
        </p:nvSpPr>
        <p:spPr>
          <a:xfrm>
            <a:off x="731856" y="4561232"/>
            <a:ext cx="5851490" cy="4320209"/>
          </a:xfrm>
          <a:prstGeom prst="rect">
            <a:avLst/>
          </a:prstGeom>
        </p:spPr>
        <p:txBody>
          <a:bodyPr vert="horz" lIns="95674" tIns="47837" rIns="95674" bIns="478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159"/>
            <a:ext cx="3170255" cy="480391"/>
          </a:xfrm>
          <a:prstGeom prst="rect">
            <a:avLst/>
          </a:prstGeom>
        </p:spPr>
        <p:txBody>
          <a:bodyPr vert="horz" lIns="95674" tIns="47837" rIns="95674" bIns="47837" rtlCol="0" anchor="b"/>
          <a:lstStyle>
            <a:lvl1pPr algn="l">
              <a:defRPr sz="1300">
                <a:latin typeface="Open Sans Light" panose="020B0306030504020204" pitchFamily="34" charset="0"/>
              </a:defRPr>
            </a:lvl1pPr>
          </a:lstStyle>
          <a:p>
            <a:endParaRPr lang="en-US" dirty="0"/>
          </a:p>
        </p:txBody>
      </p:sp>
      <p:sp>
        <p:nvSpPr>
          <p:cNvPr id="7" name="Slide Number Placeholder 6"/>
          <p:cNvSpPr>
            <a:spLocks noGrp="1"/>
          </p:cNvSpPr>
          <p:nvPr>
            <p:ph type="sldNum" sz="quarter" idx="5"/>
          </p:nvPr>
        </p:nvSpPr>
        <p:spPr>
          <a:xfrm>
            <a:off x="4143271" y="9119159"/>
            <a:ext cx="3170255" cy="480391"/>
          </a:xfrm>
          <a:prstGeom prst="rect">
            <a:avLst/>
          </a:prstGeom>
        </p:spPr>
        <p:txBody>
          <a:bodyPr vert="horz" lIns="95674" tIns="47837" rIns="95674" bIns="47837" rtlCol="0" anchor="b"/>
          <a:lstStyle>
            <a:lvl1pPr algn="r">
              <a:defRPr sz="1300">
                <a:latin typeface="Open Sans Light" panose="020B0306030504020204" pitchFamily="34" charset="0"/>
              </a:defRPr>
            </a:lvl1pPr>
          </a:lstStyle>
          <a:p>
            <a:fld id="{F96A5088-7373-4757-B571-1168002282FD}" type="slidenum">
              <a:rPr lang="en-US" smtClean="0"/>
              <a:pPr/>
              <a:t>‹#›</a:t>
            </a:fld>
            <a:endParaRPr lang="en-US" dirty="0"/>
          </a:p>
        </p:txBody>
      </p:sp>
    </p:spTree>
    <p:extLst>
      <p:ext uri="{BB962C8B-B14F-4D97-AF65-F5344CB8AC3E}">
        <p14:creationId xmlns:p14="http://schemas.microsoft.com/office/powerpoint/2010/main" val="174957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Light" panose="020B0306030504020204" pitchFamily="34" charset="0"/>
        <a:ea typeface="+mn-ea"/>
        <a:cs typeface="+mn-cs"/>
      </a:defRPr>
    </a:lvl1pPr>
    <a:lvl2pPr marL="457200" algn="l" defTabSz="914400" rtl="0" eaLnBrk="1" latinLnBrk="0" hangingPunct="1">
      <a:defRPr sz="1200" kern="1200">
        <a:solidFill>
          <a:schemeClr val="tx1"/>
        </a:solidFill>
        <a:latin typeface="Open Sans Light" panose="020B0306030504020204" pitchFamily="34" charset="0"/>
        <a:ea typeface="+mn-ea"/>
        <a:cs typeface="+mn-cs"/>
      </a:defRPr>
    </a:lvl2pPr>
    <a:lvl3pPr marL="914400" algn="l" defTabSz="914400" rtl="0" eaLnBrk="1" latinLnBrk="0" hangingPunct="1">
      <a:defRPr sz="1200" kern="1200">
        <a:solidFill>
          <a:schemeClr val="tx1"/>
        </a:solidFill>
        <a:latin typeface="Open Sans Light" panose="020B0306030504020204" pitchFamily="34" charset="0"/>
        <a:ea typeface="+mn-ea"/>
        <a:cs typeface="+mn-cs"/>
      </a:defRPr>
    </a:lvl3pPr>
    <a:lvl4pPr marL="1371600" algn="l" defTabSz="914400" rtl="0" eaLnBrk="1" latinLnBrk="0" hangingPunct="1">
      <a:defRPr sz="1200" kern="1200">
        <a:solidFill>
          <a:schemeClr val="tx1"/>
        </a:solidFill>
        <a:latin typeface="Open Sans Light" panose="020B0306030504020204" pitchFamily="34" charset="0"/>
        <a:ea typeface="+mn-ea"/>
        <a:cs typeface="+mn-cs"/>
      </a:defRPr>
    </a:lvl4pPr>
    <a:lvl5pPr marL="1828800" algn="l" defTabSz="914400" rtl="0" eaLnBrk="1" latinLnBrk="0" hangingPunct="1">
      <a:defRPr sz="1200" kern="1200">
        <a:solidFill>
          <a:schemeClr val="tx1"/>
        </a:solidFill>
        <a:latin typeface="Open Sans Light" panose="020B03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2</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Open Sans Light" panose="020B0306030504020204"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2</a:t>
            </a:fld>
            <a:endParaRPr lang="en-US" sz="1300" dirty="0">
              <a:solidFill>
                <a:srgbClr val="808080"/>
              </a:solidFill>
              <a:latin typeface="Open Sans Light" panose="020B0306030504020204"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dirty="0" smtClean="0">
              <a:solidFill>
                <a:srgbClr val="FFFFFF"/>
              </a:solidFill>
              <a:latin typeface="Open Sans Light" panose="020B0306030504020204"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251998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43</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Open Sans Light" panose="020B0306030504020204"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43</a:t>
            </a:fld>
            <a:endParaRPr lang="en-US" sz="1300" dirty="0">
              <a:solidFill>
                <a:srgbClr val="808080"/>
              </a:solidFill>
              <a:latin typeface="Open Sans Light" panose="020B0306030504020204"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dirty="0" smtClean="0">
              <a:solidFill>
                <a:srgbClr val="FFFFFF"/>
              </a:solidFill>
              <a:latin typeface="Open Sans Light" panose="020B0306030504020204"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868539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44</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Open Sans Light" panose="020B0306030504020204"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44</a:t>
            </a:fld>
            <a:endParaRPr lang="en-US" sz="1300" dirty="0">
              <a:solidFill>
                <a:srgbClr val="808080"/>
              </a:solidFill>
              <a:latin typeface="Open Sans Light" panose="020B0306030504020204"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dirty="0" smtClean="0">
              <a:solidFill>
                <a:srgbClr val="FFFFFF"/>
              </a:solidFill>
              <a:latin typeface="Open Sans Light" panose="020B0306030504020204"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371067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53</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Open Sans Light" panose="020B0306030504020204"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53</a:t>
            </a:fld>
            <a:endParaRPr lang="en-US" sz="1300" dirty="0">
              <a:solidFill>
                <a:srgbClr val="808080"/>
              </a:solidFill>
              <a:latin typeface="Open Sans Light" panose="020B0306030504020204"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dirty="0" smtClean="0">
              <a:solidFill>
                <a:srgbClr val="FFFFFF"/>
              </a:solidFill>
              <a:latin typeface="Open Sans Light" panose="020B0306030504020204"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63975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3</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Open Sans Light" panose="020B0306030504020204"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3</a:t>
            </a:fld>
            <a:endParaRPr lang="en-US" sz="1300" dirty="0">
              <a:solidFill>
                <a:srgbClr val="808080"/>
              </a:solidFill>
              <a:latin typeface="Open Sans Light" panose="020B0306030504020204"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dirty="0" smtClean="0">
              <a:solidFill>
                <a:srgbClr val="FFFFFF"/>
              </a:solidFill>
              <a:latin typeface="Open Sans Light" panose="020B0306030504020204"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39194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9</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Open Sans Light" panose="020B0306030504020204"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9</a:t>
            </a:fld>
            <a:endParaRPr lang="en-US" sz="1300" dirty="0">
              <a:solidFill>
                <a:srgbClr val="808080"/>
              </a:solidFill>
              <a:latin typeface="Open Sans Light" panose="020B0306030504020204"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dirty="0" smtClean="0">
              <a:solidFill>
                <a:srgbClr val="FFFFFF"/>
              </a:solidFill>
              <a:latin typeface="Open Sans Light" panose="020B0306030504020204"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955708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10</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Open Sans Light" panose="020B0306030504020204"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10</a:t>
            </a:fld>
            <a:endParaRPr lang="en-US" sz="1300" dirty="0">
              <a:solidFill>
                <a:srgbClr val="808080"/>
              </a:solidFill>
              <a:latin typeface="Open Sans Light" panose="020B0306030504020204"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dirty="0" smtClean="0">
              <a:solidFill>
                <a:srgbClr val="FFFFFF"/>
              </a:solidFill>
              <a:latin typeface="Open Sans Light" panose="020B0306030504020204"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18353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11</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Open Sans Light" panose="020B0306030504020204"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11</a:t>
            </a:fld>
            <a:endParaRPr lang="en-US" sz="1300" dirty="0">
              <a:solidFill>
                <a:srgbClr val="808080"/>
              </a:solidFill>
              <a:latin typeface="Open Sans Light" panose="020B0306030504020204"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dirty="0" smtClean="0">
              <a:solidFill>
                <a:srgbClr val="FFFFFF"/>
              </a:solidFill>
              <a:latin typeface="Open Sans Light" panose="020B0306030504020204"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908247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21</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Open Sans Light" panose="020B0306030504020204"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21</a:t>
            </a:fld>
            <a:endParaRPr lang="en-US" sz="1300" dirty="0">
              <a:solidFill>
                <a:srgbClr val="808080"/>
              </a:solidFill>
              <a:latin typeface="Open Sans Light" panose="020B0306030504020204"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dirty="0" smtClean="0">
              <a:solidFill>
                <a:srgbClr val="FFFFFF"/>
              </a:solidFill>
              <a:latin typeface="Open Sans Light" panose="020B0306030504020204"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07800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22</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Open Sans Light" panose="020B0306030504020204"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22</a:t>
            </a:fld>
            <a:endParaRPr lang="en-US" sz="1300" dirty="0">
              <a:solidFill>
                <a:srgbClr val="808080"/>
              </a:solidFill>
              <a:latin typeface="Open Sans Light" panose="020B0306030504020204"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dirty="0" smtClean="0">
              <a:solidFill>
                <a:srgbClr val="FFFFFF"/>
              </a:solidFill>
              <a:latin typeface="Open Sans Light" panose="020B0306030504020204"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175896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23</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Open Sans Light" panose="020B0306030504020204"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23</a:t>
            </a:fld>
            <a:endParaRPr lang="en-US" sz="1300" dirty="0">
              <a:solidFill>
                <a:srgbClr val="808080"/>
              </a:solidFill>
              <a:latin typeface="Open Sans Light" panose="020B0306030504020204"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dirty="0" smtClean="0">
              <a:solidFill>
                <a:srgbClr val="FFFFFF"/>
              </a:solidFill>
              <a:latin typeface="Open Sans Light" panose="020B0306030504020204"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705430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a:spLocks noGrp="1" noChangeArrowheads="1"/>
          </p:cNvSpPr>
          <p:nvPr>
            <p:ph type="sldNum" sz="quarter"/>
          </p:nvPr>
        </p:nvSpPr>
        <p:spPr>
          <a:noFill/>
        </p:spPr>
        <p:txBody>
          <a:bodyPr/>
          <a:lstStyle/>
          <a:p>
            <a:fld id="{D26D6F03-B87F-459C-95A9-D92AF9E43223}" type="slidenum">
              <a:rPr lang="en-US">
                <a:solidFill>
                  <a:srgbClr val="FFFFFF"/>
                </a:solidFill>
              </a:rPr>
              <a:pPr/>
              <a:t>42</a:t>
            </a:fld>
            <a:endParaRPr lang="en-US">
              <a:solidFill>
                <a:srgbClr val="FFFFFF"/>
              </a:solidFill>
            </a:endParaRPr>
          </a:p>
        </p:txBody>
      </p:sp>
      <p:sp>
        <p:nvSpPr>
          <p:cNvPr id="139267" name="Text Box 1"/>
          <p:cNvSpPr txBox="1">
            <a:spLocks noChangeArrowheads="1"/>
          </p:cNvSpPr>
          <p:nvPr/>
        </p:nvSpPr>
        <p:spPr bwMode="auto">
          <a:xfrm>
            <a:off x="4143587" y="9119475"/>
            <a:ext cx="3169920" cy="480060"/>
          </a:xfrm>
          <a:prstGeom prst="rect">
            <a:avLst/>
          </a:prstGeom>
          <a:noFill/>
          <a:ln w="9525">
            <a:noFill/>
            <a:round/>
            <a:headEnd/>
            <a:tailEnd/>
          </a:ln>
        </p:spPr>
        <p:txBody>
          <a:bodyPr lIns="95137" tIns="49471" rIns="95137" bIns="49471" anchor="b"/>
          <a:lstStyle/>
          <a:p>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fld id="{57CCA139-A3DB-445E-99D4-D659424798E4}" type="slidenum">
              <a:rPr lang="en-US" sz="1300">
                <a:solidFill>
                  <a:srgbClr val="808080"/>
                </a:solidFill>
                <a:latin typeface="Open Sans Light" panose="020B0306030504020204" pitchFamily="34" charset="0"/>
                <a:ea typeface="ＭＳ Ｐゴシック"/>
              </a:rPr>
              <a:pPr algn="r" defTabSz="483295" fontAlgn="base">
                <a:spcBef>
                  <a:spcPct val="0"/>
                </a:spcBef>
                <a:spcAft>
                  <a:spcPct val="0"/>
                </a:spcAft>
                <a:buClr>
                  <a:srgbClr val="808080"/>
                </a:buClr>
                <a:buSzPct val="100000"/>
                <a:tabLst>
                  <a:tab pos="0" algn="l"/>
                  <a:tab pos="966591" algn="l"/>
                  <a:tab pos="1933183" algn="l"/>
                  <a:tab pos="2899773" algn="l"/>
                  <a:tab pos="3866364" algn="l"/>
                  <a:tab pos="4832956" algn="l"/>
                  <a:tab pos="5799547" algn="l"/>
                  <a:tab pos="6766138" algn="l"/>
                  <a:tab pos="7732729" algn="l"/>
                  <a:tab pos="8699320" algn="l"/>
                  <a:tab pos="9665911" algn="l"/>
                  <a:tab pos="10632503" algn="l"/>
                </a:tabLst>
              </a:pPr>
              <a:t>42</a:t>
            </a:fld>
            <a:endParaRPr lang="en-US" sz="1300" dirty="0">
              <a:solidFill>
                <a:srgbClr val="808080"/>
              </a:solidFill>
              <a:latin typeface="Open Sans Light" panose="020B0306030504020204" pitchFamily="34" charset="0"/>
              <a:ea typeface="ＭＳ Ｐゴシック"/>
            </a:endParaRPr>
          </a:p>
        </p:txBody>
      </p:sp>
      <p:sp>
        <p:nvSpPr>
          <p:cNvPr id="139268" name="Text Box 2"/>
          <p:cNvSpPr txBox="1">
            <a:spLocks noChangeArrowheads="1"/>
          </p:cNvSpPr>
          <p:nvPr/>
        </p:nvSpPr>
        <p:spPr bwMode="auto">
          <a:xfrm>
            <a:off x="1219200" y="720089"/>
            <a:ext cx="4876800" cy="3600451"/>
          </a:xfrm>
          <a:prstGeom prst="rect">
            <a:avLst/>
          </a:prstGeom>
          <a:solidFill>
            <a:srgbClr val="FFFFFF"/>
          </a:solidFill>
          <a:ln w="9525">
            <a:solidFill>
              <a:srgbClr val="000000"/>
            </a:solidFill>
            <a:miter lim="800000"/>
            <a:headEnd/>
            <a:tailEnd/>
          </a:ln>
        </p:spPr>
        <p:txBody>
          <a:bodyPr wrap="none" lIns="96659" tIns="48330" rIns="96659" bIns="48330" anchor="ctr"/>
          <a:lstStyle/>
          <a:p>
            <a:pPr defTabSz="483295" fontAlgn="base">
              <a:spcBef>
                <a:spcPct val="0"/>
              </a:spcBef>
              <a:spcAft>
                <a:spcPct val="0"/>
              </a:spcAft>
              <a:buClr>
                <a:srgbClr val="808080"/>
              </a:buClr>
              <a:buSzPct val="100000"/>
            </a:pPr>
            <a:endParaRPr lang="en-US" dirty="0" smtClean="0">
              <a:solidFill>
                <a:srgbClr val="FFFFFF"/>
              </a:solidFill>
              <a:latin typeface="Open Sans Light" panose="020B0306030504020204" pitchFamily="34" charset="0"/>
              <a:ea typeface="ＭＳ Ｐゴシック"/>
            </a:endParaRPr>
          </a:p>
        </p:txBody>
      </p:sp>
      <p:sp>
        <p:nvSpPr>
          <p:cNvPr id="139269" name="Text Box 3"/>
          <p:cNvSpPr>
            <a:spLocks noGrp="1" noChangeArrowheads="1"/>
          </p:cNvSpPr>
          <p:nvPr>
            <p:ph type="body"/>
          </p:nvPr>
        </p:nvSpPr>
        <p:spPr>
          <a:xfrm>
            <a:off x="731520" y="4560571"/>
            <a:ext cx="5852160" cy="4320540"/>
          </a:xfrm>
          <a:noFill/>
          <a:ln/>
        </p:spPr>
        <p:txBody>
          <a:bodyPr wrap="none" anchor="ctr"/>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504238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56032" y="304800"/>
            <a:ext cx="8659368" cy="990600"/>
          </a:xfrm>
          <a:prstGeom prst="rect">
            <a:avLst/>
          </a:prstGeom>
        </p:spPr>
        <p:txBody>
          <a:bodyPr vert="horz" lIns="91440" tIns="45720" rIns="91440" bIns="45720" rtlCol="0" anchor="t">
            <a:normAutofit/>
          </a:bodyPr>
          <a:lstStyle>
            <a:lvl1pPr>
              <a:defRPr b="0">
                <a:latin typeface="Open Sans Light" panose="020B0306030504020204" pitchFamily="34" charset="0"/>
              </a:defRPr>
            </a:lvl1pPr>
          </a:lstStyle>
          <a:p>
            <a:r>
              <a:rPr lang="en-US" dirty="0" smtClean="0"/>
              <a:t>Click to edit Master title style</a:t>
            </a:r>
            <a:endParaRPr lang="en-US" dirty="0"/>
          </a:p>
        </p:txBody>
      </p:sp>
      <p:sp>
        <p:nvSpPr>
          <p:cNvPr id="7"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Open Sans Light" panose="020B0306030504020204" pitchFamily="34" charset="0"/>
              </a:defRPr>
            </a:lvl1pPr>
          </a:lstStyle>
          <a:p>
            <a:fld id="{4EDFF840-9474-449C-83EF-EE307FABEFD3}" type="slidenum">
              <a:rPr lang="en-US" smtClean="0"/>
              <a:pPr/>
              <a:t>‹#›</a:t>
            </a:fld>
            <a:endParaRPr lang="en-US" dirty="0"/>
          </a:p>
        </p:txBody>
      </p:sp>
      <p:pic>
        <p:nvPicPr>
          <p:cNvPr id="10" name="Picture 4" descr="C:\Users\Jon\Dropbox\designschool\logo\ac4d_larg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1701"/>
          <a:stretch/>
        </p:blipFill>
        <p:spPr bwMode="auto">
          <a:xfrm>
            <a:off x="256032" y="6324600"/>
            <a:ext cx="658368" cy="3174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p:cNvSpPr>
            <a:spLocks noGrp="1"/>
          </p:cNvSpPr>
          <p:nvPr>
            <p:ph type="body" sz="quarter" idx="10"/>
          </p:nvPr>
        </p:nvSpPr>
        <p:spPr>
          <a:xfrm>
            <a:off x="256032" y="1447800"/>
            <a:ext cx="8659368" cy="4724400"/>
          </a:xfrm>
          <a:prstGeom prst="rect">
            <a:avLst/>
          </a:prstGeom>
        </p:spPr>
        <p:txBody>
          <a:bodyPr/>
          <a:lstStyle>
            <a:lvl1pPr>
              <a:lnSpc>
                <a:spcPct val="150000"/>
              </a:lnSpc>
              <a:defRPr sz="1800">
                <a:latin typeface="Open Sans Light" panose="020B0306030504020204" pitchFamily="34" charset="0"/>
              </a:defRPr>
            </a:lvl1pPr>
            <a:lvl2pPr>
              <a:lnSpc>
                <a:spcPct val="150000"/>
              </a:lnSpc>
              <a:defRPr sz="1800">
                <a:latin typeface="Open Sans Light" panose="020B0306030504020204" pitchFamily="34" charset="0"/>
              </a:defRPr>
            </a:lvl2pPr>
            <a:lvl3pPr>
              <a:lnSpc>
                <a:spcPct val="150000"/>
              </a:lnSpc>
              <a:defRPr sz="1800">
                <a:latin typeface="Open Sans Light" panose="020B0306030504020204" pitchFamily="34" charset="0"/>
              </a:defRPr>
            </a:lvl3pPr>
            <a:lvl4pPr>
              <a:lnSpc>
                <a:spcPct val="150000"/>
              </a:lnSpc>
              <a:defRPr sz="1800">
                <a:latin typeface="Open Sans Light" panose="020B0306030504020204" pitchFamily="34" charset="0"/>
              </a:defRPr>
            </a:lvl4pPr>
            <a:lvl5pPr>
              <a:lnSpc>
                <a:spcPct val="150000"/>
              </a:lnSpc>
              <a:defRPr sz="1800">
                <a:latin typeface="Open Sans Light" panose="020B03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9608415"/>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Black ">
    <p:bg>
      <p:bgPr>
        <a:solidFill>
          <a:schemeClr val="tx1"/>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latin typeface="Open Sans Light" panose="020B0306030504020204" pitchFamily="34" charset="0"/>
              </a:defRPr>
            </a:lvl1pPr>
          </a:lstStyle>
          <a:p>
            <a:fld id="{4EDFF840-9474-449C-83EF-EE307FABEFD3}" type="slidenum">
              <a:rPr lang="en-US" smtClean="0"/>
              <a:pPr/>
              <a:t>‹#›</a:t>
            </a:fld>
            <a:endParaRPr lang="en-US" dirty="0"/>
          </a:p>
        </p:txBody>
      </p:sp>
      <p:pic>
        <p:nvPicPr>
          <p:cNvPr id="3" name="Picture 2" descr="C:\Users\Jon\Dropbox\designschool\logo\ac4d_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8718"/>
          <a:stretch/>
        </p:blipFill>
        <p:spPr bwMode="auto">
          <a:xfrm>
            <a:off x="256947" y="6300216"/>
            <a:ext cx="657453" cy="32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36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White">
    <p:bg>
      <p:bgPr>
        <a:solidFill>
          <a:schemeClr val="bg1"/>
        </a:solid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56032" y="304800"/>
            <a:ext cx="8659368" cy="990600"/>
          </a:xfrm>
          <a:prstGeom prst="rect">
            <a:avLst/>
          </a:prstGeom>
        </p:spPr>
        <p:txBody>
          <a:bodyPr vert="horz" lIns="91440" tIns="45720" rIns="91440" bIns="45720" rtlCol="0" anchor="t">
            <a:normAutofit/>
          </a:bodyPr>
          <a:lstStyle>
            <a:lvl1pPr>
              <a:defRPr b="0">
                <a:solidFill>
                  <a:schemeClr val="tx1"/>
                </a:solidFill>
                <a:latin typeface="Open Sans Light" panose="020B0306030504020204"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Open Sans Light" panose="020B0306030504020204" pitchFamily="34" charset="0"/>
              </a:defRPr>
            </a:lvl1pPr>
          </a:lstStyle>
          <a:p>
            <a:fld id="{4EDFF840-9474-449C-83EF-EE307FABEFD3}" type="slidenum">
              <a:rPr lang="en-US" smtClean="0"/>
              <a:pPr/>
              <a:t>‹#›</a:t>
            </a:fld>
            <a:endParaRPr lang="en-US" dirty="0"/>
          </a:p>
        </p:txBody>
      </p:sp>
      <p:pic>
        <p:nvPicPr>
          <p:cNvPr id="6" name="Picture 4" descr="C:\Users\Jon\Dropbox\designschool\logo\ac4d_larg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1701"/>
          <a:stretch/>
        </p:blipFill>
        <p:spPr bwMode="auto">
          <a:xfrm>
            <a:off x="256032" y="6324600"/>
            <a:ext cx="658368" cy="31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47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oint Quote">
    <p:bg>
      <p:bgPr>
        <a:solidFill>
          <a:schemeClr val="tx1"/>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latin typeface="Open Sans Light" panose="020B0306030504020204" pitchFamily="34" charset="0"/>
              </a:defRPr>
            </a:lvl1pPr>
          </a:lstStyle>
          <a:p>
            <a:fld id="{4EDFF840-9474-449C-83EF-EE307FABEFD3}" type="slidenum">
              <a:rPr lang="en-US" smtClean="0"/>
              <a:pPr/>
              <a:t>‹#›</a:t>
            </a:fld>
            <a:endParaRPr lang="en-US" dirty="0"/>
          </a:p>
        </p:txBody>
      </p:sp>
      <p:pic>
        <p:nvPicPr>
          <p:cNvPr id="3" name="Picture 2" descr="C:\Users\Jon\Dropbox\designschool\logo\ac4d_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8718"/>
          <a:stretch/>
        </p:blipFill>
        <p:spPr bwMode="auto">
          <a:xfrm>
            <a:off x="256947" y="6300216"/>
            <a:ext cx="657453" cy="32918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0"/>
          <p:cNvSpPr>
            <a:spLocks noGrp="1"/>
          </p:cNvSpPr>
          <p:nvPr>
            <p:ph type="body" sz="quarter" idx="10"/>
          </p:nvPr>
        </p:nvSpPr>
        <p:spPr>
          <a:xfrm>
            <a:off x="228600" y="228600"/>
            <a:ext cx="8763000" cy="5638800"/>
          </a:xfrm>
          <a:prstGeom prst="rect">
            <a:avLst/>
          </a:prstGeom>
        </p:spPr>
        <p:txBody>
          <a:bodyPr anchor="ctr" anchorCtr="0"/>
          <a:lstStyle>
            <a:lvl1pPr marL="0" indent="0" algn="ctr">
              <a:buNone/>
              <a:defRPr lang="en-US" sz="4800" kern="1200" smtClean="0">
                <a:solidFill>
                  <a:schemeClr val="bg1"/>
                </a:solidFill>
                <a:latin typeface="Open Sans Light" panose="020B0306030504020204" pitchFamily="34" charset="0"/>
                <a:ea typeface="+mn-ea"/>
                <a:cs typeface="+mn-cs"/>
              </a:defRPr>
            </a:lvl1pPr>
            <a:lvl2pPr marL="457200" indent="0" algn="ctr">
              <a:buNone/>
              <a:defRPr sz="4800"/>
            </a:lvl2pPr>
            <a:lvl3pPr marL="914400" indent="0" algn="ctr">
              <a:buNone/>
              <a:defRPr sz="4800"/>
            </a:lvl3pPr>
            <a:lvl4pPr marL="1371600" indent="0" algn="ctr">
              <a:buNone/>
              <a:defRPr sz="4800"/>
            </a:lvl4pPr>
            <a:lvl5pPr marL="1828800" indent="0" algn="ctr">
              <a:buNone/>
              <a:defRPr sz="48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8539844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2286000" y="3490977"/>
            <a:ext cx="2667000" cy="1066800"/>
          </a:xfrm>
          <a:prstGeom prst="rect">
            <a:avLst/>
          </a:prstGeom>
          <a:noFill/>
          <a:ln w="9525">
            <a:noFill/>
            <a:miter lim="800000"/>
            <a:headEnd/>
            <a:tailEnd/>
          </a:ln>
        </p:spPr>
        <p:txBody>
          <a:bodyPr lIns="0" tIns="0" rIns="0" bIns="0">
            <a:prstTxWarp prst="textNoShape">
              <a:avLst/>
            </a:prstTxWarp>
          </a:bodyPr>
          <a:lstStyle/>
          <a:p>
            <a:pPr eaLnBrk="0" hangingPunct="0"/>
            <a:endParaRPr lang="en-US" sz="1200" dirty="0" smtClean="0">
              <a:solidFill>
                <a:srgbClr val="C0C0C0"/>
              </a:solidFill>
              <a:latin typeface="Open Sans Light" panose="020B0306030504020204" pitchFamily="34" charset="0"/>
              <a:ea typeface="Open Sans Light" panose="020B0306030504020204" pitchFamily="34" charset="0"/>
              <a:cs typeface="Open Sans Light" panose="020B0306030504020204" pitchFamily="34" charset="0"/>
            </a:endParaRPr>
          </a:p>
          <a:p>
            <a:pPr eaLnBrk="0" hangingPunct="0"/>
            <a:r>
              <a:rPr lang="en-US" sz="1200" b="1" dirty="0" smtClean="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Jon </a:t>
            </a:r>
            <a:r>
              <a:rPr lang="en-US" sz="1200" b="1" dirty="0" err="1" smtClean="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Kolko</a:t>
            </a:r>
            <a:endParaRPr lang="en-US" sz="1200" b="1" dirty="0" smtClean="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a:p>
            <a:pPr eaLnBrk="0" hangingPunct="0"/>
            <a:r>
              <a:rPr lang="en-US" sz="1200" dirty="0" smtClean="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Director, Austin Center for Design</a:t>
            </a:r>
          </a:p>
          <a:p>
            <a:pPr eaLnBrk="0" hangingPunct="0"/>
            <a:r>
              <a:rPr lang="en-US" sz="1200" dirty="0" smtClean="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jkolko@ac4d.com</a:t>
            </a:r>
          </a:p>
          <a:p>
            <a:pPr eaLnBrk="0" hangingPunct="0"/>
            <a:endParaRPr lang="en-US" sz="1200" dirty="0" smtClean="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 name="Picture 2" descr="C:\Users\Jon\Dropbox\designschool\logo\ac4d_whit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21749"/>
          <a:stretch/>
        </p:blipFill>
        <p:spPr bwMode="auto">
          <a:xfrm>
            <a:off x="2190750" y="1195322"/>
            <a:ext cx="4762500" cy="229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167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ext Headline">
    <p:bg>
      <p:bgPr>
        <a:solidFill>
          <a:schemeClr val="bg1"/>
        </a:solidFill>
        <a:effectLst/>
      </p:bgPr>
    </p:bg>
    <p:spTree>
      <p:nvGrpSpPr>
        <p:cNvPr id="1" name=""/>
        <p:cNvGrpSpPr/>
        <p:nvPr/>
      </p:nvGrpSpPr>
      <p:grpSpPr>
        <a:xfrm>
          <a:off x="0" y="0"/>
          <a:ext cx="0" cy="0"/>
          <a:chOff x="0" y="0"/>
          <a:chExt cx="0" cy="0"/>
        </a:xfrm>
      </p:grpSpPr>
      <p:pic>
        <p:nvPicPr>
          <p:cNvPr id="5" name="Picture 2" descr="C:\Users\Jon\Dropbox\designschool\logo\ac4d_white.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21032"/>
          <a:stretch/>
        </p:blipFill>
        <p:spPr bwMode="auto">
          <a:xfrm>
            <a:off x="8534400" y="6421740"/>
            <a:ext cx="384048" cy="186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39000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727" r:id="rId2"/>
    <p:sldLayoutId id="2147483730" r:id="rId3"/>
    <p:sldLayoutId id="2147483728" r:id="rId4"/>
    <p:sldLayoutId id="2147483729" r:id="rId5"/>
    <p:sldLayoutId id="2147483731" r:id="rId6"/>
  </p:sldLayoutIdLst>
  <p:timing>
    <p:tnLst>
      <p:par>
        <p:cTn id="1" dur="indefinite" restart="never" nodeType="tmRoot"/>
      </p:par>
    </p:tnLst>
  </p:timing>
  <p:hf hdr="0" ftr="0"/>
  <p:txStyles>
    <p:titleStyle>
      <a:lvl1pPr algn="l" defTabSz="914400" rtl="0" eaLnBrk="1" latinLnBrk="0" hangingPunct="1">
        <a:spcBef>
          <a:spcPct val="0"/>
        </a:spcBef>
        <a:buNone/>
        <a:defRPr sz="2800" b="1" kern="1200">
          <a:solidFill>
            <a:schemeClr val="tx1"/>
          </a:solidFill>
          <a:latin typeface="MetaOT-Book" pitchFamily="50"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0"/>
            <a:ext cx="9143999" cy="536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ndParaRPr>
          </a:p>
        </p:txBody>
      </p:sp>
      <p:sp>
        <p:nvSpPr>
          <p:cNvPr id="2" name="Rectangle 1"/>
          <p:cNvSpPr/>
          <p:nvPr/>
        </p:nvSpPr>
        <p:spPr>
          <a:xfrm>
            <a:off x="0" y="5361563"/>
            <a:ext cx="9144000" cy="1496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ndParaRPr>
          </a:p>
        </p:txBody>
      </p:sp>
      <p:sp>
        <p:nvSpPr>
          <p:cNvPr id="7" name="Text Placeholder 3"/>
          <p:cNvSpPr txBox="1">
            <a:spLocks/>
          </p:cNvSpPr>
          <p:nvPr/>
        </p:nvSpPr>
        <p:spPr>
          <a:xfrm>
            <a:off x="306858" y="5473874"/>
            <a:ext cx="8760942" cy="133391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lang="en-US" sz="2400" kern="1200" dirty="0" smtClean="0">
                <a:solidFill>
                  <a:schemeClr val="tx1"/>
                </a:solidFill>
                <a:latin typeface="MetaSerifOT-Bold" pitchFamily="50" charset="0"/>
                <a:ea typeface="Verdana" pitchFamily="34" charset="0"/>
                <a:cs typeface="Verdana" pitchFamily="34" charset="0"/>
              </a:defRPr>
            </a:lvl1pPr>
            <a:lvl2pPr marL="0" indent="0" algn="l" defTabSz="914400" rtl="0" eaLnBrk="1" latinLnBrk="0" hangingPunct="1">
              <a:spcBef>
                <a:spcPct val="20000"/>
              </a:spcBef>
              <a:buFont typeface="Arial" pitchFamily="34" charset="0"/>
              <a:buNone/>
              <a:defRPr lang="en-US" sz="2400" kern="1200" dirty="0" smtClean="0">
                <a:solidFill>
                  <a:schemeClr val="tx1"/>
                </a:solidFill>
                <a:latin typeface="MetaSerifOT-Book" pitchFamily="50" charset="0"/>
                <a:ea typeface="Verdana" pitchFamily="34" charset="0"/>
                <a:cs typeface="Verdana" pitchFamily="34" charset="0"/>
              </a:defRPr>
            </a:lvl2pPr>
            <a:lvl3pPr marL="0" indent="0" algn="l" defTabSz="914400" rtl="0" eaLnBrk="1" latinLnBrk="0" hangingPunct="1">
              <a:spcBef>
                <a:spcPct val="20000"/>
              </a:spcBef>
              <a:buFont typeface="Arial" pitchFamily="34" charset="0"/>
              <a:buNone/>
              <a:defRPr lang="en-US" sz="2000" kern="1200" dirty="0" smtClean="0">
                <a:solidFill>
                  <a:schemeClr val="tx1"/>
                </a:solidFill>
                <a:latin typeface="MetaSerifOT-Book" pitchFamily="50" charset="0"/>
                <a:ea typeface="Verdana" pitchFamily="34" charset="0"/>
                <a:cs typeface="Verdana" pitchFamily="34" charset="0"/>
              </a:defRPr>
            </a:lvl3pPr>
            <a:lvl4pPr marL="0" indent="0" algn="l" defTabSz="914400" rtl="0" eaLnBrk="1" latinLnBrk="0" hangingPunct="1">
              <a:spcBef>
                <a:spcPct val="20000"/>
              </a:spcBef>
              <a:buFont typeface="Arial" pitchFamily="34" charset="0"/>
              <a:buNone/>
              <a:defRPr lang="en-US" sz="1600" kern="1200" dirty="0" smtClean="0">
                <a:solidFill>
                  <a:schemeClr val="tx1"/>
                </a:solidFill>
                <a:latin typeface="MetaSerifOT-Book" pitchFamily="50" charset="0"/>
                <a:ea typeface="Verdana" pitchFamily="34" charset="0"/>
                <a:cs typeface="Verdana" pitchFamily="34" charset="0"/>
              </a:defRPr>
            </a:lvl4pPr>
            <a:lvl5pPr marL="0" indent="0" algn="l" defTabSz="914400" rtl="0" eaLnBrk="1" latinLnBrk="0" hangingPunct="1">
              <a:spcBef>
                <a:spcPct val="20000"/>
              </a:spcBef>
              <a:buFont typeface="Arial" pitchFamily="34" charset="0"/>
              <a:buNone/>
              <a:defRPr lang="en-US" sz="1200" kern="1200" dirty="0" smtClean="0">
                <a:solidFill>
                  <a:schemeClr val="tx1"/>
                </a:solidFill>
                <a:latin typeface="MetaSerifOT-Book" pitchFamily="50"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solidFill>
                  <a:schemeClr val="bg1"/>
                </a:solidFill>
                <a:latin typeface="Open Sans Light" panose="020B0306030504020204" pitchFamily="34" charset="0"/>
              </a:rPr>
              <a:t>Scenarios, Storyboards, Wireframes, Critique</a:t>
            </a:r>
          </a:p>
          <a:p>
            <a:pPr lvl="1"/>
            <a:endParaRPr lang="en-US" sz="1200" dirty="0" smtClean="0">
              <a:solidFill>
                <a:schemeClr val="bg1"/>
              </a:solidFill>
              <a:latin typeface="Open Sans Light" panose="020B0306030504020204" pitchFamily="34" charset="0"/>
            </a:endParaRPr>
          </a:p>
          <a:p>
            <a:pPr lvl="1"/>
            <a:r>
              <a:rPr lang="en-US" sz="1200" dirty="0" smtClean="0">
                <a:solidFill>
                  <a:schemeClr val="bg1"/>
                </a:solidFill>
                <a:latin typeface="Open Sans Light" panose="020B0306030504020204" pitchFamily="34" charset="0"/>
              </a:rPr>
              <a:t>Jon </a:t>
            </a:r>
            <a:r>
              <a:rPr lang="en-US" sz="1200" dirty="0" err="1" smtClean="0">
                <a:solidFill>
                  <a:schemeClr val="bg1"/>
                </a:solidFill>
                <a:latin typeface="Open Sans Light" panose="020B0306030504020204" pitchFamily="34" charset="0"/>
              </a:rPr>
              <a:t>Kolko</a:t>
            </a:r>
            <a:r>
              <a:rPr lang="en-US" sz="1200" dirty="0" smtClean="0">
                <a:solidFill>
                  <a:schemeClr val="bg1"/>
                </a:solidFill>
                <a:latin typeface="Open Sans Light" panose="020B0306030504020204" pitchFamily="34" charset="0"/>
              </a:rPr>
              <a:t/>
            </a:r>
            <a:br>
              <a:rPr lang="en-US" sz="1200" dirty="0" smtClean="0">
                <a:solidFill>
                  <a:schemeClr val="bg1"/>
                </a:solidFill>
                <a:latin typeface="Open Sans Light" panose="020B0306030504020204" pitchFamily="34" charset="0"/>
              </a:rPr>
            </a:br>
            <a:r>
              <a:rPr lang="en-US" sz="1200" dirty="0" smtClean="0">
                <a:solidFill>
                  <a:schemeClr val="bg1"/>
                </a:solidFill>
                <a:latin typeface="Open Sans Light" panose="020B0306030504020204" pitchFamily="34" charset="0"/>
              </a:rPr>
              <a:t>Professor, Austin Center for Design</a:t>
            </a:r>
          </a:p>
        </p:txBody>
      </p:sp>
      <p:cxnSp>
        <p:nvCxnSpPr>
          <p:cNvPr id="3" name="Straight Connector 2"/>
          <p:cNvCxnSpPr/>
          <p:nvPr/>
        </p:nvCxnSpPr>
        <p:spPr>
          <a:xfrm flipH="1">
            <a:off x="0" y="5361563"/>
            <a:ext cx="9144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2947" name="Picture 3" descr="C:\Users\Jon\Dropbox\designschool\logo\ac4d_whit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847"/>
          <a:stretch/>
        </p:blipFill>
        <p:spPr bwMode="auto">
          <a:xfrm>
            <a:off x="7830762" y="6019799"/>
            <a:ext cx="999779" cy="4997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4_SolutionDesign_0609_200810.jpg"/>
          <p:cNvPicPr>
            <a:picLocks noGrp="1" noChangeAspect="1"/>
          </p:cNvPicPr>
          <p:nvPr isPhoto="1"/>
        </p:nvPicPr>
        <p:blipFill>
          <a:blip r:embed="rId3" cstate="screen"/>
          <a:srcRect/>
          <a:stretch>
            <a:fillRect/>
          </a:stretch>
        </p:blipFill>
        <p:spPr bwMode="auto">
          <a:xfrm>
            <a:off x="6622475" y="304800"/>
            <a:ext cx="2521524" cy="2327275"/>
          </a:xfrm>
          <a:prstGeom prst="rect">
            <a:avLst/>
          </a:prstGeom>
          <a:noFill/>
          <a:ln w="9525">
            <a:noFill/>
            <a:miter lim="800000"/>
            <a:headEnd/>
            <a:tailEnd/>
          </a:ln>
        </p:spPr>
      </p:pic>
      <p:pic>
        <p:nvPicPr>
          <p:cNvPr id="8" name="Picture 1" descr="4_SolutionDesign_0609_20085.jpg"/>
          <p:cNvPicPr>
            <a:picLocks noGrp="1" noChangeAspect="1"/>
          </p:cNvPicPr>
          <p:nvPr isPhoto="1"/>
        </p:nvPicPr>
        <p:blipFill>
          <a:blip r:embed="rId4" cstate="screen"/>
          <a:srcRect/>
          <a:stretch>
            <a:fillRect/>
          </a:stretch>
        </p:blipFill>
        <p:spPr bwMode="auto">
          <a:xfrm>
            <a:off x="-8" y="2632075"/>
            <a:ext cx="2531548" cy="2327275"/>
          </a:xfrm>
          <a:prstGeom prst="rect">
            <a:avLst/>
          </a:prstGeom>
          <a:noFill/>
          <a:ln w="9525">
            <a:noFill/>
            <a:miter lim="800000"/>
            <a:headEnd/>
            <a:tailEnd/>
          </a:ln>
        </p:spPr>
      </p:pic>
      <p:pic>
        <p:nvPicPr>
          <p:cNvPr id="9" name="Picture 1" descr="4_SolutionDesign_0609_20086.jpg"/>
          <p:cNvPicPr>
            <a:picLocks noGrp="1" noChangeAspect="1"/>
          </p:cNvPicPr>
          <p:nvPr isPhoto="1"/>
        </p:nvPicPr>
        <p:blipFill>
          <a:blip r:embed="rId5" cstate="screen"/>
          <a:srcRect/>
          <a:stretch>
            <a:fillRect/>
          </a:stretch>
        </p:blipFill>
        <p:spPr bwMode="auto">
          <a:xfrm>
            <a:off x="2379025" y="2632075"/>
            <a:ext cx="3657600" cy="2327275"/>
          </a:xfrm>
          <a:prstGeom prst="rect">
            <a:avLst/>
          </a:prstGeom>
          <a:noFill/>
          <a:ln w="9525">
            <a:noFill/>
            <a:miter lim="800000"/>
            <a:headEnd/>
            <a:tailEnd/>
          </a:ln>
        </p:spPr>
      </p:pic>
      <p:pic>
        <p:nvPicPr>
          <p:cNvPr id="10" name="Picture 1" descr="4_SolutionDesign_0609_20087.jpg"/>
          <p:cNvPicPr>
            <a:picLocks noGrp="1" noChangeAspect="1"/>
          </p:cNvPicPr>
          <p:nvPr isPhoto="1"/>
        </p:nvPicPr>
        <p:blipFill>
          <a:blip r:embed="rId6" cstate="screen"/>
          <a:srcRect/>
          <a:stretch>
            <a:fillRect/>
          </a:stretch>
        </p:blipFill>
        <p:spPr bwMode="auto">
          <a:xfrm>
            <a:off x="5867400" y="2632075"/>
            <a:ext cx="3276599" cy="2327275"/>
          </a:xfrm>
          <a:prstGeom prst="rect">
            <a:avLst/>
          </a:prstGeom>
          <a:noFill/>
          <a:ln w="9525">
            <a:noFill/>
            <a:miter lim="800000"/>
            <a:headEnd/>
            <a:tailEnd/>
          </a:ln>
        </p:spPr>
      </p:pic>
      <p:pic>
        <p:nvPicPr>
          <p:cNvPr id="11" name="Picture 1" descr="4_SolutionDesign_0609_20088.jpg"/>
          <p:cNvPicPr>
            <a:picLocks noGrp="1" noChangeAspect="1"/>
          </p:cNvPicPr>
          <p:nvPr isPhoto="1"/>
        </p:nvPicPr>
        <p:blipFill>
          <a:blip r:embed="rId7" cstate="screen"/>
          <a:srcRect/>
          <a:stretch>
            <a:fillRect/>
          </a:stretch>
        </p:blipFill>
        <p:spPr bwMode="auto">
          <a:xfrm>
            <a:off x="-8" y="304800"/>
            <a:ext cx="3352808" cy="2327275"/>
          </a:xfrm>
          <a:prstGeom prst="rect">
            <a:avLst/>
          </a:prstGeom>
          <a:noFill/>
          <a:ln w="9525">
            <a:noFill/>
            <a:miter lim="800000"/>
            <a:headEnd/>
            <a:tailEnd/>
          </a:ln>
        </p:spPr>
      </p:pic>
      <p:pic>
        <p:nvPicPr>
          <p:cNvPr id="12" name="Picture 1" descr="4_SolutionDesign_0609_20089.jpg"/>
          <p:cNvPicPr>
            <a:picLocks noGrp="1" noChangeAspect="1"/>
          </p:cNvPicPr>
          <p:nvPr isPhoto="1"/>
        </p:nvPicPr>
        <p:blipFill>
          <a:blip r:embed="rId8" cstate="screen"/>
          <a:srcRect/>
          <a:stretch>
            <a:fillRect/>
          </a:stretch>
        </p:blipFill>
        <p:spPr bwMode="auto">
          <a:xfrm>
            <a:off x="3124200" y="304800"/>
            <a:ext cx="3657600" cy="2327275"/>
          </a:xfrm>
          <a:prstGeom prst="rect">
            <a:avLst/>
          </a:prstGeom>
          <a:noFill/>
          <a:ln w="9525">
            <a:noFill/>
            <a:miter lim="800000"/>
            <a:headEnd/>
            <a:tailEnd/>
          </a:ln>
        </p:spPr>
      </p:pic>
    </p:spTree>
    <p:extLst>
      <p:ext uri="{BB962C8B-B14F-4D97-AF65-F5344CB8AC3E}">
        <p14:creationId xmlns:p14="http://schemas.microsoft.com/office/powerpoint/2010/main" val="4229334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Open Sans Light" panose="020B0306030504020204" pitchFamily="34" charset="0"/>
              </a:rPr>
              <a:t>UI Storyboards</a:t>
            </a:r>
            <a:endParaRPr lang="en-US" sz="3600" dirty="0" smtClean="0">
              <a:solidFill>
                <a:prstClr val="white"/>
              </a:solidFill>
              <a:latin typeface="Open Sans Light" panose="020B0306030504020204" pitchFamily="34" charset="0"/>
            </a:endParaRPr>
          </a:p>
          <a:p>
            <a:r>
              <a:rPr lang="en-US" sz="3600" dirty="0" smtClean="0">
                <a:solidFill>
                  <a:prstClr val="white"/>
                </a:solidFill>
                <a:latin typeface="Open Sans Light" panose="020B0306030504020204" pitchFamily="34" charset="0"/>
              </a:rPr>
              <a:t>Sketching a </a:t>
            </a:r>
            <a:r>
              <a:rPr lang="en-US" sz="3600" dirty="0">
                <a:solidFill>
                  <a:prstClr val="white"/>
                </a:solidFill>
                <a:latin typeface="Open Sans Light" panose="020B0306030504020204" pitchFamily="34" charset="0"/>
              </a:rPr>
              <a:t>comic-book style visualization of your written </a:t>
            </a:r>
            <a:r>
              <a:rPr lang="en-US" sz="3600" dirty="0" smtClean="0">
                <a:solidFill>
                  <a:prstClr val="white"/>
                </a:solidFill>
                <a:latin typeface="Open Sans Light" panose="020B0306030504020204" pitchFamily="34" charset="0"/>
              </a:rPr>
              <a:t>narrative, to illustrate scenes and screens. </a:t>
            </a:r>
            <a:endParaRPr lang="en-US" sz="3600" dirty="0">
              <a:solidFill>
                <a:prstClr val="white"/>
              </a:solidFill>
              <a:latin typeface="Open Sans Light" panose="020B0306030504020204" pitchFamily="34" charset="0"/>
            </a:endParaRPr>
          </a:p>
          <a:p>
            <a:endParaRPr lang="en-US" sz="3600" dirty="0">
              <a:solidFill>
                <a:prstClr val="white"/>
              </a:solidFill>
              <a:latin typeface="Open Sans Light" panose="020B0306030504020204" pitchFamily="34" charset="0"/>
            </a:endParaRPr>
          </a:p>
          <a:p>
            <a:endParaRPr lang="en-US" sz="3600" dirty="0">
              <a:solidFill>
                <a:prstClr val="white"/>
              </a:solidFill>
              <a:latin typeface="Open Sans Light" panose="020B0306030504020204" pitchFamily="34" charset="0"/>
            </a:endParaRPr>
          </a:p>
          <a:p>
            <a:endParaRPr lang="en-US" sz="3600" dirty="0">
              <a:solidFill>
                <a:prstClr val="white"/>
              </a:solidFill>
              <a:latin typeface="Open Sans Light" panose="020B0306030504020204" pitchFamily="34" charset="0"/>
            </a:endParaRPr>
          </a:p>
        </p:txBody>
      </p:sp>
    </p:spTree>
    <p:extLst>
      <p:ext uri="{BB962C8B-B14F-4D97-AF65-F5344CB8AC3E}">
        <p14:creationId xmlns:p14="http://schemas.microsoft.com/office/powerpoint/2010/main" val="424515681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Open Sans Light" panose="020B0306030504020204" pitchFamily="34" charset="0"/>
              </a:rPr>
              <a:t>UI Storyboards</a:t>
            </a:r>
            <a:endParaRPr lang="en-US" sz="3600" dirty="0">
              <a:solidFill>
                <a:prstClr val="white"/>
              </a:solidFill>
              <a:latin typeface="Open Sans Light" panose="020B0306030504020204" pitchFamily="34" charset="0"/>
            </a:endParaRPr>
          </a:p>
          <a:p>
            <a:r>
              <a:rPr lang="en-US" sz="3600" dirty="0">
                <a:solidFill>
                  <a:prstClr val="white"/>
                </a:solidFill>
                <a:latin typeface="Open Sans Light" panose="020B0306030504020204" pitchFamily="34" charset="0"/>
              </a:rPr>
              <a:t>Sketching a comic-book style visualization of your written narrative, to illustrate scenes and screens. </a:t>
            </a:r>
          </a:p>
        </p:txBody>
      </p:sp>
      <p:sp>
        <p:nvSpPr>
          <p:cNvPr id="3" name="TextBox 2"/>
          <p:cNvSpPr txBox="1"/>
          <p:nvPr/>
        </p:nvSpPr>
        <p:spPr>
          <a:xfrm>
            <a:off x="228600" y="2961144"/>
            <a:ext cx="7696200" cy="1384995"/>
          </a:xfrm>
          <a:prstGeom prst="rect">
            <a:avLst/>
          </a:prstGeom>
          <a:noFill/>
        </p:spPr>
        <p:txBody>
          <a:bodyPr wrap="square" rtlCol="0">
            <a:spAutoFit/>
          </a:bodyPr>
          <a:lstStyle/>
          <a:p>
            <a:pPr fontAlgn="base">
              <a:spcBef>
                <a:spcPct val="0"/>
              </a:spcBef>
              <a:spcAft>
                <a:spcPct val="0"/>
              </a:spcAft>
            </a:pPr>
            <a:r>
              <a:rPr lang="en-US" sz="1400" dirty="0" smtClean="0">
                <a:solidFill>
                  <a:schemeClr val="tx1">
                    <a:lumMod val="95000"/>
                  </a:schemeClr>
                </a:solidFill>
                <a:latin typeface="Open Sans Light" panose="020B0306030504020204" pitchFamily="34" charset="0"/>
              </a:rPr>
              <a:t>A GOOD STORYBOARD/</a:t>
            </a:r>
          </a:p>
          <a:p>
            <a:pPr fontAlgn="base">
              <a:spcBef>
                <a:spcPct val="0"/>
              </a:spcBef>
              <a:spcAft>
                <a:spcPct val="0"/>
              </a:spcAft>
            </a:pP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Emphasizes </a:t>
            </a:r>
            <a:r>
              <a:rPr lang="en-US" sz="1400" i="1" dirty="0" smtClean="0">
                <a:solidFill>
                  <a:schemeClr val="tx1">
                    <a:lumMod val="95000"/>
                  </a:schemeClr>
                </a:solidFill>
                <a:latin typeface="Open Sans Light" panose="020B0306030504020204" pitchFamily="34" charset="0"/>
              </a:rPr>
              <a:t>screens</a:t>
            </a:r>
            <a:r>
              <a:rPr lang="en-US" sz="1400" dirty="0" smtClean="0">
                <a:solidFill>
                  <a:schemeClr val="tx1">
                    <a:lumMod val="95000"/>
                  </a:schemeClr>
                </a:solidFill>
                <a:latin typeface="Open Sans Light" panose="020B0306030504020204" pitchFamily="34" charset="0"/>
              </a:rPr>
              <a:t> over scenes</a:t>
            </a:r>
          </a:p>
          <a:p>
            <a:pPr marL="342900" indent="-342900" fontAlgn="base">
              <a:spcBef>
                <a:spcPct val="0"/>
              </a:spcBef>
              <a:spcAft>
                <a:spcPct val="0"/>
              </a:spcAft>
              <a:buAutoNum type="arabicPeriod"/>
            </a:pPr>
            <a:r>
              <a:rPr lang="en-US" sz="1400" dirty="0">
                <a:solidFill>
                  <a:schemeClr val="tx1">
                    <a:lumMod val="95000"/>
                  </a:schemeClr>
                </a:solidFill>
                <a:latin typeface="Open Sans Light" panose="020B0306030504020204" pitchFamily="34" charset="0"/>
              </a:rPr>
              <a:t>Advances the fidelity of an idea</a:t>
            </a:r>
          </a:p>
          <a:p>
            <a:pPr marL="342900" indent="-342900" fontAlgn="base">
              <a:spcBef>
                <a:spcPct val="0"/>
              </a:spcBef>
              <a:spcAft>
                <a:spcPct val="0"/>
              </a:spcAft>
              <a:buAutoNum type="arabicPeriod"/>
            </a:pPr>
            <a:r>
              <a:rPr lang="en-US" sz="1400" dirty="0">
                <a:solidFill>
                  <a:schemeClr val="tx1">
                    <a:lumMod val="95000"/>
                  </a:schemeClr>
                </a:solidFill>
                <a:latin typeface="Open Sans Light" panose="020B0306030504020204" pitchFamily="34" charset="0"/>
              </a:rPr>
              <a:t>Stands on its own, without explanation </a:t>
            </a: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Dedicates one panel to one idea, and uses panels generously </a:t>
            </a:r>
            <a:endParaRPr lang="en-US" sz="1400" dirty="0">
              <a:solidFill>
                <a:schemeClr val="tx1">
                  <a:lumMod val="95000"/>
                </a:schemeClr>
              </a:solidFill>
              <a:latin typeface="Open Sans Light" panose="020B0306030504020204" pitchFamily="34" charset="0"/>
            </a:endParaRPr>
          </a:p>
        </p:txBody>
      </p:sp>
    </p:spTree>
    <p:extLst>
      <p:ext uri="{BB962C8B-B14F-4D97-AF65-F5344CB8AC3E}">
        <p14:creationId xmlns:p14="http://schemas.microsoft.com/office/powerpoint/2010/main" val="187483486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12</a:t>
            </a:fld>
            <a:endParaRPr lang="en-US"/>
          </a:p>
        </p:txBody>
      </p:sp>
      <p:pic>
        <p:nvPicPr>
          <p:cNvPr id="4" name="Picture 3" descr="C:\Users\jon.kolko\Desktop\projects\kevinWhiteScreens\emptySuitcase.png"/>
          <p:cNvPicPr>
            <a:picLocks noChangeAspect="1" noChangeArrowheads="1"/>
          </p:cNvPicPr>
          <p:nvPr/>
        </p:nvPicPr>
        <p:blipFill>
          <a:blip r:embed="rId2" cstate="screen"/>
          <a:srcRect/>
          <a:stretch>
            <a:fillRect/>
          </a:stretch>
        </p:blipFill>
        <p:spPr bwMode="auto">
          <a:xfrm>
            <a:off x="0" y="1295401"/>
            <a:ext cx="1462548" cy="3235771"/>
          </a:xfrm>
          <a:prstGeom prst="rect">
            <a:avLst/>
          </a:prstGeom>
          <a:noFill/>
        </p:spPr>
      </p:pic>
      <p:pic>
        <p:nvPicPr>
          <p:cNvPr id="5" name="Picture 2" descr="C:\Users\jon.kolko\Desktop\projects\kevinWhiteScreens\camera.jpg"/>
          <p:cNvPicPr>
            <a:picLocks noChangeAspect="1" noChangeArrowheads="1"/>
          </p:cNvPicPr>
          <p:nvPr/>
        </p:nvPicPr>
        <p:blipFill>
          <a:blip r:embed="rId3" cstate="screen"/>
          <a:srcRect/>
          <a:stretch>
            <a:fillRect/>
          </a:stretch>
        </p:blipFill>
        <p:spPr bwMode="auto">
          <a:xfrm>
            <a:off x="5791200" y="1295401"/>
            <a:ext cx="3352799" cy="3224846"/>
          </a:xfrm>
          <a:prstGeom prst="rect">
            <a:avLst/>
          </a:prstGeom>
          <a:noFill/>
        </p:spPr>
      </p:pic>
      <p:pic>
        <p:nvPicPr>
          <p:cNvPr id="6" name="Picture 3" descr="C:\Users\jon.kolko\Desktop\projects\kevinWhiteScreens\boysWalking.jpg"/>
          <p:cNvPicPr>
            <a:picLocks noChangeAspect="1" noChangeArrowheads="1"/>
          </p:cNvPicPr>
          <p:nvPr/>
        </p:nvPicPr>
        <p:blipFill>
          <a:blip r:embed="rId4" cstate="screen"/>
          <a:srcRect/>
          <a:stretch>
            <a:fillRect/>
          </a:stretch>
        </p:blipFill>
        <p:spPr bwMode="auto">
          <a:xfrm>
            <a:off x="1462548" y="1295401"/>
            <a:ext cx="4328652" cy="3224846"/>
          </a:xfrm>
          <a:prstGeom prst="rect">
            <a:avLst/>
          </a:prstGeom>
          <a:noFill/>
        </p:spPr>
      </p:pic>
      <p:sp>
        <p:nvSpPr>
          <p:cNvPr id="7" name="TextBox 6"/>
          <p:cNvSpPr txBox="1"/>
          <p:nvPr/>
        </p:nvSpPr>
        <p:spPr>
          <a:xfrm>
            <a:off x="-685800" y="4626115"/>
            <a:ext cx="2148348"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Open Sans Light" panose="020B0306030504020204" pitchFamily="34" charset="0"/>
              </a:rPr>
              <a:t>Melvin is packing for vacation; he’s going to Mardi Gras, where he’s planning on meeting some friends. </a:t>
            </a:r>
            <a:endParaRPr kumimoji="0" lang="en-US" sz="1400" b="0" i="0" u="none" strike="noStrike" kern="0" cap="none" spc="0" normalizeH="0" baseline="0" noProof="0" dirty="0">
              <a:ln>
                <a:noFill/>
              </a:ln>
              <a:effectLst/>
              <a:uLnTx/>
              <a:uFillTx/>
              <a:latin typeface="Open Sans Light" panose="020B0306030504020204" pitchFamily="34" charset="0"/>
            </a:endParaRPr>
          </a:p>
        </p:txBody>
      </p:sp>
      <p:sp>
        <p:nvSpPr>
          <p:cNvPr id="8" name="TextBox 7"/>
          <p:cNvSpPr txBox="1"/>
          <p:nvPr/>
        </p:nvSpPr>
        <p:spPr>
          <a:xfrm>
            <a:off x="1585452" y="4648201"/>
            <a:ext cx="3977148"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Open Sans Light" panose="020B0306030504020204" pitchFamily="34" charset="0"/>
              </a:rPr>
              <a:t>As they wander the streets, they keep bumping into new and interesting people – and because they have </a:t>
            </a:r>
            <a:r>
              <a:rPr lang="en-US" sz="1400" kern="0" dirty="0" smtClean="0">
                <a:latin typeface="Open Sans Light" panose="020B0306030504020204" pitchFamily="34" charset="0"/>
              </a:rPr>
              <a:t>our </a:t>
            </a:r>
            <a:r>
              <a:rPr kumimoji="0" lang="en-US" sz="1400" b="0" i="0" u="none" strike="noStrike" kern="0" cap="none" spc="0" normalizeH="0" baseline="0" noProof="0" dirty="0" smtClean="0">
                <a:ln>
                  <a:noFill/>
                </a:ln>
                <a:effectLst/>
                <a:uLnTx/>
                <a:uFillTx/>
                <a:latin typeface="Open Sans Light" panose="020B0306030504020204" pitchFamily="34" charset="0"/>
              </a:rPr>
              <a:t>software installed, they are able to both find new parties, and log the experiences they have easily and seamlessly. </a:t>
            </a:r>
            <a:endParaRPr kumimoji="0" lang="en-US" sz="1400" b="0" i="0" u="none" strike="noStrike" kern="0" cap="none" spc="0" normalizeH="0" baseline="0" noProof="0" dirty="0">
              <a:ln>
                <a:noFill/>
              </a:ln>
              <a:effectLst/>
              <a:uLnTx/>
              <a:uFillTx/>
              <a:latin typeface="Open Sans Light" panose="020B0306030504020204" pitchFamily="34" charset="0"/>
            </a:endParaRPr>
          </a:p>
        </p:txBody>
      </p:sp>
      <p:sp>
        <p:nvSpPr>
          <p:cNvPr id="9" name="TextBox 8"/>
          <p:cNvSpPr txBox="1"/>
          <p:nvPr/>
        </p:nvSpPr>
        <p:spPr>
          <a:xfrm>
            <a:off x="5943600" y="4648201"/>
            <a:ext cx="3977148"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Open Sans Light" panose="020B0306030504020204" pitchFamily="34" charset="0"/>
              </a:rPr>
              <a:t>When Melvin’s having a particularly interesting time at a party, he grabs his phone and points it at the crowd. A number of the people at the event start to crowd around.. </a:t>
            </a:r>
            <a:endParaRPr kumimoji="0" lang="en-US" sz="1400" b="0" i="0" u="none" strike="noStrike" kern="0" cap="none" spc="0" normalizeH="0" baseline="0" noProof="0" dirty="0">
              <a:ln>
                <a:noFill/>
              </a:ln>
              <a:effectLst/>
              <a:uLnTx/>
              <a:uFillTx/>
              <a:latin typeface="Open Sans Light" panose="020B0306030504020204" pitchFamily="34" charset="0"/>
            </a:endParaRPr>
          </a:p>
        </p:txBody>
      </p:sp>
      <p:cxnSp>
        <p:nvCxnSpPr>
          <p:cNvPr id="10" name="Straight Connector 9"/>
          <p:cNvCxnSpPr/>
          <p:nvPr/>
        </p:nvCxnSpPr>
        <p:spPr bwMode="auto">
          <a:xfrm rot="10800000">
            <a:off x="0" y="1295401"/>
            <a:ext cx="9144000" cy="0"/>
          </a:xfrm>
          <a:prstGeom prst="line">
            <a:avLst/>
          </a:prstGeom>
          <a:solidFill>
            <a:srgbClr val="87D300"/>
          </a:solidFill>
          <a:ln w="9525" cap="flat" cmpd="sng" algn="ctr">
            <a:solidFill>
              <a:srgbClr val="FFFFFF"/>
            </a:solidFill>
            <a:prstDash val="solid"/>
            <a:round/>
            <a:headEnd type="none" w="med" len="med"/>
            <a:tailEnd type="none" w="med" len="med"/>
          </a:ln>
          <a:effectLst/>
        </p:spPr>
      </p:cxnSp>
      <p:cxnSp>
        <p:nvCxnSpPr>
          <p:cNvPr id="11" name="Straight Connector 10"/>
          <p:cNvCxnSpPr/>
          <p:nvPr/>
        </p:nvCxnSpPr>
        <p:spPr bwMode="auto">
          <a:xfrm rot="10800000">
            <a:off x="0" y="4520246"/>
            <a:ext cx="9144000" cy="0"/>
          </a:xfrm>
          <a:prstGeom prst="line">
            <a:avLst/>
          </a:prstGeom>
          <a:solidFill>
            <a:srgbClr val="87D300"/>
          </a:solidFill>
          <a:ln w="9525" cap="flat" cmpd="sng" algn="ctr">
            <a:solidFill>
              <a:srgbClr val="FFFFFF"/>
            </a:solidFill>
            <a:prstDash val="solid"/>
            <a:round/>
            <a:headEnd type="none" w="med" len="med"/>
            <a:tailEnd type="none" w="med" len="med"/>
          </a:ln>
          <a:effectLst/>
        </p:spPr>
      </p:cxnSp>
      <p:cxnSp>
        <p:nvCxnSpPr>
          <p:cNvPr id="12" name="Straight Connector 11"/>
          <p:cNvCxnSpPr/>
          <p:nvPr/>
        </p:nvCxnSpPr>
        <p:spPr bwMode="auto">
          <a:xfrm rot="5400000">
            <a:off x="-149875" y="2907823"/>
            <a:ext cx="3224846" cy="0"/>
          </a:xfrm>
          <a:prstGeom prst="line">
            <a:avLst/>
          </a:prstGeom>
          <a:solidFill>
            <a:srgbClr val="87D300"/>
          </a:solidFill>
          <a:ln w="9525" cap="flat" cmpd="sng" algn="ctr">
            <a:solidFill>
              <a:srgbClr val="FFFFFF"/>
            </a:solidFill>
            <a:prstDash val="solid"/>
            <a:round/>
            <a:headEnd type="none" w="med" len="med"/>
            <a:tailEnd type="none" w="med" len="med"/>
          </a:ln>
          <a:effectLst/>
        </p:spPr>
      </p:cxnSp>
      <p:cxnSp>
        <p:nvCxnSpPr>
          <p:cNvPr id="13" name="Straight Connector 12"/>
          <p:cNvCxnSpPr/>
          <p:nvPr/>
        </p:nvCxnSpPr>
        <p:spPr bwMode="auto">
          <a:xfrm rot="5400000">
            <a:off x="4178777" y="2907824"/>
            <a:ext cx="3224846" cy="0"/>
          </a:xfrm>
          <a:prstGeom prst="line">
            <a:avLst/>
          </a:prstGeom>
          <a:solidFill>
            <a:srgbClr val="87D300"/>
          </a:solidFill>
          <a:ln w="9525" cap="flat" cmpd="sng" algn="ctr">
            <a:solidFill>
              <a:srgbClr val="FFFFFF"/>
            </a:solidFill>
            <a:prstDash val="solid"/>
            <a:round/>
            <a:headEnd type="none" w="med" len="med"/>
            <a:tailEnd type="none" w="med" len="med"/>
          </a:ln>
          <a:effectLst/>
        </p:spPr>
      </p:cxnSp>
    </p:spTree>
    <p:extLst>
      <p:ext uri="{BB962C8B-B14F-4D97-AF65-F5344CB8AC3E}">
        <p14:creationId xmlns:p14="http://schemas.microsoft.com/office/powerpoint/2010/main" val="2507240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4"/>
          </p:nvPr>
        </p:nvSpPr>
        <p:spPr/>
        <p:txBody>
          <a:bodyPr/>
          <a:lstStyle/>
          <a:p>
            <a:fld id="{4EDFF840-9474-449C-83EF-EE307FABEFD3}" type="slidenum">
              <a:rPr lang="en-US" smtClean="0"/>
              <a:t>13</a:t>
            </a:fld>
            <a:endParaRPr lang="en-US"/>
          </a:p>
        </p:txBody>
      </p:sp>
      <p:pic>
        <p:nvPicPr>
          <p:cNvPr id="4" name="Picture 2"/>
          <p:cNvPicPr>
            <a:picLocks noChangeAspect="1" noChangeArrowheads="1"/>
          </p:cNvPicPr>
          <p:nvPr/>
        </p:nvPicPr>
        <p:blipFill>
          <a:blip r:embed="rId2" cstate="print"/>
          <a:srcRect l="9167" t="15234" r="12500"/>
          <a:stretch>
            <a:fillRect/>
          </a:stretch>
        </p:blipFill>
        <p:spPr bwMode="auto">
          <a:xfrm>
            <a:off x="228600" y="228600"/>
            <a:ext cx="8686800" cy="5653068"/>
          </a:xfrm>
          <a:prstGeom prst="rect">
            <a:avLst/>
          </a:prstGeom>
          <a:noFill/>
          <a:ln w="9525">
            <a:noFill/>
            <a:miter lim="800000"/>
            <a:headEnd/>
            <a:tailEnd/>
          </a:ln>
        </p:spPr>
      </p:pic>
    </p:spTree>
    <p:extLst>
      <p:ext uri="{BB962C8B-B14F-4D97-AF65-F5344CB8AC3E}">
        <p14:creationId xmlns:p14="http://schemas.microsoft.com/office/powerpoint/2010/main" val="428091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14</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2428345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15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3585625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16</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 y="0"/>
            <a:ext cx="9144000" cy="6096000"/>
          </a:xfrm>
          <a:prstGeom prst="rect">
            <a:avLst/>
          </a:prstGeom>
        </p:spPr>
      </p:pic>
    </p:spTree>
    <p:extLst>
      <p:ext uri="{BB962C8B-B14F-4D97-AF65-F5344CB8AC3E}">
        <p14:creationId xmlns:p14="http://schemas.microsoft.com/office/powerpoint/2010/main" val="2421123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Sketching Storyboards</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17</a:t>
            </a:fld>
            <a:endParaRPr lang="en-US"/>
          </a:p>
        </p:txBody>
      </p:sp>
      <p:sp>
        <p:nvSpPr>
          <p:cNvPr id="4" name="Text Placeholder 3"/>
          <p:cNvSpPr>
            <a:spLocks noGrp="1"/>
          </p:cNvSpPr>
          <p:nvPr>
            <p:ph type="body" sz="quarter" idx="10"/>
          </p:nvPr>
        </p:nvSpPr>
        <p:spPr/>
        <p:txBody>
          <a:bodyPr/>
          <a:lstStyle/>
          <a:p>
            <a:pPr>
              <a:buFont typeface="+mj-lt"/>
              <a:buAutoNum type="arabicPeriod"/>
            </a:pPr>
            <a:r>
              <a:rPr lang="en-US" dirty="0" smtClean="0"/>
              <a:t>Sketch the frame. </a:t>
            </a:r>
          </a:p>
          <a:p>
            <a:pPr marL="349250" lvl="1" indent="0">
              <a:buNone/>
            </a:pPr>
            <a:r>
              <a:rPr lang="en-US" dirty="0" smtClean="0"/>
              <a:t>Each sentence in your scenario becomes a frame in the storyboard. Using your scenario as a starting point, draw empty boxes (approximately 4” x 4”) for each sentence. Number the boxes. </a:t>
            </a:r>
            <a:endParaRPr lang="en-US" dirty="0"/>
          </a:p>
        </p:txBody>
      </p:sp>
    </p:spTree>
    <p:extLst>
      <p:ext uri="{BB962C8B-B14F-4D97-AF65-F5344CB8AC3E}">
        <p14:creationId xmlns:p14="http://schemas.microsoft.com/office/powerpoint/2010/main" val="28280517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Sketching Storyboards</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18</a:t>
            </a:fld>
            <a:endParaRPr lang="en-US"/>
          </a:p>
        </p:txBody>
      </p:sp>
      <p:sp>
        <p:nvSpPr>
          <p:cNvPr id="4" name="Text Placeholder 3"/>
          <p:cNvSpPr>
            <a:spLocks noGrp="1"/>
          </p:cNvSpPr>
          <p:nvPr>
            <p:ph type="body" sz="quarter" idx="10"/>
          </p:nvPr>
        </p:nvSpPr>
        <p:spPr/>
        <p:txBody>
          <a:bodyPr/>
          <a:lstStyle/>
          <a:p>
            <a:pPr>
              <a:buFont typeface="+mj-lt"/>
              <a:buAutoNum type="arabicPeriod" startAt="2"/>
            </a:pPr>
            <a:r>
              <a:rPr lang="en-US" dirty="0" smtClean="0"/>
              <a:t>Transfer the scenario.</a:t>
            </a:r>
          </a:p>
          <a:p>
            <a:pPr marL="349250" lvl="1" indent="0">
              <a:buNone/>
            </a:pPr>
            <a:r>
              <a:rPr lang="en-US" dirty="0" smtClean="0"/>
              <a:t>Directly below each box, write the sentence from your scenario.</a:t>
            </a:r>
            <a:endParaRPr lang="en-US" dirty="0"/>
          </a:p>
        </p:txBody>
      </p:sp>
    </p:spTree>
    <p:extLst>
      <p:ext uri="{BB962C8B-B14F-4D97-AF65-F5344CB8AC3E}">
        <p14:creationId xmlns:p14="http://schemas.microsoft.com/office/powerpoint/2010/main" val="252598383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Sketching Storyboards</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19</a:t>
            </a:fld>
            <a:endParaRPr lang="en-US"/>
          </a:p>
        </p:txBody>
      </p:sp>
      <p:sp>
        <p:nvSpPr>
          <p:cNvPr id="4" name="Text Placeholder 3"/>
          <p:cNvSpPr>
            <a:spLocks noGrp="1"/>
          </p:cNvSpPr>
          <p:nvPr>
            <p:ph type="body" sz="quarter" idx="10"/>
          </p:nvPr>
        </p:nvSpPr>
        <p:spPr/>
        <p:txBody>
          <a:bodyPr/>
          <a:lstStyle/>
          <a:p>
            <a:pPr>
              <a:buFont typeface="+mj-lt"/>
              <a:buAutoNum type="arabicPeriod" startAt="3"/>
            </a:pPr>
            <a:r>
              <a:rPr lang="en-US" dirty="0" smtClean="0"/>
              <a:t>Sketch. </a:t>
            </a:r>
          </a:p>
          <a:p>
            <a:pPr marL="349250" lvl="1" indent="0">
              <a:buNone/>
            </a:pPr>
            <a:r>
              <a:rPr lang="en-US" dirty="0" smtClean="0"/>
              <a:t>Inside of each box, sketch what happens in the scenario. </a:t>
            </a:r>
          </a:p>
          <a:p>
            <a:pPr marL="349250" lvl="1" indent="0">
              <a:buNone/>
            </a:pPr>
            <a:r>
              <a:rPr lang="en-US" dirty="0" smtClean="0"/>
              <a:t>When you sketch people, emphasize their hands and eyes. </a:t>
            </a:r>
          </a:p>
          <a:p>
            <a:pPr marL="349250" lvl="1" indent="0">
              <a:buNone/>
            </a:pPr>
            <a:r>
              <a:rPr lang="en-US" dirty="0" smtClean="0"/>
              <a:t>When you sketch human </a:t>
            </a:r>
            <a:r>
              <a:rPr lang="en-US" dirty="0" err="1" smtClean="0"/>
              <a:t>touchpoints</a:t>
            </a:r>
            <a:r>
              <a:rPr lang="en-US" dirty="0" smtClean="0"/>
              <a:t>, show both humans in the frame at once. </a:t>
            </a:r>
          </a:p>
          <a:p>
            <a:pPr marL="349250" lvl="1" indent="0">
              <a:buNone/>
            </a:pPr>
            <a:r>
              <a:rPr lang="en-US" dirty="0" smtClean="0"/>
              <a:t>When you sketch digital products, first introduce the product in context (in someone’s hand), and then sketch what the user actually sees on the screen.</a:t>
            </a:r>
            <a:endParaRPr lang="en-US" dirty="0"/>
          </a:p>
        </p:txBody>
      </p:sp>
    </p:spTree>
    <p:extLst>
      <p:ext uri="{BB962C8B-B14F-4D97-AF65-F5344CB8AC3E}">
        <p14:creationId xmlns:p14="http://schemas.microsoft.com/office/powerpoint/2010/main" val="330079560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Open Sans Light" panose="020B0306030504020204" pitchFamily="34" charset="0"/>
              </a:rPr>
              <a:t>Scenarios</a:t>
            </a:r>
            <a:endParaRPr lang="en-US" sz="3600" dirty="0" smtClean="0">
              <a:solidFill>
                <a:prstClr val="white"/>
              </a:solidFill>
              <a:latin typeface="Open Sans Light" panose="020B0306030504020204" pitchFamily="34" charset="0"/>
            </a:endParaRPr>
          </a:p>
          <a:p>
            <a:r>
              <a:rPr lang="en-US" sz="3600" dirty="0" smtClean="0">
                <a:solidFill>
                  <a:prstClr val="white"/>
                </a:solidFill>
                <a:latin typeface="Open Sans Light" panose="020B0306030504020204" pitchFamily="34" charset="0"/>
              </a:rPr>
              <a:t>Creating a written story that explains how a person will use a product, service, or system to achieve a goal. </a:t>
            </a:r>
            <a:endParaRPr lang="en-US" sz="3600" dirty="0">
              <a:solidFill>
                <a:prstClr val="white"/>
              </a:solidFill>
              <a:latin typeface="Open Sans Light" panose="020B0306030504020204" pitchFamily="34" charset="0"/>
            </a:endParaRPr>
          </a:p>
          <a:p>
            <a:endParaRPr lang="en-US" sz="3600" dirty="0">
              <a:solidFill>
                <a:prstClr val="white"/>
              </a:solidFill>
              <a:latin typeface="Open Sans Light" panose="020B0306030504020204" pitchFamily="34" charset="0"/>
            </a:endParaRPr>
          </a:p>
          <a:p>
            <a:endParaRPr lang="en-US" sz="3600" dirty="0">
              <a:solidFill>
                <a:prstClr val="white"/>
              </a:solidFill>
              <a:latin typeface="Open Sans Light" panose="020B0306030504020204" pitchFamily="34" charset="0"/>
            </a:endParaRPr>
          </a:p>
          <a:p>
            <a:endParaRPr lang="en-US" sz="3600" dirty="0">
              <a:solidFill>
                <a:prstClr val="white"/>
              </a:solidFill>
              <a:latin typeface="Open Sans Light" panose="020B0306030504020204" pitchFamily="34" charset="0"/>
            </a:endParaRPr>
          </a:p>
        </p:txBody>
      </p:sp>
    </p:spTree>
    <p:extLst>
      <p:ext uri="{BB962C8B-B14F-4D97-AF65-F5344CB8AC3E}">
        <p14:creationId xmlns:p14="http://schemas.microsoft.com/office/powerpoint/2010/main" val="238786938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Sketching Storyboards</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20</a:t>
            </a:fld>
            <a:endParaRPr lang="en-US"/>
          </a:p>
        </p:txBody>
      </p:sp>
      <p:sp>
        <p:nvSpPr>
          <p:cNvPr id="4" name="Text Placeholder 3"/>
          <p:cNvSpPr>
            <a:spLocks noGrp="1"/>
          </p:cNvSpPr>
          <p:nvPr>
            <p:ph type="body" sz="quarter" idx="10"/>
          </p:nvPr>
        </p:nvSpPr>
        <p:spPr/>
        <p:txBody>
          <a:bodyPr/>
          <a:lstStyle/>
          <a:p>
            <a:pPr>
              <a:buFont typeface="+mj-lt"/>
              <a:buAutoNum type="arabicPeriod" startAt="4"/>
            </a:pPr>
            <a:r>
              <a:rPr lang="en-US" dirty="0" smtClean="0"/>
              <a:t>Enhance with selective use of color. </a:t>
            </a:r>
          </a:p>
          <a:p>
            <a:pPr marL="349250" lvl="1" indent="0">
              <a:buNone/>
            </a:pPr>
            <a:r>
              <a:rPr lang="en-US" dirty="0" smtClean="0"/>
              <a:t>Use color only to make a point – to emphasize a particular element in each frame (such as a device or handoff of information), or to differentiate characters from one another. </a:t>
            </a:r>
            <a:endParaRPr lang="en-US" dirty="0"/>
          </a:p>
        </p:txBody>
      </p:sp>
    </p:spTree>
    <p:extLst>
      <p:ext uri="{BB962C8B-B14F-4D97-AF65-F5344CB8AC3E}">
        <p14:creationId xmlns:p14="http://schemas.microsoft.com/office/powerpoint/2010/main" val="25581263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Open Sans Light" panose="020B0306030504020204" pitchFamily="34" charset="0"/>
              </a:rPr>
              <a:t>UI Storyboards – Recap </a:t>
            </a:r>
            <a:endParaRPr lang="en-US" sz="3600" dirty="0">
              <a:solidFill>
                <a:prstClr val="white"/>
              </a:solidFill>
              <a:latin typeface="Open Sans Light" panose="020B0306030504020204" pitchFamily="34" charset="0"/>
            </a:endParaRPr>
          </a:p>
          <a:p>
            <a:r>
              <a:rPr lang="en-US" sz="3600" dirty="0">
                <a:solidFill>
                  <a:prstClr val="white"/>
                </a:solidFill>
                <a:latin typeface="Open Sans Light" panose="020B0306030504020204" pitchFamily="34" charset="0"/>
              </a:rPr>
              <a:t>Sketching a comic-book style visualization of your written narrative, to illustrate scenes and screens. </a:t>
            </a:r>
          </a:p>
        </p:txBody>
      </p:sp>
      <p:sp>
        <p:nvSpPr>
          <p:cNvPr id="3" name="TextBox 2"/>
          <p:cNvSpPr txBox="1"/>
          <p:nvPr/>
        </p:nvSpPr>
        <p:spPr>
          <a:xfrm>
            <a:off x="228600" y="2961144"/>
            <a:ext cx="3848100" cy="1600438"/>
          </a:xfrm>
          <a:prstGeom prst="rect">
            <a:avLst/>
          </a:prstGeom>
          <a:noFill/>
        </p:spPr>
        <p:txBody>
          <a:bodyPr wrap="square" rtlCol="0">
            <a:spAutoFit/>
          </a:bodyPr>
          <a:lstStyle/>
          <a:p>
            <a:pPr fontAlgn="base">
              <a:spcBef>
                <a:spcPct val="0"/>
              </a:spcBef>
              <a:spcAft>
                <a:spcPct val="0"/>
              </a:spcAft>
            </a:pPr>
            <a:r>
              <a:rPr lang="en-US" sz="1400" dirty="0" smtClean="0">
                <a:solidFill>
                  <a:schemeClr val="tx1">
                    <a:lumMod val="95000"/>
                  </a:schemeClr>
                </a:solidFill>
                <a:latin typeface="Open Sans Light" panose="020B0306030504020204" pitchFamily="34" charset="0"/>
              </a:rPr>
              <a:t>A GOOD STORYBOARD/</a:t>
            </a:r>
          </a:p>
          <a:p>
            <a:pPr fontAlgn="base">
              <a:spcBef>
                <a:spcPct val="0"/>
              </a:spcBef>
              <a:spcAft>
                <a:spcPct val="0"/>
              </a:spcAft>
            </a:pP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Emphasizes screens over scenes</a:t>
            </a:r>
          </a:p>
          <a:p>
            <a:pPr marL="342900" indent="-342900" fontAlgn="base">
              <a:spcBef>
                <a:spcPct val="0"/>
              </a:spcBef>
              <a:spcAft>
                <a:spcPct val="0"/>
              </a:spcAft>
              <a:buAutoNum type="arabicPeriod"/>
            </a:pPr>
            <a:r>
              <a:rPr lang="en-US" sz="1400" dirty="0">
                <a:solidFill>
                  <a:schemeClr val="tx1">
                    <a:lumMod val="95000"/>
                  </a:schemeClr>
                </a:solidFill>
                <a:latin typeface="Open Sans Light" panose="020B0306030504020204" pitchFamily="34" charset="0"/>
              </a:rPr>
              <a:t>Advances the fidelity of an idea</a:t>
            </a:r>
          </a:p>
          <a:p>
            <a:pPr marL="342900" indent="-342900" fontAlgn="base">
              <a:spcBef>
                <a:spcPct val="0"/>
              </a:spcBef>
              <a:spcAft>
                <a:spcPct val="0"/>
              </a:spcAft>
              <a:buAutoNum type="arabicPeriod"/>
            </a:pPr>
            <a:r>
              <a:rPr lang="en-US" sz="1400" dirty="0">
                <a:solidFill>
                  <a:schemeClr val="tx1">
                    <a:lumMod val="95000"/>
                  </a:schemeClr>
                </a:solidFill>
                <a:latin typeface="Open Sans Light" panose="020B0306030504020204" pitchFamily="34" charset="0"/>
              </a:rPr>
              <a:t>Stands on its own, without explanation </a:t>
            </a: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Dedicates one panel to one idea, and uses panels generously </a:t>
            </a:r>
            <a:endParaRPr lang="en-US" sz="1400" dirty="0">
              <a:solidFill>
                <a:schemeClr val="tx1">
                  <a:lumMod val="95000"/>
                </a:schemeClr>
              </a:solidFill>
              <a:latin typeface="Open Sans Light" panose="020B0306030504020204" pitchFamily="34" charset="0"/>
            </a:endParaRPr>
          </a:p>
        </p:txBody>
      </p:sp>
      <p:sp>
        <p:nvSpPr>
          <p:cNvPr id="5" name="TextBox 4"/>
          <p:cNvSpPr txBox="1"/>
          <p:nvPr/>
        </p:nvSpPr>
        <p:spPr>
          <a:xfrm>
            <a:off x="4468906" y="2971800"/>
            <a:ext cx="4114800" cy="2031325"/>
          </a:xfrm>
          <a:prstGeom prst="rect">
            <a:avLst/>
          </a:prstGeom>
          <a:noFill/>
        </p:spPr>
        <p:txBody>
          <a:bodyPr wrap="square" rtlCol="0">
            <a:spAutoFit/>
          </a:bodyPr>
          <a:lstStyle/>
          <a:p>
            <a:pPr fontAlgn="base">
              <a:spcBef>
                <a:spcPct val="0"/>
              </a:spcBef>
              <a:spcAft>
                <a:spcPct val="0"/>
              </a:spcAft>
            </a:pPr>
            <a:r>
              <a:rPr lang="en-US" sz="1400" dirty="0" smtClean="0">
                <a:solidFill>
                  <a:schemeClr val="tx1">
                    <a:lumMod val="95000"/>
                  </a:schemeClr>
                </a:solidFill>
                <a:latin typeface="Open Sans Light" panose="020B0306030504020204" pitchFamily="34" charset="0"/>
              </a:rPr>
              <a:t>WRITING STORYBOARDS/</a:t>
            </a:r>
          </a:p>
          <a:p>
            <a:pPr fontAlgn="base">
              <a:spcBef>
                <a:spcPct val="0"/>
              </a:spcBef>
              <a:spcAft>
                <a:spcPct val="0"/>
              </a:spcAft>
            </a:pP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a:solidFill>
                  <a:schemeClr val="tx1">
                    <a:lumMod val="95000"/>
                  </a:schemeClr>
                </a:solidFill>
                <a:latin typeface="Open Sans Light" panose="020B0306030504020204" pitchFamily="34" charset="0"/>
              </a:rPr>
              <a:t>Sketch the frame. </a:t>
            </a: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a:solidFill>
                  <a:schemeClr val="tx1">
                    <a:lumMod val="95000"/>
                  </a:schemeClr>
                </a:solidFill>
                <a:latin typeface="Open Sans Light" panose="020B0306030504020204" pitchFamily="34" charset="0"/>
              </a:rPr>
              <a:t>Transfer the scenario</a:t>
            </a:r>
            <a:r>
              <a:rPr lang="en-US" sz="1400" dirty="0" smtClean="0">
                <a:solidFill>
                  <a:schemeClr val="tx1">
                    <a:lumMod val="95000"/>
                  </a:schemeClr>
                </a:solidFill>
                <a:latin typeface="Open Sans Light" panose="020B0306030504020204" pitchFamily="34" charset="0"/>
              </a:rPr>
              <a:t>.</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Sketch.</a:t>
            </a:r>
          </a:p>
          <a:p>
            <a:pPr marL="342900" indent="-342900" fontAlgn="base">
              <a:spcBef>
                <a:spcPct val="0"/>
              </a:spcBef>
              <a:spcAft>
                <a:spcPct val="0"/>
              </a:spcAft>
              <a:buAutoNum type="arabicPeriod"/>
            </a:pPr>
            <a:r>
              <a:rPr lang="en-US" sz="1400" dirty="0">
                <a:solidFill>
                  <a:schemeClr val="tx1">
                    <a:lumMod val="95000"/>
                  </a:schemeClr>
                </a:solidFill>
                <a:latin typeface="Open Sans Light" panose="020B0306030504020204" pitchFamily="34" charset="0"/>
              </a:rPr>
              <a:t>Enhance with selective use of color. </a:t>
            </a:r>
          </a:p>
          <a:p>
            <a:pPr marL="342900" indent="-342900" fontAlgn="base">
              <a:spcBef>
                <a:spcPct val="0"/>
              </a:spcBef>
              <a:spcAft>
                <a:spcPct val="0"/>
              </a:spcAft>
              <a:buAutoNum type="arabicPeriod"/>
            </a:pPr>
            <a:endParaRPr lang="en-US" sz="1400" dirty="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endParaRPr lang="en-US" sz="1400" dirty="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endParaRPr lang="en-US" sz="1400" dirty="0">
              <a:solidFill>
                <a:schemeClr val="tx1">
                  <a:lumMod val="95000"/>
                </a:schemeClr>
              </a:solidFill>
              <a:latin typeface="Open Sans Light" panose="020B0306030504020204" pitchFamily="34" charset="0"/>
            </a:endParaRPr>
          </a:p>
        </p:txBody>
      </p:sp>
    </p:spTree>
    <p:extLst>
      <p:ext uri="{BB962C8B-B14F-4D97-AF65-F5344CB8AC3E}">
        <p14:creationId xmlns:p14="http://schemas.microsoft.com/office/powerpoint/2010/main" val="256269072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Open Sans Light" panose="020B0306030504020204" pitchFamily="34" charset="0"/>
              </a:rPr>
              <a:t>Wireframes</a:t>
            </a:r>
            <a:endParaRPr lang="en-US" sz="3600" dirty="0" smtClean="0">
              <a:solidFill>
                <a:prstClr val="white"/>
              </a:solidFill>
              <a:latin typeface="Open Sans Light" panose="020B0306030504020204" pitchFamily="34" charset="0"/>
            </a:endParaRPr>
          </a:p>
          <a:p>
            <a:r>
              <a:rPr lang="en-US" sz="3600" dirty="0" smtClean="0">
                <a:solidFill>
                  <a:prstClr val="white"/>
                </a:solidFill>
                <a:latin typeface="Open Sans Light" panose="020B0306030504020204" pitchFamily="34" charset="0"/>
              </a:rPr>
              <a:t>Creating </a:t>
            </a:r>
            <a:r>
              <a:rPr lang="en-US" sz="3600" dirty="0">
                <a:solidFill>
                  <a:prstClr val="white"/>
                </a:solidFill>
                <a:latin typeface="Open Sans Light" panose="020B0306030504020204" pitchFamily="34" charset="0"/>
              </a:rPr>
              <a:t>a </a:t>
            </a:r>
            <a:r>
              <a:rPr lang="en-US" sz="3600" dirty="0" smtClean="0">
                <a:solidFill>
                  <a:prstClr val="white"/>
                </a:solidFill>
                <a:latin typeface="Open Sans Light" panose="020B0306030504020204" pitchFamily="34" charset="0"/>
              </a:rPr>
              <a:t>visual </a:t>
            </a:r>
            <a:r>
              <a:rPr lang="en-US" sz="3600" dirty="0">
                <a:solidFill>
                  <a:prstClr val="white"/>
                </a:solidFill>
                <a:latin typeface="Open Sans Light" panose="020B0306030504020204" pitchFamily="34" charset="0"/>
              </a:rPr>
              <a:t>representation of a user-interface, abstracted to </a:t>
            </a:r>
            <a:r>
              <a:rPr lang="en-US" sz="3600" dirty="0" smtClean="0">
                <a:solidFill>
                  <a:prstClr val="white"/>
                </a:solidFill>
                <a:latin typeface="Open Sans Light" panose="020B0306030504020204" pitchFamily="34" charset="0"/>
              </a:rPr>
              <a:t>show behavior </a:t>
            </a:r>
            <a:r>
              <a:rPr lang="en-US" sz="3600" dirty="0">
                <a:solidFill>
                  <a:prstClr val="white"/>
                </a:solidFill>
                <a:latin typeface="Open Sans Light" panose="020B0306030504020204" pitchFamily="34" charset="0"/>
              </a:rPr>
              <a:t>and </a:t>
            </a:r>
            <a:r>
              <a:rPr lang="en-US" sz="3600" dirty="0" smtClean="0">
                <a:solidFill>
                  <a:prstClr val="white"/>
                </a:solidFill>
                <a:latin typeface="Open Sans Light" panose="020B0306030504020204" pitchFamily="34" charset="0"/>
              </a:rPr>
              <a:t>controls instead of color or emotion.</a:t>
            </a:r>
            <a:endParaRPr lang="en-US" sz="3600" dirty="0">
              <a:solidFill>
                <a:prstClr val="white"/>
              </a:solidFill>
              <a:latin typeface="Open Sans Light" panose="020B0306030504020204" pitchFamily="34" charset="0"/>
            </a:endParaRPr>
          </a:p>
          <a:p>
            <a:endParaRPr lang="en-US" sz="3600" dirty="0">
              <a:solidFill>
                <a:prstClr val="white"/>
              </a:solidFill>
              <a:latin typeface="Open Sans Light" panose="020B0306030504020204" pitchFamily="34" charset="0"/>
            </a:endParaRPr>
          </a:p>
        </p:txBody>
      </p:sp>
    </p:spTree>
    <p:extLst>
      <p:ext uri="{BB962C8B-B14F-4D97-AF65-F5344CB8AC3E}">
        <p14:creationId xmlns:p14="http://schemas.microsoft.com/office/powerpoint/2010/main" val="201314622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a:solidFill>
                  <a:srgbClr val="F6BB00"/>
                </a:solidFill>
                <a:latin typeface="Open Sans Light" panose="020B0306030504020204" pitchFamily="34" charset="0"/>
              </a:rPr>
              <a:t>Wireframes</a:t>
            </a:r>
            <a:endParaRPr lang="en-US" sz="3600" dirty="0">
              <a:solidFill>
                <a:prstClr val="white"/>
              </a:solidFill>
              <a:latin typeface="Open Sans Light" panose="020B0306030504020204" pitchFamily="34" charset="0"/>
            </a:endParaRPr>
          </a:p>
          <a:p>
            <a:r>
              <a:rPr lang="en-US" sz="3600" dirty="0">
                <a:solidFill>
                  <a:prstClr val="white"/>
                </a:solidFill>
                <a:latin typeface="Open Sans Light" panose="020B0306030504020204" pitchFamily="34" charset="0"/>
              </a:rPr>
              <a:t>Creating a visual representation of a user-interface, abstracted to show behavior and controls instead of color or emotion.</a:t>
            </a:r>
          </a:p>
          <a:p>
            <a:endParaRPr lang="en-US" sz="3600" dirty="0">
              <a:solidFill>
                <a:prstClr val="white"/>
              </a:solidFill>
              <a:latin typeface="Open Sans Light" panose="020B0306030504020204" pitchFamily="34" charset="0"/>
            </a:endParaRPr>
          </a:p>
        </p:txBody>
      </p:sp>
      <p:sp>
        <p:nvSpPr>
          <p:cNvPr id="3" name="TextBox 2"/>
          <p:cNvSpPr txBox="1"/>
          <p:nvPr/>
        </p:nvSpPr>
        <p:spPr>
          <a:xfrm>
            <a:off x="228600" y="3441918"/>
            <a:ext cx="7696200" cy="1815882"/>
          </a:xfrm>
          <a:prstGeom prst="rect">
            <a:avLst/>
          </a:prstGeom>
          <a:noFill/>
        </p:spPr>
        <p:txBody>
          <a:bodyPr wrap="square" rtlCol="0">
            <a:spAutoFit/>
          </a:bodyPr>
          <a:lstStyle/>
          <a:p>
            <a:pPr fontAlgn="base">
              <a:spcBef>
                <a:spcPct val="0"/>
              </a:spcBef>
              <a:spcAft>
                <a:spcPct val="0"/>
              </a:spcAft>
            </a:pPr>
            <a:r>
              <a:rPr lang="en-US" sz="1400" dirty="0" smtClean="0">
                <a:solidFill>
                  <a:schemeClr val="tx1">
                    <a:lumMod val="95000"/>
                  </a:schemeClr>
                </a:solidFill>
                <a:latin typeface="Open Sans Light" panose="020B0306030504020204" pitchFamily="34" charset="0"/>
              </a:rPr>
              <a:t>A GOOD SET OF WIREFRAMES/</a:t>
            </a:r>
          </a:p>
          <a:p>
            <a:pPr fontAlgn="base">
              <a:spcBef>
                <a:spcPct val="0"/>
              </a:spcBef>
              <a:spcAft>
                <a:spcPct val="0"/>
              </a:spcAft>
            </a:pP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Advances the fidelity of an idea</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Stands on its own, without explanation </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Describes </a:t>
            </a:r>
            <a:r>
              <a:rPr lang="en-US" sz="1400" i="1" dirty="0" smtClean="0">
                <a:solidFill>
                  <a:schemeClr val="tx1">
                    <a:lumMod val="95000"/>
                  </a:schemeClr>
                </a:solidFill>
                <a:latin typeface="Open Sans Light" panose="020B0306030504020204" pitchFamily="34" charset="0"/>
              </a:rPr>
              <a:t>every</a:t>
            </a:r>
            <a:r>
              <a:rPr lang="en-US" sz="1400" dirty="0" smtClean="0">
                <a:solidFill>
                  <a:schemeClr val="tx1">
                    <a:lumMod val="95000"/>
                  </a:schemeClr>
                </a:solidFill>
                <a:latin typeface="Open Sans Light" panose="020B0306030504020204" pitchFamily="34" charset="0"/>
              </a:rPr>
              <a:t> control</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Uses actual content, not “filler” or “placeholder” content</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Uses space in a realistic manner</a:t>
            </a:r>
          </a:p>
          <a:p>
            <a:pPr marL="342900" indent="-342900" fontAlgn="base">
              <a:spcBef>
                <a:spcPct val="0"/>
              </a:spcBef>
              <a:spcAft>
                <a:spcPct val="0"/>
              </a:spcAft>
              <a:buAutoNum type="arabicPeriod"/>
            </a:pPr>
            <a:endParaRPr lang="en-US" sz="1400" dirty="0" smtClean="0">
              <a:solidFill>
                <a:schemeClr val="tx1">
                  <a:lumMod val="95000"/>
                </a:schemeClr>
              </a:solidFill>
              <a:latin typeface="Open Sans Light" panose="020B0306030504020204" pitchFamily="34" charset="0"/>
            </a:endParaRPr>
          </a:p>
        </p:txBody>
      </p:sp>
    </p:spTree>
    <p:extLst>
      <p:ext uri="{BB962C8B-B14F-4D97-AF65-F5344CB8AC3E}">
        <p14:creationId xmlns:p14="http://schemas.microsoft.com/office/powerpoint/2010/main" val="43212784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24</a:t>
            </a:fld>
            <a:endParaRPr lang="en-US"/>
          </a:p>
        </p:txBody>
      </p:sp>
      <p:pic>
        <p:nvPicPr>
          <p:cNvPr id="4" name="Picture 3"/>
          <p:cNvPicPr>
            <a:picLocks noChangeAspect="1"/>
          </p:cNvPicPr>
          <p:nvPr/>
        </p:nvPicPr>
        <p:blipFill>
          <a:blip r:embed="rId2" cstate="screen"/>
          <a:stretch>
            <a:fillRect/>
          </a:stretch>
        </p:blipFill>
        <p:spPr>
          <a:xfrm>
            <a:off x="990600" y="398610"/>
            <a:ext cx="7162800" cy="5316390"/>
          </a:xfrm>
          <a:prstGeom prst="rect">
            <a:avLst/>
          </a:prstGeom>
        </p:spPr>
      </p:pic>
    </p:spTree>
    <p:extLst>
      <p:ext uri="{BB962C8B-B14F-4D97-AF65-F5344CB8AC3E}">
        <p14:creationId xmlns:p14="http://schemas.microsoft.com/office/powerpoint/2010/main" val="827068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25</a:t>
            </a:fld>
            <a:endParaRPr lang="en-US"/>
          </a:p>
        </p:txBody>
      </p:sp>
      <p:pic>
        <p:nvPicPr>
          <p:cNvPr id="4" name="Picture 4" descr="C:\Users\jon.kolko\Documents\My Dropbox\designschool\classes\IDSE201_RapidIdeationCreativeProblemSolving\cisco_config_concept_sketches_Page_4.png"/>
          <p:cNvPicPr>
            <a:picLocks noChangeAspect="1" noChangeArrowheads="1"/>
          </p:cNvPicPr>
          <p:nvPr/>
        </p:nvPicPr>
        <p:blipFill>
          <a:blip r:embed="rId2" cstate="print"/>
          <a:srcRect l="14798" t="21111" r="17374" b="12222"/>
          <a:stretch>
            <a:fillRect/>
          </a:stretch>
        </p:blipFill>
        <p:spPr bwMode="auto">
          <a:xfrm>
            <a:off x="0" y="2737196"/>
            <a:ext cx="4031442" cy="3061855"/>
          </a:xfrm>
          <a:prstGeom prst="rect">
            <a:avLst/>
          </a:prstGeom>
          <a:noFill/>
        </p:spPr>
      </p:pic>
      <p:pic>
        <p:nvPicPr>
          <p:cNvPr id="5" name="Picture 2" descr="C:\Users\jon.kolko\Documents\My Dropbox\designschool\classes\IDSE201_RapidIdeationCreativeProblemSolving\cisco_config_concept_sketches_Page_2.png"/>
          <p:cNvPicPr>
            <a:picLocks noChangeAspect="1" noChangeArrowheads="1"/>
          </p:cNvPicPr>
          <p:nvPr/>
        </p:nvPicPr>
        <p:blipFill>
          <a:blip r:embed="rId3" cstate="print"/>
          <a:srcRect l="2770" t="27222" b="25556"/>
          <a:stretch>
            <a:fillRect/>
          </a:stretch>
        </p:blipFill>
        <p:spPr bwMode="auto">
          <a:xfrm>
            <a:off x="3810000" y="3521052"/>
            <a:ext cx="5349882" cy="2007778"/>
          </a:xfrm>
          <a:prstGeom prst="rect">
            <a:avLst/>
          </a:prstGeom>
          <a:noFill/>
        </p:spPr>
      </p:pic>
      <p:pic>
        <p:nvPicPr>
          <p:cNvPr id="6" name="Picture 3" descr="C:\Users\jon.kolko\Documents\My Dropbox\designschool\classes\IDSE201_RapidIdeationCreativeProblemSolving\cisco_config_concept_sketches_Page_3.png"/>
          <p:cNvPicPr>
            <a:picLocks noChangeAspect="1" noChangeArrowheads="1"/>
          </p:cNvPicPr>
          <p:nvPr/>
        </p:nvPicPr>
        <p:blipFill>
          <a:blip r:embed="rId4" cstate="print"/>
          <a:srcRect l="20808" t="20000" r="19091" b="14444"/>
          <a:stretch>
            <a:fillRect/>
          </a:stretch>
        </p:blipFill>
        <p:spPr bwMode="auto">
          <a:xfrm>
            <a:off x="5257800" y="189576"/>
            <a:ext cx="3572164" cy="3010824"/>
          </a:xfrm>
          <a:prstGeom prst="rect">
            <a:avLst/>
          </a:prstGeom>
          <a:noFill/>
        </p:spPr>
      </p:pic>
      <p:pic>
        <p:nvPicPr>
          <p:cNvPr id="7" name="Picture 6" descr="C:\Users\jon.kolko\Documents\My Dropbox\designschool\classes\IDSE201_RapidIdeationCreativeProblemSolving\cisco_config_concept_sketches_Page_6.png"/>
          <p:cNvPicPr>
            <a:picLocks noChangeAspect="1" noChangeArrowheads="1"/>
          </p:cNvPicPr>
          <p:nvPr/>
        </p:nvPicPr>
        <p:blipFill>
          <a:blip r:embed="rId5" cstate="print"/>
          <a:srcRect t="24444" r="4576" b="25556"/>
          <a:stretch>
            <a:fillRect/>
          </a:stretch>
        </p:blipFill>
        <p:spPr bwMode="auto">
          <a:xfrm>
            <a:off x="1" y="616216"/>
            <a:ext cx="4876800" cy="1974584"/>
          </a:xfrm>
          <a:prstGeom prst="rect">
            <a:avLst/>
          </a:prstGeom>
          <a:noFill/>
        </p:spPr>
      </p:pic>
    </p:spTree>
    <p:extLst>
      <p:ext uri="{BB962C8B-B14F-4D97-AF65-F5344CB8AC3E}">
        <p14:creationId xmlns:p14="http://schemas.microsoft.com/office/powerpoint/2010/main" val="762927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26</a:t>
            </a:fld>
            <a:endParaRPr lang="en-US"/>
          </a:p>
        </p:txBody>
      </p:sp>
      <p:pic>
        <p:nvPicPr>
          <p:cNvPr id="4" name="Picture 2" descr="C:\Users\jon.kolko\Desktop\projects\hp\docs\1.png"/>
          <p:cNvPicPr>
            <a:picLocks noChangeAspect="1" noChangeArrowheads="1"/>
          </p:cNvPicPr>
          <p:nvPr/>
        </p:nvPicPr>
        <p:blipFill rotWithShape="1">
          <a:blip r:embed="rId2" cstate="print"/>
          <a:srcRect b="8631"/>
          <a:stretch/>
        </p:blipFill>
        <p:spPr bwMode="auto">
          <a:xfrm>
            <a:off x="0" y="0"/>
            <a:ext cx="9144000" cy="5406189"/>
          </a:xfrm>
          <a:prstGeom prst="rect">
            <a:avLst/>
          </a:prstGeom>
          <a:noFill/>
        </p:spPr>
      </p:pic>
    </p:spTree>
    <p:extLst>
      <p:ext uri="{BB962C8B-B14F-4D97-AF65-F5344CB8AC3E}">
        <p14:creationId xmlns:p14="http://schemas.microsoft.com/office/powerpoint/2010/main" val="4039181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27</a:t>
            </a:fld>
            <a:endParaRPr lang="en-US"/>
          </a:p>
        </p:txBody>
      </p:sp>
      <p:pic>
        <p:nvPicPr>
          <p:cNvPr id="4" name="Picture 2" descr="C:\Users\jon.kolko\Desktop\projects\Cisco\wire_1.png"/>
          <p:cNvPicPr>
            <a:picLocks noChangeAspect="1" noChangeArrowheads="1"/>
          </p:cNvPicPr>
          <p:nvPr/>
        </p:nvPicPr>
        <p:blipFill rotWithShape="1">
          <a:blip r:embed="rId2" cstate="print"/>
          <a:srcRect t="6508" b="33256"/>
          <a:stretch/>
        </p:blipFill>
        <p:spPr bwMode="auto">
          <a:xfrm>
            <a:off x="85024" y="0"/>
            <a:ext cx="6714312" cy="6248400"/>
          </a:xfrm>
          <a:prstGeom prst="rect">
            <a:avLst/>
          </a:prstGeom>
          <a:noFill/>
        </p:spPr>
      </p:pic>
    </p:spTree>
    <p:extLst>
      <p:ext uri="{BB962C8B-B14F-4D97-AF65-F5344CB8AC3E}">
        <p14:creationId xmlns:p14="http://schemas.microsoft.com/office/powerpoint/2010/main" val="3348748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28</a:t>
            </a:fld>
            <a:endParaRPr lang="en-US"/>
          </a:p>
        </p:txBody>
      </p:sp>
      <p:pic>
        <p:nvPicPr>
          <p:cNvPr id="4" name="Picture 2" descr="C:\Users\jon.kolko\Documents\My Dropbox\printPortfolio\frog\hp\touchsmart\HP_HWP176_Wires_LifeCenter_jk_07_Page_23.tif"/>
          <p:cNvPicPr>
            <a:picLocks noChangeAspect="1" noChangeArrowheads="1"/>
          </p:cNvPicPr>
          <p:nvPr/>
        </p:nvPicPr>
        <p:blipFill>
          <a:blip r:embed="rId2" cstate="print"/>
          <a:srcRect t="2655" b="11047"/>
          <a:stretch>
            <a:fillRect/>
          </a:stretch>
        </p:blipFill>
        <p:spPr bwMode="auto">
          <a:xfrm>
            <a:off x="-1" y="1066801"/>
            <a:ext cx="8869987" cy="4952999"/>
          </a:xfrm>
          <a:prstGeom prst="rect">
            <a:avLst/>
          </a:prstGeom>
          <a:noFill/>
        </p:spPr>
      </p:pic>
    </p:spTree>
    <p:extLst>
      <p:ext uri="{BB962C8B-B14F-4D97-AF65-F5344CB8AC3E}">
        <p14:creationId xmlns:p14="http://schemas.microsoft.com/office/powerpoint/2010/main" val="253197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29</a:t>
            </a:fld>
            <a:endParaRPr lang="en-US"/>
          </a:p>
        </p:txBody>
      </p:sp>
      <p:pic>
        <p:nvPicPr>
          <p:cNvPr id="4" name="Picture 2"/>
          <p:cNvPicPr>
            <a:picLocks noChangeAspect="1" noChangeArrowheads="1"/>
          </p:cNvPicPr>
          <p:nvPr/>
        </p:nvPicPr>
        <p:blipFill rotWithShape="1">
          <a:blip r:embed="rId2" cstate="print"/>
          <a:srcRect l="12500" t="26055" r="10833" b="46261"/>
          <a:stretch/>
        </p:blipFill>
        <p:spPr bwMode="auto">
          <a:xfrm>
            <a:off x="152399" y="1295400"/>
            <a:ext cx="8772151" cy="1905000"/>
          </a:xfrm>
          <a:prstGeom prst="rect">
            <a:avLst/>
          </a:prstGeom>
          <a:noFill/>
          <a:ln w="9525">
            <a:noFill/>
            <a:miter lim="800000"/>
            <a:headEnd/>
            <a:tailEnd/>
          </a:ln>
        </p:spPr>
      </p:pic>
    </p:spTree>
    <p:extLst>
      <p:ext uri="{BB962C8B-B14F-4D97-AF65-F5344CB8AC3E}">
        <p14:creationId xmlns:p14="http://schemas.microsoft.com/office/powerpoint/2010/main" val="3444061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Open Sans Light" panose="020B0306030504020204" pitchFamily="34" charset="0"/>
              </a:rPr>
              <a:t>Scenarios</a:t>
            </a:r>
            <a:endParaRPr lang="en-US" sz="3600" dirty="0" smtClean="0">
              <a:solidFill>
                <a:prstClr val="white"/>
              </a:solidFill>
              <a:latin typeface="Open Sans Light" panose="020B0306030504020204" pitchFamily="34" charset="0"/>
            </a:endParaRPr>
          </a:p>
          <a:p>
            <a:r>
              <a:rPr lang="en-US" sz="3600" dirty="0" smtClean="0">
                <a:solidFill>
                  <a:prstClr val="white"/>
                </a:solidFill>
                <a:latin typeface="Open Sans Light" panose="020B0306030504020204" pitchFamily="34" charset="0"/>
              </a:rPr>
              <a:t>Creating a written story that explains how a person will use a product, service, or system to achieve a goal. </a:t>
            </a:r>
            <a:endParaRPr lang="en-US" sz="3600" dirty="0">
              <a:solidFill>
                <a:prstClr val="white"/>
              </a:solidFill>
              <a:latin typeface="Open Sans Light" panose="020B0306030504020204" pitchFamily="34" charset="0"/>
            </a:endParaRPr>
          </a:p>
          <a:p>
            <a:endParaRPr lang="en-US" sz="3600" dirty="0">
              <a:solidFill>
                <a:prstClr val="white"/>
              </a:solidFill>
              <a:latin typeface="Open Sans Light" panose="020B0306030504020204" pitchFamily="34" charset="0"/>
            </a:endParaRPr>
          </a:p>
          <a:p>
            <a:endParaRPr lang="en-US" sz="3600" dirty="0">
              <a:solidFill>
                <a:prstClr val="white"/>
              </a:solidFill>
              <a:latin typeface="Open Sans Light" panose="020B0306030504020204" pitchFamily="34" charset="0"/>
            </a:endParaRPr>
          </a:p>
          <a:p>
            <a:endParaRPr lang="en-US" sz="3600" dirty="0">
              <a:solidFill>
                <a:prstClr val="white"/>
              </a:solidFill>
              <a:latin typeface="Open Sans Light" panose="020B0306030504020204" pitchFamily="34" charset="0"/>
            </a:endParaRPr>
          </a:p>
        </p:txBody>
      </p:sp>
      <p:sp>
        <p:nvSpPr>
          <p:cNvPr id="3" name="TextBox 2"/>
          <p:cNvSpPr txBox="1"/>
          <p:nvPr/>
        </p:nvSpPr>
        <p:spPr>
          <a:xfrm>
            <a:off x="228600" y="2961144"/>
            <a:ext cx="7696200" cy="2246769"/>
          </a:xfrm>
          <a:prstGeom prst="rect">
            <a:avLst/>
          </a:prstGeom>
          <a:noFill/>
        </p:spPr>
        <p:txBody>
          <a:bodyPr wrap="square" rtlCol="0">
            <a:spAutoFit/>
          </a:bodyPr>
          <a:lstStyle/>
          <a:p>
            <a:pPr fontAlgn="base">
              <a:spcBef>
                <a:spcPct val="0"/>
              </a:spcBef>
              <a:spcAft>
                <a:spcPct val="0"/>
              </a:spcAft>
            </a:pPr>
            <a:r>
              <a:rPr lang="en-US" sz="1400" dirty="0" smtClean="0">
                <a:solidFill>
                  <a:schemeClr val="tx1">
                    <a:lumMod val="95000"/>
                  </a:schemeClr>
                </a:solidFill>
                <a:latin typeface="Open Sans Light" panose="020B0306030504020204" pitchFamily="34" charset="0"/>
              </a:rPr>
              <a:t>A GOOD SCENARIO/</a:t>
            </a:r>
          </a:p>
          <a:p>
            <a:pPr fontAlgn="base">
              <a:spcBef>
                <a:spcPct val="0"/>
              </a:spcBef>
              <a:spcAft>
                <a:spcPct val="0"/>
              </a:spcAft>
            </a:pP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Acts as a bridge between an initial design idea or problem, and a solution</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Advances the fidelity of an idea</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Stands on its own, without explanation </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Does not prescribe interface elements in any great detail</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Includes a rich description of a person</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Includes a rich description of a goal</a:t>
            </a:r>
          </a:p>
          <a:p>
            <a:pPr marL="342900" indent="-342900" fontAlgn="base">
              <a:spcBef>
                <a:spcPct val="0"/>
              </a:spcBef>
              <a:spcAft>
                <a:spcPct val="0"/>
              </a:spcAft>
              <a:buAutoNum type="arabicPeriod"/>
            </a:pP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Is credible</a:t>
            </a:r>
            <a:endParaRPr lang="en-US" sz="1400" dirty="0">
              <a:solidFill>
                <a:schemeClr val="tx1">
                  <a:lumMod val="95000"/>
                </a:schemeClr>
              </a:solidFill>
              <a:latin typeface="Open Sans Light" panose="020B0306030504020204" pitchFamily="34" charset="0"/>
            </a:endParaRPr>
          </a:p>
        </p:txBody>
      </p:sp>
    </p:spTree>
    <p:extLst>
      <p:ext uri="{BB962C8B-B14F-4D97-AF65-F5344CB8AC3E}">
        <p14:creationId xmlns:p14="http://schemas.microsoft.com/office/powerpoint/2010/main" val="260486794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EDFF840-9474-449C-83EF-EE307FABEFD3}" type="slidenum">
              <a:rPr lang="en-US" smtClean="0"/>
              <a:t>30</a:t>
            </a:fld>
            <a:endParaRPr lang="en-US"/>
          </a:p>
        </p:txBody>
      </p:sp>
      <p:pic>
        <p:nvPicPr>
          <p:cNvPr id="1026" name="Picture 2" descr="C:\Users\Jon Kolko\Dropbox (BbAustinDesign)\BbDesign\Products_and_Projects\Ultra_Tablet\4.x.x_Base\PNGs\flows\Ultra_Student_Tablet_Base_4.1.5_V2_SM_flo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144000" cy="16552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n Kolko\Dropbox (BbAustinDesign)\BbDesign\Products_and_Projects\Ultra_Tablet\4.x.x_Base\PNGs\flows\Ultra_Student_Tablet _Base_4.1.1_V2_SM_fl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23039"/>
            <a:ext cx="9144000" cy="433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48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on Kolko\Dropbox (Blackboard Design)\BbDesign\Products_and_Projects\_bbStudent\Ultra_Mobile\Wires\6.x.x_Assign_Tests\PNGS\Ultra_Student_Tests_Assign_6.0.x_v1.3_MH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0"/>
            <a:ext cx="9144000" cy="4442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769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667" t="9964" r="61667" b="50000"/>
          <a:stretch/>
        </p:blipFill>
        <p:spPr>
          <a:xfrm>
            <a:off x="152400" y="76200"/>
            <a:ext cx="8985504" cy="5105400"/>
          </a:xfrm>
          <a:prstGeom prst="rect">
            <a:avLst/>
          </a:prstGeom>
        </p:spPr>
      </p:pic>
    </p:spTree>
    <p:extLst>
      <p:ext uri="{BB962C8B-B14F-4D97-AF65-F5344CB8AC3E}">
        <p14:creationId xmlns:p14="http://schemas.microsoft.com/office/powerpoint/2010/main" val="2593091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Wireframes</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33</a:t>
            </a:fld>
            <a:endParaRPr lang="en-US"/>
          </a:p>
        </p:txBody>
      </p:sp>
      <p:sp>
        <p:nvSpPr>
          <p:cNvPr id="4" name="Text Placeholder 3"/>
          <p:cNvSpPr>
            <a:spLocks noGrp="1"/>
          </p:cNvSpPr>
          <p:nvPr>
            <p:ph type="body" sz="quarter" idx="10"/>
          </p:nvPr>
        </p:nvSpPr>
        <p:spPr/>
        <p:txBody>
          <a:bodyPr/>
          <a:lstStyle/>
          <a:p>
            <a:pPr>
              <a:buFont typeface="+mj-lt"/>
              <a:buAutoNum type="arabicPeriod"/>
            </a:pPr>
            <a:r>
              <a:rPr lang="en-US" b="1" dirty="0" smtClean="0"/>
              <a:t>Start with your scenarios and storyboards.</a:t>
            </a:r>
            <a:endParaRPr lang="en-US" b="1" dirty="0"/>
          </a:p>
          <a:p>
            <a:pPr marL="349250" lvl="1" indent="0">
              <a:buNone/>
            </a:pPr>
            <a:r>
              <a:rPr lang="en-US" dirty="0" smtClean="0"/>
              <a:t>Using the storyboards as a starting point, sketch a loose wireframe for each screen the user will encounter. Acknowledge that this is a scrap copy and will be thrown away. </a:t>
            </a:r>
          </a:p>
          <a:p>
            <a:pPr marL="349250" lvl="1" indent="0">
              <a:buNone/>
            </a:pPr>
            <a:endParaRPr lang="en-US" dirty="0" smtClean="0"/>
          </a:p>
          <a:p>
            <a:pPr marL="349250" lvl="1" indent="0">
              <a:buNone/>
            </a:pPr>
            <a:r>
              <a:rPr lang="en-US" dirty="0"/>
              <a:t>Consider elements that show up on every page (navigation, framing devices) as anchors for understanding, and make sure that the user can understand where they are, where they’ve been, and where they’re going. </a:t>
            </a:r>
          </a:p>
        </p:txBody>
      </p:sp>
    </p:spTree>
    <p:extLst>
      <p:ext uri="{BB962C8B-B14F-4D97-AF65-F5344CB8AC3E}">
        <p14:creationId xmlns:p14="http://schemas.microsoft.com/office/powerpoint/2010/main" val="34694222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Wireframes</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34</a:t>
            </a:fld>
            <a:endParaRPr lang="en-US"/>
          </a:p>
        </p:txBody>
      </p:sp>
      <p:sp>
        <p:nvSpPr>
          <p:cNvPr id="4" name="Text Placeholder 3"/>
          <p:cNvSpPr>
            <a:spLocks noGrp="1"/>
          </p:cNvSpPr>
          <p:nvPr>
            <p:ph type="body" sz="quarter" idx="10"/>
          </p:nvPr>
        </p:nvSpPr>
        <p:spPr/>
        <p:txBody>
          <a:bodyPr/>
          <a:lstStyle/>
          <a:p>
            <a:pPr>
              <a:buFont typeface="+mj-lt"/>
              <a:buAutoNum type="arabicPeriod" startAt="2"/>
            </a:pPr>
            <a:r>
              <a:rPr lang="en-US" b="1" dirty="0" smtClean="0"/>
              <a:t>Sketch the story again.</a:t>
            </a:r>
            <a:endParaRPr lang="en-US" b="1" dirty="0"/>
          </a:p>
          <a:p>
            <a:pPr marL="349250" lvl="1" indent="0">
              <a:buNone/>
            </a:pPr>
            <a:r>
              <a:rPr lang="en-US" dirty="0" smtClean="0"/>
              <a:t>Redraw the entire flow, increasing your attention to detail. Make your lines crisper and stronger, and make sure things line up clearly. </a:t>
            </a:r>
          </a:p>
          <a:p>
            <a:pPr marL="349250" lvl="1" indent="0">
              <a:buNone/>
            </a:pPr>
            <a:r>
              <a:rPr lang="en-US" dirty="0" smtClean="0"/>
              <a:t>As you redraw the flow, begin to notice paths that haven’t been clearly defined – buttons, links, or controls that “lead nowhere”. Make a list of these dead ends. </a:t>
            </a:r>
            <a:endParaRPr lang="en-US" dirty="0"/>
          </a:p>
        </p:txBody>
      </p:sp>
    </p:spTree>
    <p:extLst>
      <p:ext uri="{BB962C8B-B14F-4D97-AF65-F5344CB8AC3E}">
        <p14:creationId xmlns:p14="http://schemas.microsoft.com/office/powerpoint/2010/main" val="131163873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Wireframes</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35</a:t>
            </a:fld>
            <a:endParaRPr lang="en-US"/>
          </a:p>
        </p:txBody>
      </p:sp>
      <p:sp>
        <p:nvSpPr>
          <p:cNvPr id="4" name="Text Placeholder 3"/>
          <p:cNvSpPr>
            <a:spLocks noGrp="1"/>
          </p:cNvSpPr>
          <p:nvPr>
            <p:ph type="body" sz="quarter" idx="10"/>
          </p:nvPr>
        </p:nvSpPr>
        <p:spPr/>
        <p:txBody>
          <a:bodyPr/>
          <a:lstStyle/>
          <a:p>
            <a:pPr>
              <a:buFont typeface="+mj-lt"/>
              <a:buAutoNum type="arabicPeriod" startAt="3"/>
            </a:pPr>
            <a:r>
              <a:rPr lang="en-US" b="1" dirty="0" smtClean="0"/>
              <a:t>Sketch the dead ends.</a:t>
            </a:r>
            <a:endParaRPr lang="en-US" b="1" dirty="0"/>
          </a:p>
          <a:p>
            <a:pPr marL="349250" lvl="1" indent="0">
              <a:buNone/>
            </a:pPr>
            <a:r>
              <a:rPr lang="en-US" dirty="0" smtClean="0"/>
              <a:t>Draw the screens that don’t exist. This will force you to extend your scenario; at this point, you no longer need to conform to the story, as you are completing the designed system. </a:t>
            </a:r>
            <a:endParaRPr lang="en-US" dirty="0"/>
          </a:p>
        </p:txBody>
      </p:sp>
    </p:spTree>
    <p:extLst>
      <p:ext uri="{BB962C8B-B14F-4D97-AF65-F5344CB8AC3E}">
        <p14:creationId xmlns:p14="http://schemas.microsoft.com/office/powerpoint/2010/main" val="35207273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Wireframes</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36</a:t>
            </a:fld>
            <a:endParaRPr lang="en-US"/>
          </a:p>
        </p:txBody>
      </p:sp>
      <p:sp>
        <p:nvSpPr>
          <p:cNvPr id="4" name="Text Placeholder 3"/>
          <p:cNvSpPr>
            <a:spLocks noGrp="1"/>
          </p:cNvSpPr>
          <p:nvPr>
            <p:ph type="body" sz="quarter" idx="10"/>
          </p:nvPr>
        </p:nvSpPr>
        <p:spPr/>
        <p:txBody>
          <a:bodyPr/>
          <a:lstStyle/>
          <a:p>
            <a:pPr>
              <a:buFont typeface="+mj-lt"/>
              <a:buAutoNum type="arabicPeriod" startAt="4"/>
            </a:pPr>
            <a:r>
              <a:rPr lang="en-US" b="1" dirty="0" smtClean="0"/>
              <a:t>Refactor and revise the flow.</a:t>
            </a:r>
            <a:endParaRPr lang="en-US" b="1" dirty="0"/>
          </a:p>
          <a:p>
            <a:pPr marL="349250" lvl="1" indent="0">
              <a:buNone/>
            </a:pPr>
            <a:r>
              <a:rPr lang="en-US" dirty="0" smtClean="0"/>
              <a:t>Look at the entire set of wireframes, arranged on the wall in front of you. </a:t>
            </a:r>
          </a:p>
          <a:p>
            <a:pPr marL="349250" lvl="1" indent="0">
              <a:buNone/>
            </a:pPr>
            <a:r>
              <a:rPr lang="en-US" dirty="0" smtClean="0"/>
              <a:t>Are there elements that you didn’t account for on some screens, that became important on other screens? </a:t>
            </a:r>
          </a:p>
          <a:p>
            <a:pPr marL="349250" lvl="1" indent="0">
              <a:buNone/>
            </a:pPr>
            <a:r>
              <a:rPr lang="en-US" dirty="0" smtClean="0"/>
              <a:t>Is the navigation consistent? </a:t>
            </a:r>
          </a:p>
          <a:p>
            <a:pPr marL="349250" lvl="1" indent="0">
              <a:buNone/>
            </a:pPr>
            <a:r>
              <a:rPr lang="en-US" dirty="0" smtClean="0"/>
              <a:t>Will someone know what to do on each screen? </a:t>
            </a:r>
          </a:p>
          <a:p>
            <a:pPr marL="349250" lvl="1" indent="0">
              <a:buNone/>
            </a:pPr>
            <a:r>
              <a:rPr lang="en-US" dirty="0" smtClean="0"/>
              <a:t>Can someone find their way back?</a:t>
            </a:r>
          </a:p>
          <a:p>
            <a:pPr marL="349250" lvl="1" indent="0">
              <a:buNone/>
            </a:pPr>
            <a:endParaRPr lang="en-US" dirty="0"/>
          </a:p>
          <a:p>
            <a:pPr marL="349250" lvl="1" indent="0">
              <a:buNone/>
            </a:pPr>
            <a:r>
              <a:rPr lang="en-US" dirty="0" smtClean="0"/>
              <a:t>Redraw the entire set of wireframes, again.</a:t>
            </a:r>
            <a:endParaRPr lang="en-US" dirty="0"/>
          </a:p>
        </p:txBody>
      </p:sp>
    </p:spTree>
    <p:extLst>
      <p:ext uri="{BB962C8B-B14F-4D97-AF65-F5344CB8AC3E}">
        <p14:creationId xmlns:p14="http://schemas.microsoft.com/office/powerpoint/2010/main" val="417338616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8659368" cy="5867400"/>
          </a:xfrm>
        </p:spPr>
        <p:txBody>
          <a:bodyPr anchor="ctr">
            <a:normAutofit/>
          </a:bodyPr>
          <a:lstStyle/>
          <a:p>
            <a:pPr algn="ctr"/>
            <a:r>
              <a:rPr lang="en-US" sz="4800" i="1" dirty="0" smtClean="0"/>
              <a:t>Always</a:t>
            </a:r>
            <a:r>
              <a:rPr lang="en-US" sz="4800" dirty="0" smtClean="0"/>
              <a:t> show a flow.</a:t>
            </a:r>
            <a:endParaRPr lang="en-US" sz="4800" dirty="0"/>
          </a:p>
        </p:txBody>
      </p:sp>
      <p:sp>
        <p:nvSpPr>
          <p:cNvPr id="3" name="Slide Number Placeholder 2"/>
          <p:cNvSpPr>
            <a:spLocks noGrp="1"/>
          </p:cNvSpPr>
          <p:nvPr>
            <p:ph type="sldNum" sz="quarter" idx="4"/>
          </p:nvPr>
        </p:nvSpPr>
        <p:spPr/>
        <p:txBody>
          <a:bodyPr/>
          <a:lstStyle/>
          <a:p>
            <a:fld id="{4EDFF840-9474-449C-83EF-EE307FABEFD3}" type="slidenum">
              <a:rPr lang="en-US" smtClean="0"/>
              <a:t>37</a:t>
            </a:fld>
            <a:endParaRPr lang="en-US"/>
          </a:p>
        </p:txBody>
      </p:sp>
    </p:spTree>
    <p:extLst>
      <p:ext uri="{BB962C8B-B14F-4D97-AF65-F5344CB8AC3E}">
        <p14:creationId xmlns:p14="http://schemas.microsoft.com/office/powerpoint/2010/main" val="388595131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8659368" cy="5867400"/>
          </a:xfrm>
        </p:spPr>
        <p:txBody>
          <a:bodyPr anchor="ctr">
            <a:normAutofit/>
          </a:bodyPr>
          <a:lstStyle/>
          <a:p>
            <a:pPr algn="ctr"/>
            <a:r>
              <a:rPr lang="en-US" sz="4800" dirty="0" smtClean="0"/>
              <a:t>Details matter, </a:t>
            </a:r>
            <a:br>
              <a:rPr lang="en-US" sz="4800" dirty="0" smtClean="0"/>
            </a:br>
            <a:r>
              <a:rPr lang="en-US" sz="4800" dirty="0" smtClean="0"/>
              <a:t>no matter what fidelity </a:t>
            </a:r>
            <a:br>
              <a:rPr lang="en-US" sz="4800" dirty="0" smtClean="0"/>
            </a:br>
            <a:r>
              <a:rPr lang="en-US" sz="4800" dirty="0" smtClean="0"/>
              <a:t>you are sketching at. </a:t>
            </a:r>
            <a:endParaRPr lang="en-US" sz="4800" dirty="0"/>
          </a:p>
        </p:txBody>
      </p:sp>
      <p:sp>
        <p:nvSpPr>
          <p:cNvPr id="3" name="Slide Number Placeholder 2"/>
          <p:cNvSpPr>
            <a:spLocks noGrp="1"/>
          </p:cNvSpPr>
          <p:nvPr>
            <p:ph type="sldNum" sz="quarter" idx="4"/>
          </p:nvPr>
        </p:nvSpPr>
        <p:spPr/>
        <p:txBody>
          <a:bodyPr/>
          <a:lstStyle/>
          <a:p>
            <a:fld id="{4EDFF840-9474-449C-83EF-EE307FABEFD3}" type="slidenum">
              <a:rPr lang="en-US" smtClean="0"/>
              <a:t>38</a:t>
            </a:fld>
            <a:endParaRPr lang="en-US"/>
          </a:p>
        </p:txBody>
      </p:sp>
    </p:spTree>
    <p:extLst>
      <p:ext uri="{BB962C8B-B14F-4D97-AF65-F5344CB8AC3E}">
        <p14:creationId xmlns:p14="http://schemas.microsoft.com/office/powerpoint/2010/main" val="236222671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8659368" cy="5867400"/>
          </a:xfrm>
        </p:spPr>
        <p:txBody>
          <a:bodyPr anchor="ctr">
            <a:normAutofit/>
          </a:bodyPr>
          <a:lstStyle/>
          <a:p>
            <a:pPr algn="ctr"/>
            <a:r>
              <a:rPr lang="en-US" sz="4800" dirty="0" smtClean="0"/>
              <a:t>Always </a:t>
            </a:r>
            <a:r>
              <a:rPr lang="en-US" sz="4800" smtClean="0"/>
              <a:t>indicate </a:t>
            </a:r>
            <a:br>
              <a:rPr lang="en-US" sz="4800" smtClean="0"/>
            </a:br>
            <a:r>
              <a:rPr lang="en-US" sz="4800" smtClean="0"/>
              <a:t>interaction points.</a:t>
            </a:r>
            <a:endParaRPr lang="en-US" sz="4800" dirty="0"/>
          </a:p>
        </p:txBody>
      </p:sp>
      <p:sp>
        <p:nvSpPr>
          <p:cNvPr id="3" name="Slide Number Placeholder 2"/>
          <p:cNvSpPr>
            <a:spLocks noGrp="1"/>
          </p:cNvSpPr>
          <p:nvPr>
            <p:ph type="sldNum" sz="quarter" idx="4"/>
          </p:nvPr>
        </p:nvSpPr>
        <p:spPr/>
        <p:txBody>
          <a:bodyPr/>
          <a:lstStyle/>
          <a:p>
            <a:fld id="{4EDFF840-9474-449C-83EF-EE307FABEFD3}" type="slidenum">
              <a:rPr lang="en-US" smtClean="0"/>
              <a:t>39</a:t>
            </a:fld>
            <a:endParaRPr lang="en-US"/>
          </a:p>
        </p:txBody>
      </p:sp>
    </p:spTree>
    <p:extLst>
      <p:ext uri="{BB962C8B-B14F-4D97-AF65-F5344CB8AC3E}">
        <p14:creationId xmlns:p14="http://schemas.microsoft.com/office/powerpoint/2010/main" val="91059314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Scenarios</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4</a:t>
            </a:fld>
            <a:endParaRPr lang="en-US"/>
          </a:p>
        </p:txBody>
      </p:sp>
      <p:sp>
        <p:nvSpPr>
          <p:cNvPr id="4" name="Text Placeholder 3"/>
          <p:cNvSpPr>
            <a:spLocks noGrp="1"/>
          </p:cNvSpPr>
          <p:nvPr>
            <p:ph type="body" sz="quarter" idx="10"/>
          </p:nvPr>
        </p:nvSpPr>
        <p:spPr/>
        <p:txBody>
          <a:bodyPr/>
          <a:lstStyle/>
          <a:p>
            <a:pPr>
              <a:buFont typeface="+mj-lt"/>
              <a:buAutoNum type="arabicPeriod"/>
            </a:pPr>
            <a:r>
              <a:rPr lang="en-US" dirty="0" smtClean="0"/>
              <a:t>Identify the people involved.</a:t>
            </a:r>
          </a:p>
          <a:p>
            <a:pPr marL="349250" lvl="1" indent="0">
              <a:buNone/>
            </a:pPr>
            <a:r>
              <a:rPr lang="en-US" dirty="0" smtClean="0"/>
              <a:t>What are their names? </a:t>
            </a:r>
          </a:p>
          <a:p>
            <a:pPr marL="349250" lvl="1" indent="0">
              <a:buNone/>
            </a:pPr>
            <a:r>
              <a:rPr lang="en-US" dirty="0" smtClean="0"/>
              <a:t>Where do they work? </a:t>
            </a:r>
          </a:p>
          <a:p>
            <a:pPr marL="349250" lvl="1" indent="0">
              <a:buNone/>
            </a:pPr>
            <a:r>
              <a:rPr lang="en-US" dirty="0" smtClean="0"/>
              <a:t>What level of technical experience do they have?</a:t>
            </a:r>
          </a:p>
          <a:p>
            <a:pPr marL="349250" lvl="1" indent="0">
              <a:buNone/>
            </a:pPr>
            <a:r>
              <a:rPr lang="en-US" dirty="0" smtClean="0"/>
              <a:t>What level of technical competence can you assume with this system, specifically?</a:t>
            </a:r>
          </a:p>
          <a:p>
            <a:pPr marL="349250" lvl="1" indent="0">
              <a:buNone/>
            </a:pPr>
            <a:endParaRPr lang="en-US" dirty="0"/>
          </a:p>
          <a:p>
            <a:pPr marL="349250" lvl="1" indent="0">
              <a:buNone/>
            </a:pPr>
            <a:r>
              <a:rPr lang="en-US" dirty="0" smtClean="0"/>
              <a:t>It’s often helpful to write a three or four sentence introduction to each person, describing their background and helping to humanize them. </a:t>
            </a:r>
          </a:p>
          <a:p>
            <a:pPr marL="349250" lvl="1"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0117968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304800"/>
            <a:ext cx="8659368" cy="5867400"/>
          </a:xfrm>
        </p:spPr>
        <p:txBody>
          <a:bodyPr anchor="ctr">
            <a:normAutofit/>
          </a:bodyPr>
          <a:lstStyle/>
          <a:p>
            <a:pPr algn="ctr"/>
            <a:r>
              <a:rPr lang="en-US" sz="4800" dirty="0" smtClean="0"/>
              <a:t>No fake text!</a:t>
            </a:r>
            <a:endParaRPr lang="en-US" sz="4800" dirty="0"/>
          </a:p>
        </p:txBody>
      </p:sp>
      <p:sp>
        <p:nvSpPr>
          <p:cNvPr id="3" name="Slide Number Placeholder 2"/>
          <p:cNvSpPr>
            <a:spLocks noGrp="1"/>
          </p:cNvSpPr>
          <p:nvPr>
            <p:ph type="sldNum" sz="quarter" idx="4"/>
          </p:nvPr>
        </p:nvSpPr>
        <p:spPr/>
        <p:txBody>
          <a:bodyPr/>
          <a:lstStyle/>
          <a:p>
            <a:fld id="{4EDFF840-9474-449C-83EF-EE307FABEFD3}" type="slidenum">
              <a:rPr lang="en-US" smtClean="0"/>
              <a:t>40</a:t>
            </a:fld>
            <a:endParaRPr lang="en-US"/>
          </a:p>
        </p:txBody>
      </p:sp>
    </p:spTree>
    <p:extLst>
      <p:ext uri="{BB962C8B-B14F-4D97-AF65-F5344CB8AC3E}">
        <p14:creationId xmlns:p14="http://schemas.microsoft.com/office/powerpoint/2010/main" val="93601738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a:t>
            </a:r>
            <a:r>
              <a:rPr lang="en-US" dirty="0"/>
              <a:t>of effort &amp; fidelity </a:t>
            </a:r>
          </a:p>
        </p:txBody>
      </p:sp>
      <p:sp>
        <p:nvSpPr>
          <p:cNvPr id="3" name="Slide Number Placeholder 2"/>
          <p:cNvSpPr>
            <a:spLocks noGrp="1"/>
          </p:cNvSpPr>
          <p:nvPr>
            <p:ph type="sldNum" sz="quarter" idx="4"/>
          </p:nvPr>
        </p:nvSpPr>
        <p:spPr/>
        <p:txBody>
          <a:bodyPr/>
          <a:lstStyle/>
          <a:p>
            <a:fld id="{4EDFF840-9474-449C-83EF-EE307FABEFD3}" type="slidenum">
              <a:rPr lang="en-US" smtClean="0"/>
              <a:t>41</a:t>
            </a:fld>
            <a:endParaRPr lang="en-US"/>
          </a:p>
        </p:txBody>
      </p:sp>
      <p:cxnSp>
        <p:nvCxnSpPr>
          <p:cNvPr id="5" name="Straight Arrow Connector 4"/>
          <p:cNvCxnSpPr/>
          <p:nvPr/>
        </p:nvCxnSpPr>
        <p:spPr>
          <a:xfrm>
            <a:off x="136533" y="3046412"/>
            <a:ext cx="8702667" cy="1588"/>
          </a:xfrm>
          <a:prstGeom prst="straightConnector1">
            <a:avLst/>
          </a:prstGeom>
          <a:ln w="57150">
            <a:solidFill>
              <a:srgbClr val="F6BB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6532" y="3359943"/>
            <a:ext cx="3597267" cy="1200329"/>
          </a:xfrm>
          <a:prstGeom prst="rect">
            <a:avLst/>
          </a:prstGeom>
        </p:spPr>
        <p:txBody>
          <a:bodyPr wrap="square">
            <a:spAutoFit/>
          </a:bodyPr>
          <a:lstStyle/>
          <a:p>
            <a:pPr marL="342900" indent="-342900"/>
            <a:r>
              <a:rPr lang="en-US" dirty="0" smtClean="0">
                <a:latin typeface="Open Sans Light" panose="020B0306030504020204" pitchFamily="34" charset="0"/>
              </a:rPr>
              <a:t>Early stages of design</a:t>
            </a:r>
          </a:p>
          <a:p>
            <a:pPr marL="342900" indent="-342900"/>
            <a:r>
              <a:rPr lang="en-US" dirty="0" smtClean="0">
                <a:latin typeface="Open Sans Light" panose="020B0306030504020204" pitchFamily="34" charset="0"/>
              </a:rPr>
              <a:t>Simple product or service</a:t>
            </a:r>
          </a:p>
          <a:p>
            <a:pPr marL="342900" indent="-342900"/>
            <a:r>
              <a:rPr lang="en-US" dirty="0" smtClean="0">
                <a:latin typeface="Open Sans Light" panose="020B0306030504020204" pitchFamily="34" charset="0"/>
              </a:rPr>
              <a:t>Small quantity of stakeholders</a:t>
            </a:r>
          </a:p>
          <a:p>
            <a:pPr marL="342900" indent="-342900"/>
            <a:r>
              <a:rPr lang="en-US" dirty="0" smtClean="0">
                <a:latin typeface="Open Sans Light" panose="020B0306030504020204" pitchFamily="34" charset="0"/>
              </a:rPr>
              <a:t>Control over implementation</a:t>
            </a:r>
          </a:p>
        </p:txBody>
      </p:sp>
      <p:sp>
        <p:nvSpPr>
          <p:cNvPr id="7" name="Rectangle 6"/>
          <p:cNvSpPr/>
          <p:nvPr/>
        </p:nvSpPr>
        <p:spPr>
          <a:xfrm>
            <a:off x="136533" y="1295400"/>
            <a:ext cx="4435467" cy="1200329"/>
          </a:xfrm>
          <a:prstGeom prst="rect">
            <a:avLst/>
          </a:prstGeom>
        </p:spPr>
        <p:txBody>
          <a:bodyPr wrap="square">
            <a:spAutoFit/>
          </a:bodyPr>
          <a:lstStyle/>
          <a:p>
            <a:pPr marL="342900" indent="-342900"/>
            <a:r>
              <a:rPr lang="en-US" dirty="0" smtClean="0">
                <a:latin typeface="Open Sans Light" panose="020B0306030504020204" pitchFamily="34" charset="0"/>
              </a:rPr>
              <a:t>Key pages, functions, and states</a:t>
            </a:r>
          </a:p>
          <a:p>
            <a:pPr marL="342900" indent="-342900"/>
            <a:r>
              <a:rPr lang="en-US" dirty="0" smtClean="0">
                <a:latin typeface="Open Sans Light" panose="020B0306030504020204" pitchFamily="34" charset="0"/>
              </a:rPr>
              <a:t>Few or no annotations</a:t>
            </a:r>
          </a:p>
          <a:p>
            <a:pPr marL="342900" indent="-342900"/>
            <a:r>
              <a:rPr lang="en-US" dirty="0" smtClean="0">
                <a:latin typeface="Open Sans Light" panose="020B0306030504020204" pitchFamily="34" charset="0"/>
              </a:rPr>
              <a:t>Simple wires, few details</a:t>
            </a:r>
          </a:p>
          <a:p>
            <a:pPr marL="342900" indent="-342900"/>
            <a:endParaRPr lang="en-US" dirty="0" smtClean="0">
              <a:latin typeface="Open Sans Light" panose="020B0306030504020204" pitchFamily="34" charset="0"/>
            </a:endParaRPr>
          </a:p>
        </p:txBody>
      </p:sp>
      <p:sp>
        <p:nvSpPr>
          <p:cNvPr id="8" name="Rectangle 7"/>
          <p:cNvSpPr/>
          <p:nvPr/>
        </p:nvSpPr>
        <p:spPr>
          <a:xfrm>
            <a:off x="4403733" y="3359943"/>
            <a:ext cx="4435467" cy="1477328"/>
          </a:xfrm>
          <a:prstGeom prst="rect">
            <a:avLst/>
          </a:prstGeom>
        </p:spPr>
        <p:txBody>
          <a:bodyPr wrap="square">
            <a:spAutoFit/>
          </a:bodyPr>
          <a:lstStyle/>
          <a:p>
            <a:pPr marL="342900" indent="-342900" algn="r"/>
            <a:r>
              <a:rPr lang="en-US" dirty="0" smtClean="0">
                <a:latin typeface="Open Sans Light" panose="020B0306030504020204" pitchFamily="34" charset="0"/>
              </a:rPr>
              <a:t>Final stages of design</a:t>
            </a:r>
          </a:p>
          <a:p>
            <a:pPr marL="342900" indent="-342900" algn="r"/>
            <a:r>
              <a:rPr lang="en-US" dirty="0" smtClean="0">
                <a:latin typeface="Open Sans Light" panose="020B0306030504020204" pitchFamily="34" charset="0"/>
              </a:rPr>
              <a:t>Complex (“large”) product or service</a:t>
            </a:r>
          </a:p>
          <a:p>
            <a:pPr marL="342900" indent="-342900" algn="r"/>
            <a:r>
              <a:rPr lang="en-US" dirty="0" smtClean="0">
                <a:latin typeface="Open Sans Light" panose="020B0306030504020204" pitchFamily="34" charset="0"/>
              </a:rPr>
              <a:t>Large quantity of stakeholders</a:t>
            </a:r>
          </a:p>
          <a:p>
            <a:pPr marL="342900" indent="-342900" algn="r"/>
            <a:r>
              <a:rPr lang="en-US" dirty="0" smtClean="0">
                <a:latin typeface="Open Sans Light" panose="020B0306030504020204" pitchFamily="34" charset="0"/>
              </a:rPr>
              <a:t>Limited or no control over implementation</a:t>
            </a:r>
          </a:p>
        </p:txBody>
      </p:sp>
      <p:sp>
        <p:nvSpPr>
          <p:cNvPr id="9" name="Rectangle 8"/>
          <p:cNvSpPr/>
          <p:nvPr/>
        </p:nvSpPr>
        <p:spPr>
          <a:xfrm>
            <a:off x="4403733" y="1295400"/>
            <a:ext cx="4435467" cy="1477328"/>
          </a:xfrm>
          <a:prstGeom prst="rect">
            <a:avLst/>
          </a:prstGeom>
        </p:spPr>
        <p:txBody>
          <a:bodyPr wrap="square">
            <a:spAutoFit/>
          </a:bodyPr>
          <a:lstStyle/>
          <a:p>
            <a:pPr marL="342900" indent="-342900" algn="r"/>
            <a:r>
              <a:rPr lang="en-US" dirty="0" smtClean="0">
                <a:latin typeface="Open Sans Light" panose="020B0306030504020204" pitchFamily="34" charset="0"/>
              </a:rPr>
              <a:t>All pages, including edge-cases and errors</a:t>
            </a:r>
          </a:p>
          <a:p>
            <a:pPr marL="342900" indent="-342900" algn="r"/>
            <a:r>
              <a:rPr lang="en-US" dirty="0" smtClean="0">
                <a:latin typeface="Open Sans Light" panose="020B0306030504020204" pitchFamily="34" charset="0"/>
              </a:rPr>
              <a:t>Full annotations (“detailed specification”)</a:t>
            </a:r>
          </a:p>
          <a:p>
            <a:pPr marL="342900" indent="-342900" algn="r"/>
            <a:r>
              <a:rPr lang="en-US" dirty="0" smtClean="0">
                <a:latin typeface="Open Sans Light" panose="020B0306030504020204" pitchFamily="34" charset="0"/>
              </a:rPr>
              <a:t>Complicated wires: all content, all features, all details, etc.</a:t>
            </a:r>
          </a:p>
        </p:txBody>
      </p:sp>
      <p:cxnSp>
        <p:nvCxnSpPr>
          <p:cNvPr id="10" name="Straight Connector 9"/>
          <p:cNvCxnSpPr/>
          <p:nvPr/>
        </p:nvCxnSpPr>
        <p:spPr>
          <a:xfrm>
            <a:off x="212733" y="4953000"/>
            <a:ext cx="8550267" cy="0"/>
          </a:xfrm>
          <a:prstGeom prst="line">
            <a:avLst/>
          </a:prstGeom>
          <a:ln w="3175">
            <a:solidFill>
              <a:srgbClr val="F6BB00"/>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 y="5152890"/>
            <a:ext cx="4419600" cy="646331"/>
          </a:xfrm>
          <a:prstGeom prst="rect">
            <a:avLst/>
          </a:prstGeom>
        </p:spPr>
        <p:txBody>
          <a:bodyPr wrap="square">
            <a:spAutoFit/>
          </a:bodyPr>
          <a:lstStyle/>
          <a:p>
            <a:pPr marL="342900" indent="-342900"/>
            <a:r>
              <a:rPr lang="en-US" dirty="0" smtClean="0">
                <a:latin typeface="Open Sans Light" panose="020B0306030504020204" pitchFamily="34" charset="0"/>
              </a:rPr>
              <a:t>Fast and Cheap</a:t>
            </a:r>
          </a:p>
          <a:p>
            <a:pPr marL="342900" indent="-342900"/>
            <a:r>
              <a:rPr lang="en-US" dirty="0" smtClean="0">
                <a:latin typeface="Open Sans Light" panose="020B0306030504020204" pitchFamily="34" charset="0"/>
              </a:rPr>
              <a:t>Lack of planning can be detrimental later</a:t>
            </a:r>
          </a:p>
        </p:txBody>
      </p:sp>
      <p:sp>
        <p:nvSpPr>
          <p:cNvPr id="12" name="Rectangle 11"/>
          <p:cNvSpPr/>
          <p:nvPr/>
        </p:nvSpPr>
        <p:spPr>
          <a:xfrm>
            <a:off x="4419601" y="5152890"/>
            <a:ext cx="4435467" cy="646331"/>
          </a:xfrm>
          <a:prstGeom prst="rect">
            <a:avLst/>
          </a:prstGeom>
        </p:spPr>
        <p:txBody>
          <a:bodyPr wrap="square">
            <a:spAutoFit/>
          </a:bodyPr>
          <a:lstStyle/>
          <a:p>
            <a:pPr marL="342900" indent="-342900" algn="r"/>
            <a:r>
              <a:rPr lang="en-US" dirty="0" smtClean="0">
                <a:latin typeface="Open Sans Light" panose="020B0306030504020204" pitchFamily="34" charset="0"/>
              </a:rPr>
              <a:t>Slow, tedious, and expensive</a:t>
            </a:r>
          </a:p>
          <a:p>
            <a:pPr marL="342900" indent="-342900" algn="r"/>
            <a:r>
              <a:rPr lang="en-US" dirty="0" smtClean="0">
                <a:latin typeface="Open Sans Light" panose="020B0306030504020204" pitchFamily="34" charset="0"/>
              </a:rPr>
              <a:t>Forces thought for every design detail</a:t>
            </a:r>
          </a:p>
        </p:txBody>
      </p:sp>
    </p:spTree>
    <p:extLst>
      <p:ext uri="{BB962C8B-B14F-4D97-AF65-F5344CB8AC3E}">
        <p14:creationId xmlns:p14="http://schemas.microsoft.com/office/powerpoint/2010/main" val="4126746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Open Sans Light" panose="020B0306030504020204" pitchFamily="34" charset="0"/>
              </a:rPr>
              <a:t>Wireframes – Recap </a:t>
            </a:r>
            <a:endParaRPr lang="en-US" sz="3600" dirty="0">
              <a:solidFill>
                <a:prstClr val="white"/>
              </a:solidFill>
              <a:latin typeface="Open Sans Light" panose="020B0306030504020204" pitchFamily="34" charset="0"/>
            </a:endParaRPr>
          </a:p>
          <a:p>
            <a:r>
              <a:rPr lang="en-US" sz="3600" dirty="0">
                <a:solidFill>
                  <a:prstClr val="white"/>
                </a:solidFill>
                <a:latin typeface="Open Sans Light" panose="020B0306030504020204" pitchFamily="34" charset="0"/>
              </a:rPr>
              <a:t>Creating a visual representation of a user-interface, abstracted to show behavior and controls instead of color or emotion.</a:t>
            </a:r>
          </a:p>
          <a:p>
            <a:endParaRPr lang="en-US" sz="3600" dirty="0">
              <a:solidFill>
                <a:prstClr val="white"/>
              </a:solidFill>
              <a:latin typeface="Open Sans Light" panose="020B0306030504020204" pitchFamily="34" charset="0"/>
            </a:endParaRPr>
          </a:p>
        </p:txBody>
      </p:sp>
      <p:sp>
        <p:nvSpPr>
          <p:cNvPr id="3" name="TextBox 2"/>
          <p:cNvSpPr txBox="1"/>
          <p:nvPr/>
        </p:nvSpPr>
        <p:spPr>
          <a:xfrm>
            <a:off x="228600" y="3455075"/>
            <a:ext cx="3657600" cy="2031325"/>
          </a:xfrm>
          <a:prstGeom prst="rect">
            <a:avLst/>
          </a:prstGeom>
          <a:noFill/>
        </p:spPr>
        <p:txBody>
          <a:bodyPr wrap="square" rtlCol="0">
            <a:spAutoFit/>
          </a:bodyPr>
          <a:lstStyle/>
          <a:p>
            <a:pPr fontAlgn="base">
              <a:spcBef>
                <a:spcPct val="0"/>
              </a:spcBef>
              <a:spcAft>
                <a:spcPct val="0"/>
              </a:spcAft>
            </a:pPr>
            <a:r>
              <a:rPr lang="en-US" sz="1400" dirty="0" smtClean="0">
                <a:solidFill>
                  <a:schemeClr val="tx1">
                    <a:lumMod val="95000"/>
                  </a:schemeClr>
                </a:solidFill>
                <a:latin typeface="Open Sans Light" panose="020B0306030504020204" pitchFamily="34" charset="0"/>
              </a:rPr>
              <a:t>A GOOD SET OF WIREFRAMES/</a:t>
            </a:r>
          </a:p>
          <a:p>
            <a:pPr fontAlgn="base">
              <a:spcBef>
                <a:spcPct val="0"/>
              </a:spcBef>
              <a:spcAft>
                <a:spcPct val="0"/>
              </a:spcAft>
            </a:pP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Advances the fidelity of an idea</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Stands on its own, without explanation </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Describes </a:t>
            </a:r>
            <a:r>
              <a:rPr lang="en-US" sz="1400" i="1" dirty="0" smtClean="0">
                <a:solidFill>
                  <a:schemeClr val="tx1">
                    <a:lumMod val="95000"/>
                  </a:schemeClr>
                </a:solidFill>
                <a:latin typeface="Open Sans Light" panose="020B0306030504020204" pitchFamily="34" charset="0"/>
              </a:rPr>
              <a:t>every</a:t>
            </a:r>
            <a:r>
              <a:rPr lang="en-US" sz="1400" dirty="0" smtClean="0">
                <a:solidFill>
                  <a:schemeClr val="tx1">
                    <a:lumMod val="95000"/>
                  </a:schemeClr>
                </a:solidFill>
                <a:latin typeface="Open Sans Light" panose="020B0306030504020204" pitchFamily="34" charset="0"/>
              </a:rPr>
              <a:t> control</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Uses actual content, not “filler” or “placeholder” content</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Uses space in a realistic manner</a:t>
            </a:r>
          </a:p>
          <a:p>
            <a:pPr marL="342900" indent="-342900" fontAlgn="base">
              <a:spcBef>
                <a:spcPct val="0"/>
              </a:spcBef>
              <a:spcAft>
                <a:spcPct val="0"/>
              </a:spcAft>
              <a:buAutoNum type="arabicPeriod"/>
            </a:pPr>
            <a:endParaRPr lang="en-US" sz="1400" dirty="0" smtClean="0">
              <a:solidFill>
                <a:schemeClr val="tx1">
                  <a:lumMod val="95000"/>
                </a:schemeClr>
              </a:solidFill>
              <a:latin typeface="Open Sans Light" panose="020B0306030504020204" pitchFamily="34" charset="0"/>
            </a:endParaRPr>
          </a:p>
        </p:txBody>
      </p:sp>
      <p:sp>
        <p:nvSpPr>
          <p:cNvPr id="5" name="TextBox 4"/>
          <p:cNvSpPr txBox="1"/>
          <p:nvPr/>
        </p:nvSpPr>
        <p:spPr>
          <a:xfrm>
            <a:off x="4468906" y="3465731"/>
            <a:ext cx="4114800" cy="1815882"/>
          </a:xfrm>
          <a:prstGeom prst="rect">
            <a:avLst/>
          </a:prstGeom>
          <a:noFill/>
        </p:spPr>
        <p:txBody>
          <a:bodyPr wrap="square" rtlCol="0">
            <a:spAutoFit/>
          </a:bodyPr>
          <a:lstStyle/>
          <a:p>
            <a:pPr fontAlgn="base">
              <a:spcBef>
                <a:spcPct val="0"/>
              </a:spcBef>
              <a:spcAft>
                <a:spcPct val="0"/>
              </a:spcAft>
            </a:pPr>
            <a:r>
              <a:rPr lang="en-US" sz="1400" dirty="0" smtClean="0">
                <a:solidFill>
                  <a:schemeClr val="tx1">
                    <a:lumMod val="95000"/>
                  </a:schemeClr>
                </a:solidFill>
                <a:latin typeface="Open Sans Light" panose="020B0306030504020204" pitchFamily="34" charset="0"/>
              </a:rPr>
              <a:t>CREATING WIREFRAMES/</a:t>
            </a:r>
          </a:p>
          <a:p>
            <a:pPr fontAlgn="base">
              <a:spcBef>
                <a:spcPct val="0"/>
              </a:spcBef>
              <a:spcAft>
                <a:spcPct val="0"/>
              </a:spcAft>
            </a:pP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a:solidFill>
                  <a:schemeClr val="tx1">
                    <a:lumMod val="95000"/>
                  </a:schemeClr>
                </a:solidFill>
                <a:latin typeface="Open Sans Light" panose="020B0306030504020204" pitchFamily="34" charset="0"/>
              </a:rPr>
              <a:t>Start with your scenarios and storyboards</a:t>
            </a:r>
            <a:r>
              <a:rPr lang="en-US" sz="1400" dirty="0" smtClean="0">
                <a:solidFill>
                  <a:schemeClr val="tx1">
                    <a:lumMod val="95000"/>
                  </a:schemeClr>
                </a:solidFill>
                <a:latin typeface="Open Sans Light" panose="020B0306030504020204" pitchFamily="34" charset="0"/>
              </a:rPr>
              <a:t>.</a:t>
            </a:r>
          </a:p>
          <a:p>
            <a:pPr marL="342900" indent="-342900" fontAlgn="base">
              <a:spcBef>
                <a:spcPct val="0"/>
              </a:spcBef>
              <a:spcAft>
                <a:spcPct val="0"/>
              </a:spcAft>
              <a:buAutoNum type="arabicPeriod"/>
            </a:pPr>
            <a:r>
              <a:rPr lang="en-US" sz="1400" dirty="0">
                <a:solidFill>
                  <a:schemeClr val="tx1">
                    <a:lumMod val="95000"/>
                  </a:schemeClr>
                </a:solidFill>
                <a:latin typeface="Open Sans Light" panose="020B0306030504020204" pitchFamily="34" charset="0"/>
              </a:rPr>
              <a:t>Sketch the story again.</a:t>
            </a:r>
          </a:p>
          <a:p>
            <a:pPr marL="342900" indent="-342900" fontAlgn="base">
              <a:spcBef>
                <a:spcPct val="0"/>
              </a:spcBef>
              <a:spcAft>
                <a:spcPct val="0"/>
              </a:spcAft>
              <a:buAutoNum type="arabicPeriod"/>
            </a:pPr>
            <a:r>
              <a:rPr lang="en-US" sz="1400" dirty="0">
                <a:solidFill>
                  <a:schemeClr val="tx1">
                    <a:lumMod val="95000"/>
                  </a:schemeClr>
                </a:solidFill>
                <a:latin typeface="Open Sans Light" panose="020B0306030504020204" pitchFamily="34" charset="0"/>
              </a:rPr>
              <a:t>Sketch the dead ends</a:t>
            </a:r>
            <a:r>
              <a:rPr lang="en-US" sz="1400" dirty="0" smtClean="0">
                <a:solidFill>
                  <a:schemeClr val="tx1">
                    <a:lumMod val="95000"/>
                  </a:schemeClr>
                </a:solidFill>
                <a:latin typeface="Open Sans Light" panose="020B0306030504020204" pitchFamily="34" charset="0"/>
              </a:rPr>
              <a:t>.</a:t>
            </a:r>
          </a:p>
          <a:p>
            <a:pPr marL="342900" indent="-342900" fontAlgn="base">
              <a:spcBef>
                <a:spcPct val="0"/>
              </a:spcBef>
              <a:spcAft>
                <a:spcPct val="0"/>
              </a:spcAft>
              <a:buAutoNum type="arabicPeriod"/>
            </a:pPr>
            <a:r>
              <a:rPr lang="en-US" sz="1400" dirty="0">
                <a:solidFill>
                  <a:schemeClr val="tx1">
                    <a:lumMod val="95000"/>
                  </a:schemeClr>
                </a:solidFill>
                <a:latin typeface="Open Sans Light" panose="020B0306030504020204" pitchFamily="34" charset="0"/>
              </a:rPr>
              <a:t>Refactor and revise the flow.</a:t>
            </a:r>
          </a:p>
          <a:p>
            <a:pPr marL="342900" indent="-342900" fontAlgn="base">
              <a:spcBef>
                <a:spcPct val="0"/>
              </a:spcBef>
              <a:spcAft>
                <a:spcPct val="0"/>
              </a:spcAft>
              <a:buAutoNum type="arabicPeriod"/>
            </a:pPr>
            <a:endParaRPr lang="en-US" sz="1400" dirty="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endParaRPr lang="en-US" sz="1400" dirty="0">
              <a:solidFill>
                <a:schemeClr val="tx1">
                  <a:lumMod val="95000"/>
                </a:schemeClr>
              </a:solidFill>
              <a:latin typeface="Open Sans Light" panose="020B0306030504020204" pitchFamily="34" charset="0"/>
            </a:endParaRPr>
          </a:p>
        </p:txBody>
      </p:sp>
    </p:spTree>
    <p:extLst>
      <p:ext uri="{BB962C8B-B14F-4D97-AF65-F5344CB8AC3E}">
        <p14:creationId xmlns:p14="http://schemas.microsoft.com/office/powerpoint/2010/main" val="53823200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Open Sans Light" panose="020B0306030504020204" pitchFamily="34" charset="0"/>
              </a:rPr>
              <a:t>Critique</a:t>
            </a:r>
            <a:endParaRPr lang="en-US" sz="3600" dirty="0">
              <a:solidFill>
                <a:prstClr val="white"/>
              </a:solidFill>
              <a:latin typeface="Open Sans Light" panose="020B0306030504020204" pitchFamily="34" charset="0"/>
            </a:endParaRPr>
          </a:p>
          <a:p>
            <a:r>
              <a:rPr lang="en-US" sz="3600" dirty="0" smtClean="0">
                <a:solidFill>
                  <a:prstClr val="white"/>
                </a:solidFill>
                <a:latin typeface="Open Sans Light" panose="020B0306030504020204" pitchFamily="34" charset="0"/>
              </a:rPr>
              <a:t>A special, structured format for identifying problems and proposing solutions.</a:t>
            </a:r>
            <a:endParaRPr lang="en-US" sz="3600" dirty="0">
              <a:solidFill>
                <a:prstClr val="white"/>
              </a:solidFill>
              <a:latin typeface="Open Sans Light" panose="020B0306030504020204" pitchFamily="34" charset="0"/>
            </a:endParaRPr>
          </a:p>
          <a:p>
            <a:endParaRPr lang="en-US" sz="3600" dirty="0">
              <a:solidFill>
                <a:prstClr val="white"/>
              </a:solidFill>
              <a:latin typeface="Open Sans Light" panose="020B0306030504020204" pitchFamily="34" charset="0"/>
            </a:endParaRPr>
          </a:p>
        </p:txBody>
      </p:sp>
    </p:spTree>
    <p:extLst>
      <p:ext uri="{BB962C8B-B14F-4D97-AF65-F5344CB8AC3E}">
        <p14:creationId xmlns:p14="http://schemas.microsoft.com/office/powerpoint/2010/main" val="175434009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Open Sans Light" panose="020B0306030504020204" pitchFamily="34" charset="0"/>
              </a:rPr>
              <a:t>Critique</a:t>
            </a:r>
            <a:endParaRPr lang="en-US" sz="3600" dirty="0">
              <a:solidFill>
                <a:prstClr val="white"/>
              </a:solidFill>
              <a:latin typeface="Open Sans Light" panose="020B0306030504020204" pitchFamily="34" charset="0"/>
            </a:endParaRPr>
          </a:p>
          <a:p>
            <a:r>
              <a:rPr lang="en-US" sz="3600" dirty="0" smtClean="0">
                <a:solidFill>
                  <a:prstClr val="white"/>
                </a:solidFill>
                <a:latin typeface="Open Sans Light" panose="020B0306030504020204" pitchFamily="34" charset="0"/>
              </a:rPr>
              <a:t>A special, structured format for identifying problems and proposing solutions.</a:t>
            </a:r>
            <a:endParaRPr lang="en-US" sz="3600" dirty="0">
              <a:solidFill>
                <a:prstClr val="white"/>
              </a:solidFill>
              <a:latin typeface="Open Sans Light" panose="020B0306030504020204" pitchFamily="34" charset="0"/>
            </a:endParaRPr>
          </a:p>
          <a:p>
            <a:endParaRPr lang="en-US" sz="3600" dirty="0">
              <a:solidFill>
                <a:prstClr val="white"/>
              </a:solidFill>
              <a:latin typeface="Open Sans Light" panose="020B0306030504020204" pitchFamily="34" charset="0"/>
            </a:endParaRPr>
          </a:p>
        </p:txBody>
      </p:sp>
      <p:sp>
        <p:nvSpPr>
          <p:cNvPr id="3" name="TextBox 2"/>
          <p:cNvSpPr txBox="1"/>
          <p:nvPr/>
        </p:nvSpPr>
        <p:spPr>
          <a:xfrm>
            <a:off x="228600" y="2971800"/>
            <a:ext cx="7696200" cy="2031325"/>
          </a:xfrm>
          <a:prstGeom prst="rect">
            <a:avLst/>
          </a:prstGeom>
          <a:noFill/>
        </p:spPr>
        <p:txBody>
          <a:bodyPr wrap="square" rtlCol="0">
            <a:spAutoFit/>
          </a:bodyPr>
          <a:lstStyle/>
          <a:p>
            <a:pPr fontAlgn="base">
              <a:spcBef>
                <a:spcPct val="0"/>
              </a:spcBef>
              <a:spcAft>
                <a:spcPct val="0"/>
              </a:spcAft>
            </a:pPr>
            <a:r>
              <a:rPr lang="en-US" sz="1400" dirty="0" smtClean="0">
                <a:solidFill>
                  <a:schemeClr val="tx1">
                    <a:lumMod val="95000"/>
                  </a:schemeClr>
                </a:solidFill>
                <a:latin typeface="Open Sans Light" panose="020B0306030504020204" pitchFamily="34" charset="0"/>
              </a:rPr>
              <a:t>A GOOD CRITIQUE/</a:t>
            </a:r>
          </a:p>
          <a:p>
            <a:pPr fontAlgn="base">
              <a:spcBef>
                <a:spcPct val="0"/>
              </a:spcBef>
              <a:spcAft>
                <a:spcPct val="0"/>
              </a:spcAft>
            </a:pP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Advances the fidelity of an idea</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Is extraordinarily detailed</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Is focused and time-controlled</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Focuses on execution rather than intention</a:t>
            </a:r>
          </a:p>
          <a:p>
            <a:pPr marL="342900" indent="-342900" fontAlgn="base">
              <a:spcBef>
                <a:spcPct val="0"/>
              </a:spcBef>
              <a:spcAft>
                <a:spcPct val="0"/>
              </a:spcAft>
              <a:buAutoNum type="arabicPeriod"/>
            </a:pPr>
            <a:endParaRPr lang="en-US" sz="1400" dirty="0">
              <a:solidFill>
                <a:schemeClr val="tx1">
                  <a:lumMod val="95000"/>
                </a:schemeClr>
              </a:solidFill>
              <a:latin typeface="Open Sans Light" panose="020B0306030504020204" pitchFamily="34" charset="0"/>
            </a:endParaRPr>
          </a:p>
          <a:p>
            <a:pPr fontAlgn="base">
              <a:spcBef>
                <a:spcPct val="0"/>
              </a:spcBef>
              <a:spcAft>
                <a:spcPct val="0"/>
              </a:spcAft>
            </a:pPr>
            <a:endParaRPr lang="en-US" sz="1400" dirty="0" smtClean="0">
              <a:solidFill>
                <a:schemeClr val="tx1">
                  <a:lumMod val="95000"/>
                </a:schemeClr>
              </a:solidFill>
              <a:latin typeface="Open Sans Light" panose="020B0306030504020204" pitchFamily="34" charset="0"/>
            </a:endParaRPr>
          </a:p>
          <a:p>
            <a:pPr fontAlgn="base">
              <a:spcBef>
                <a:spcPct val="0"/>
              </a:spcBef>
              <a:spcAft>
                <a:spcPct val="0"/>
              </a:spcAft>
            </a:pPr>
            <a:r>
              <a:rPr lang="en-US" sz="1400" dirty="0" smtClean="0">
                <a:solidFill>
                  <a:schemeClr val="tx1">
                    <a:lumMod val="95000"/>
                  </a:schemeClr>
                </a:solidFill>
                <a:latin typeface="Open Sans Light" panose="020B0306030504020204" pitchFamily="34" charset="0"/>
              </a:rPr>
              <a:t>This is not a standard presentation – different rules apply. </a:t>
            </a:r>
          </a:p>
        </p:txBody>
      </p:sp>
    </p:spTree>
    <p:extLst>
      <p:ext uri="{BB962C8B-B14F-4D97-AF65-F5344CB8AC3E}">
        <p14:creationId xmlns:p14="http://schemas.microsoft.com/office/powerpoint/2010/main" val="428859631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giving a critique…</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45</a:t>
            </a:fld>
            <a:endParaRPr lang="en-US"/>
          </a:p>
        </p:txBody>
      </p:sp>
      <p:sp>
        <p:nvSpPr>
          <p:cNvPr id="4" name="Text Placeholder 3"/>
          <p:cNvSpPr>
            <a:spLocks noGrp="1"/>
          </p:cNvSpPr>
          <p:nvPr>
            <p:ph type="body" sz="quarter" idx="10"/>
          </p:nvPr>
        </p:nvSpPr>
        <p:spPr/>
        <p:txBody>
          <a:bodyPr/>
          <a:lstStyle/>
          <a:p>
            <a:pPr>
              <a:buAutoNum type="arabicPeriod"/>
            </a:pPr>
            <a:r>
              <a:rPr lang="en-US" b="1" dirty="0" smtClean="0"/>
              <a:t>Think before you speak.</a:t>
            </a:r>
            <a:endParaRPr lang="en-US" b="1" dirty="0"/>
          </a:p>
          <a:p>
            <a:pPr marL="635000" lvl="1"/>
            <a:r>
              <a:rPr lang="en-US" dirty="0" smtClean="0"/>
              <a:t>First, consider the piece of the design you are responding to. Zoom in, and make sure you are thinking as detailed as possible.</a:t>
            </a:r>
          </a:p>
          <a:p>
            <a:pPr marL="635000" lvl="1"/>
            <a:r>
              <a:rPr lang="en-US" dirty="0" smtClean="0"/>
              <a:t>Next, think about why you feel that piece is not successful. </a:t>
            </a:r>
          </a:p>
          <a:p>
            <a:pPr marL="635000" lvl="1"/>
            <a:r>
              <a:rPr lang="en-US" dirty="0" smtClean="0"/>
              <a:t>Then, think about how you can make your criticism actionable: if you were to receive this criticism, would you know what steps to take to fix it? </a:t>
            </a:r>
          </a:p>
          <a:p>
            <a:pPr marL="635000" lvl="1"/>
            <a:r>
              <a:rPr lang="en-US" dirty="0" smtClean="0"/>
              <a:t>Finally, think about your delivery style. </a:t>
            </a:r>
            <a:endParaRPr lang="en-US" dirty="0"/>
          </a:p>
        </p:txBody>
      </p:sp>
    </p:spTree>
    <p:extLst>
      <p:ext uri="{BB962C8B-B14F-4D97-AF65-F5344CB8AC3E}">
        <p14:creationId xmlns:p14="http://schemas.microsoft.com/office/powerpoint/2010/main" val="46215938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giving a critique…</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46</a:t>
            </a:fld>
            <a:endParaRPr lang="en-US"/>
          </a:p>
        </p:txBody>
      </p:sp>
      <p:sp>
        <p:nvSpPr>
          <p:cNvPr id="4" name="Text Placeholder 3"/>
          <p:cNvSpPr>
            <a:spLocks noGrp="1"/>
          </p:cNvSpPr>
          <p:nvPr>
            <p:ph type="body" sz="quarter" idx="10"/>
          </p:nvPr>
        </p:nvSpPr>
        <p:spPr/>
        <p:txBody>
          <a:bodyPr/>
          <a:lstStyle/>
          <a:p>
            <a:pPr>
              <a:buFont typeface="+mj-lt"/>
              <a:buAutoNum type="arabicPeriod" startAt="2"/>
            </a:pPr>
            <a:r>
              <a:rPr lang="en-US" b="1" dirty="0" smtClean="0"/>
              <a:t>Be succinct and very, very detailed.</a:t>
            </a:r>
          </a:p>
          <a:p>
            <a:pPr marL="635000" lvl="1"/>
            <a:r>
              <a:rPr lang="en-US" dirty="0" smtClean="0"/>
              <a:t>A rambling critique is not about the design – it’s about you. Describe your criticism in as concise a manner as possible. </a:t>
            </a:r>
          </a:p>
          <a:p>
            <a:pPr marL="635000" lvl="1"/>
            <a:r>
              <a:rPr lang="en-US" dirty="0" smtClean="0"/>
              <a:t>Be as specific as you can about the piece of the product you are responding to. </a:t>
            </a:r>
          </a:p>
          <a:p>
            <a:pPr marL="635000" lvl="1"/>
            <a:r>
              <a:rPr lang="en-US" dirty="0" smtClean="0"/>
              <a:t>Be as specific as you can about what’s wrong with it. </a:t>
            </a:r>
          </a:p>
          <a:p>
            <a:pPr marL="635000" lvl="1"/>
            <a:r>
              <a:rPr lang="en-US" dirty="0" smtClean="0"/>
              <a:t>Be as specific as you can about how you might fix it. </a:t>
            </a:r>
          </a:p>
          <a:p>
            <a:pPr marL="635000" lvl="1"/>
            <a:endParaRPr lang="en-US" dirty="0"/>
          </a:p>
        </p:txBody>
      </p:sp>
    </p:spTree>
    <p:extLst>
      <p:ext uri="{BB962C8B-B14F-4D97-AF65-F5344CB8AC3E}">
        <p14:creationId xmlns:p14="http://schemas.microsoft.com/office/powerpoint/2010/main" val="62499061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giving a critique…</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47</a:t>
            </a:fld>
            <a:endParaRPr lang="en-US"/>
          </a:p>
        </p:txBody>
      </p:sp>
      <p:sp>
        <p:nvSpPr>
          <p:cNvPr id="4" name="Text Placeholder 3"/>
          <p:cNvSpPr>
            <a:spLocks noGrp="1"/>
          </p:cNvSpPr>
          <p:nvPr>
            <p:ph type="body" sz="quarter" idx="10"/>
          </p:nvPr>
        </p:nvSpPr>
        <p:spPr/>
        <p:txBody>
          <a:bodyPr/>
          <a:lstStyle/>
          <a:p>
            <a:pPr>
              <a:buFont typeface="+mj-lt"/>
              <a:buAutoNum type="arabicPeriod" startAt="3"/>
            </a:pPr>
            <a:r>
              <a:rPr lang="en-US" b="1" dirty="0" smtClean="0"/>
              <a:t>Do not point out something good (unless it’s relevant to make your point clearer) – no “shit sandwich” .</a:t>
            </a:r>
          </a:p>
          <a:p>
            <a:pPr marL="635000" lvl="1"/>
            <a:r>
              <a:rPr lang="en-US" dirty="0" smtClean="0"/>
              <a:t>A critique is not intended to highlight the parts of a design that are successful – it’s intended to point out the parts that are </a:t>
            </a:r>
            <a:r>
              <a:rPr lang="en-US" i="1" dirty="0" smtClean="0"/>
              <a:t>not </a:t>
            </a:r>
            <a:r>
              <a:rPr lang="en-US" dirty="0" smtClean="0"/>
              <a:t>successful. </a:t>
            </a:r>
          </a:p>
          <a:p>
            <a:pPr marL="635000" lvl="1"/>
            <a:r>
              <a:rPr lang="en-US" dirty="0" smtClean="0"/>
              <a:t>It may be useful to compare something that is working to something that is not working; this is a good use of positive criticism. </a:t>
            </a:r>
          </a:p>
          <a:p>
            <a:pPr marL="349250" lvl="1" indent="0">
              <a:buNone/>
            </a:pPr>
            <a:endParaRPr lang="en-US" dirty="0" smtClean="0"/>
          </a:p>
          <a:p>
            <a:pPr marL="635000" lvl="1"/>
            <a:endParaRPr lang="en-US" dirty="0" smtClean="0"/>
          </a:p>
          <a:p>
            <a:pPr marL="635000" lvl="1"/>
            <a:endParaRPr lang="en-US" dirty="0" smtClean="0"/>
          </a:p>
          <a:p>
            <a:pPr marL="635000" lvl="1"/>
            <a:endParaRPr lang="en-US" dirty="0"/>
          </a:p>
        </p:txBody>
      </p:sp>
    </p:spTree>
    <p:extLst>
      <p:ext uri="{BB962C8B-B14F-4D97-AF65-F5344CB8AC3E}">
        <p14:creationId xmlns:p14="http://schemas.microsoft.com/office/powerpoint/2010/main" val="79757463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giving a critique…</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48</a:t>
            </a:fld>
            <a:endParaRPr lang="en-US"/>
          </a:p>
        </p:txBody>
      </p:sp>
      <p:sp>
        <p:nvSpPr>
          <p:cNvPr id="4" name="Text Placeholder 3"/>
          <p:cNvSpPr>
            <a:spLocks noGrp="1"/>
          </p:cNvSpPr>
          <p:nvPr>
            <p:ph type="body" sz="quarter" idx="10"/>
          </p:nvPr>
        </p:nvSpPr>
        <p:spPr/>
        <p:txBody>
          <a:bodyPr/>
          <a:lstStyle/>
          <a:p>
            <a:pPr>
              <a:buFont typeface="+mj-lt"/>
              <a:buAutoNum type="arabicPeriod" startAt="4"/>
            </a:pPr>
            <a:r>
              <a:rPr lang="en-US" b="1" dirty="0" smtClean="0"/>
              <a:t>Critique the design, never the person.</a:t>
            </a:r>
          </a:p>
          <a:p>
            <a:pPr marL="635000" lvl="1"/>
            <a:r>
              <a:rPr lang="en-US" dirty="0" smtClean="0"/>
              <a:t>Direct your comments exclusively to the work. “</a:t>
            </a:r>
            <a:r>
              <a:rPr lang="en-US" i="1" dirty="0" smtClean="0"/>
              <a:t>You didn’t…</a:t>
            </a:r>
            <a:r>
              <a:rPr lang="en-US" dirty="0" smtClean="0"/>
              <a:t>” is directed at a person. “</a:t>
            </a:r>
            <a:r>
              <a:rPr lang="en-US" i="1" dirty="0" smtClean="0"/>
              <a:t>The design doesn’t…</a:t>
            </a:r>
            <a:r>
              <a:rPr lang="en-US" dirty="0" smtClean="0"/>
              <a:t>” is directed at the work. </a:t>
            </a:r>
          </a:p>
          <a:p>
            <a:pPr marL="635000" lvl="1"/>
            <a:endParaRPr lang="en-US" dirty="0" smtClean="0"/>
          </a:p>
          <a:p>
            <a:pPr marL="635000" lvl="1"/>
            <a:endParaRPr lang="en-US" dirty="0" smtClean="0"/>
          </a:p>
          <a:p>
            <a:pPr marL="635000" lvl="1"/>
            <a:endParaRPr lang="en-US" dirty="0"/>
          </a:p>
        </p:txBody>
      </p:sp>
    </p:spTree>
    <p:extLst>
      <p:ext uri="{BB962C8B-B14F-4D97-AF65-F5344CB8AC3E}">
        <p14:creationId xmlns:p14="http://schemas.microsoft.com/office/powerpoint/2010/main" val="417963830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being critiqued…</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49</a:t>
            </a:fld>
            <a:endParaRPr lang="en-US"/>
          </a:p>
        </p:txBody>
      </p:sp>
      <p:sp>
        <p:nvSpPr>
          <p:cNvPr id="4" name="Text Placeholder 3"/>
          <p:cNvSpPr>
            <a:spLocks noGrp="1"/>
          </p:cNvSpPr>
          <p:nvPr>
            <p:ph type="body" sz="quarter" idx="10"/>
          </p:nvPr>
        </p:nvSpPr>
        <p:spPr/>
        <p:txBody>
          <a:bodyPr/>
          <a:lstStyle/>
          <a:p>
            <a:pPr>
              <a:buFont typeface="+mj-lt"/>
              <a:buAutoNum type="arabicPeriod"/>
            </a:pPr>
            <a:r>
              <a:rPr lang="en-US" b="1" dirty="0" smtClean="0"/>
              <a:t>Offer a succinct walkthrough of your design.</a:t>
            </a:r>
          </a:p>
          <a:p>
            <a:pPr marL="635000" lvl="1"/>
            <a:r>
              <a:rPr lang="en-US" dirty="0" smtClean="0"/>
              <a:t>Present the work at a meta level, so we know what we are responding to.</a:t>
            </a:r>
          </a:p>
          <a:p>
            <a:pPr marL="635000" lvl="1"/>
            <a:r>
              <a:rPr lang="en-US" dirty="0" smtClean="0"/>
              <a:t>Direct the criticism. What do you want feedback on? What do you </a:t>
            </a:r>
            <a:r>
              <a:rPr lang="en-US" i="1" dirty="0" smtClean="0"/>
              <a:t>not</a:t>
            </a:r>
            <a:r>
              <a:rPr lang="en-US" dirty="0" smtClean="0"/>
              <a:t> want feedback on? </a:t>
            </a:r>
          </a:p>
          <a:p>
            <a:pPr marL="635000" lvl="1"/>
            <a:r>
              <a:rPr lang="en-US" dirty="0" smtClean="0"/>
              <a:t>Do not self-deprecate. Your work is what it is; do not say things like:</a:t>
            </a:r>
          </a:p>
          <a:p>
            <a:pPr marL="806450" lvl="2" indent="0">
              <a:buNone/>
            </a:pPr>
            <a:r>
              <a:rPr lang="en-US" dirty="0" smtClean="0"/>
              <a:t>“I just didn’t have enough time…”</a:t>
            </a:r>
          </a:p>
          <a:p>
            <a:pPr marL="806450" lvl="2" indent="0">
              <a:buNone/>
            </a:pPr>
            <a:r>
              <a:rPr lang="en-US" dirty="0" smtClean="0"/>
              <a:t>“I know this isn’t great, but…”</a:t>
            </a:r>
          </a:p>
          <a:p>
            <a:pPr marL="806450" lvl="2" indent="0">
              <a:buNone/>
            </a:pPr>
            <a:r>
              <a:rPr lang="en-US" dirty="0" smtClean="0"/>
              <a:t>“I know what I need to change on these already…”</a:t>
            </a:r>
          </a:p>
          <a:p>
            <a:pPr marL="635000" lvl="1"/>
            <a:endParaRPr lang="en-US" dirty="0" smtClean="0"/>
          </a:p>
          <a:p>
            <a:pPr marL="635000" lvl="1"/>
            <a:endParaRPr lang="en-US" dirty="0" smtClean="0"/>
          </a:p>
          <a:p>
            <a:pPr marL="635000" lvl="1"/>
            <a:endParaRPr lang="en-US" dirty="0"/>
          </a:p>
        </p:txBody>
      </p:sp>
    </p:spTree>
    <p:extLst>
      <p:ext uri="{BB962C8B-B14F-4D97-AF65-F5344CB8AC3E}">
        <p14:creationId xmlns:p14="http://schemas.microsoft.com/office/powerpoint/2010/main" val="13242065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Scenarios</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5</a:t>
            </a:fld>
            <a:endParaRPr lang="en-US"/>
          </a:p>
        </p:txBody>
      </p:sp>
      <p:sp>
        <p:nvSpPr>
          <p:cNvPr id="4" name="Text Placeholder 3"/>
          <p:cNvSpPr>
            <a:spLocks noGrp="1"/>
          </p:cNvSpPr>
          <p:nvPr>
            <p:ph type="body" sz="quarter" idx="10"/>
          </p:nvPr>
        </p:nvSpPr>
        <p:spPr/>
        <p:txBody>
          <a:bodyPr/>
          <a:lstStyle/>
          <a:p>
            <a:pPr>
              <a:buFont typeface="+mj-lt"/>
              <a:buAutoNum type="arabicPeriod" startAt="2"/>
            </a:pPr>
            <a:r>
              <a:rPr lang="en-US" dirty="0" smtClean="0"/>
              <a:t>Identify the starting state/context </a:t>
            </a:r>
          </a:p>
          <a:p>
            <a:pPr marL="349250" lvl="1" indent="0">
              <a:buNone/>
            </a:pPr>
            <a:r>
              <a:rPr lang="en-US" dirty="0" smtClean="0"/>
              <a:t>Where will the people using your system be, physically, when they encounter it? </a:t>
            </a:r>
          </a:p>
          <a:p>
            <a:pPr marL="349250" lvl="1" indent="0">
              <a:buNone/>
            </a:pPr>
            <a:r>
              <a:rPr lang="en-US" dirty="0" smtClean="0"/>
              <a:t>What state is the actual product or service in when they first acknowledge it? </a:t>
            </a:r>
          </a:p>
        </p:txBody>
      </p:sp>
    </p:spTree>
    <p:extLst>
      <p:ext uri="{BB962C8B-B14F-4D97-AF65-F5344CB8AC3E}">
        <p14:creationId xmlns:p14="http://schemas.microsoft.com/office/powerpoint/2010/main" val="111826237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being critiqued…</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50</a:t>
            </a:fld>
            <a:endParaRPr lang="en-US"/>
          </a:p>
        </p:txBody>
      </p:sp>
      <p:sp>
        <p:nvSpPr>
          <p:cNvPr id="4" name="Text Placeholder 3"/>
          <p:cNvSpPr>
            <a:spLocks noGrp="1"/>
          </p:cNvSpPr>
          <p:nvPr>
            <p:ph type="body" sz="quarter" idx="10"/>
          </p:nvPr>
        </p:nvSpPr>
        <p:spPr/>
        <p:txBody>
          <a:bodyPr/>
          <a:lstStyle/>
          <a:p>
            <a:pPr>
              <a:buFont typeface="+mj-lt"/>
              <a:buAutoNum type="arabicPeriod" startAt="2"/>
            </a:pPr>
            <a:r>
              <a:rPr lang="en-US" b="1" dirty="0" smtClean="0"/>
              <a:t>Do not defend or explain your work.</a:t>
            </a:r>
          </a:p>
          <a:p>
            <a:pPr marL="635000" lvl="1"/>
            <a:r>
              <a:rPr lang="en-US" dirty="0" smtClean="0"/>
              <a:t>Contain </a:t>
            </a:r>
            <a:r>
              <a:rPr lang="en-US" b="1" i="1" u="sng" dirty="0" smtClean="0"/>
              <a:t>all</a:t>
            </a:r>
            <a:r>
              <a:rPr lang="en-US" dirty="0" smtClean="0"/>
              <a:t> of your comments to clarifications, and only clarify the design (if someone asks), not the intent. </a:t>
            </a:r>
          </a:p>
          <a:p>
            <a:pPr marL="635000" lvl="1"/>
            <a:r>
              <a:rPr lang="en-US" dirty="0" smtClean="0"/>
              <a:t>Never defend a design decision in a critique; remember that not all presentations are critiques, and it’s completely appropriate to defend your design in </a:t>
            </a:r>
            <a:r>
              <a:rPr lang="en-US" i="1" dirty="0" smtClean="0"/>
              <a:t>other</a:t>
            </a:r>
            <a:r>
              <a:rPr lang="en-US" dirty="0" smtClean="0"/>
              <a:t> contexts.</a:t>
            </a:r>
          </a:p>
          <a:p>
            <a:pPr marL="635000" lvl="1"/>
            <a:endParaRPr lang="en-US" dirty="0" smtClean="0"/>
          </a:p>
          <a:p>
            <a:pPr marL="635000" lvl="1"/>
            <a:endParaRPr lang="en-US" dirty="0" smtClean="0"/>
          </a:p>
          <a:p>
            <a:pPr marL="635000" lvl="1"/>
            <a:endParaRPr lang="en-US" dirty="0"/>
          </a:p>
        </p:txBody>
      </p:sp>
    </p:spTree>
    <p:extLst>
      <p:ext uri="{BB962C8B-B14F-4D97-AF65-F5344CB8AC3E}">
        <p14:creationId xmlns:p14="http://schemas.microsoft.com/office/powerpoint/2010/main" val="253345757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being critiqued…</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51</a:t>
            </a:fld>
            <a:endParaRPr lang="en-US"/>
          </a:p>
        </p:txBody>
      </p:sp>
      <p:sp>
        <p:nvSpPr>
          <p:cNvPr id="4" name="Text Placeholder 3"/>
          <p:cNvSpPr>
            <a:spLocks noGrp="1"/>
          </p:cNvSpPr>
          <p:nvPr>
            <p:ph type="body" sz="quarter" idx="10"/>
          </p:nvPr>
        </p:nvSpPr>
        <p:spPr/>
        <p:txBody>
          <a:bodyPr/>
          <a:lstStyle/>
          <a:p>
            <a:pPr>
              <a:buFont typeface="+mj-lt"/>
              <a:buAutoNum type="arabicPeriod" startAt="3"/>
            </a:pPr>
            <a:r>
              <a:rPr lang="en-US" b="1" dirty="0" smtClean="0"/>
              <a:t>Make sure you understand the comments.</a:t>
            </a:r>
          </a:p>
          <a:p>
            <a:pPr marL="635000" lvl="1"/>
            <a:r>
              <a:rPr lang="en-US" dirty="0" smtClean="0"/>
              <a:t>Critique comes quickly, and there are often a lot of voices contributing to the discussion. Make sure you understand the comments. </a:t>
            </a:r>
          </a:p>
          <a:p>
            <a:pPr marL="635000" lvl="1"/>
            <a:r>
              <a:rPr lang="en-US" dirty="0" smtClean="0"/>
              <a:t>If you are unsure, repeat the point of criticism back to the person who asked it, and have them validate that you heard it correctly.</a:t>
            </a:r>
          </a:p>
          <a:p>
            <a:pPr marL="635000" lvl="1"/>
            <a:r>
              <a:rPr lang="en-US" dirty="0" smtClean="0"/>
              <a:t>If the comment is not actionable, turn the comment around: ask the person “What would you do in this case?”</a:t>
            </a:r>
            <a:endParaRPr lang="en-US" dirty="0"/>
          </a:p>
        </p:txBody>
      </p:sp>
    </p:spTree>
    <p:extLst>
      <p:ext uri="{BB962C8B-B14F-4D97-AF65-F5344CB8AC3E}">
        <p14:creationId xmlns:p14="http://schemas.microsoft.com/office/powerpoint/2010/main" val="129831025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being critiqued…</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52</a:t>
            </a:fld>
            <a:endParaRPr lang="en-US"/>
          </a:p>
        </p:txBody>
      </p:sp>
      <p:sp>
        <p:nvSpPr>
          <p:cNvPr id="4" name="Text Placeholder 3"/>
          <p:cNvSpPr>
            <a:spLocks noGrp="1"/>
          </p:cNvSpPr>
          <p:nvPr>
            <p:ph type="body" sz="quarter" idx="10"/>
          </p:nvPr>
        </p:nvSpPr>
        <p:spPr/>
        <p:txBody>
          <a:bodyPr/>
          <a:lstStyle/>
          <a:p>
            <a:pPr>
              <a:buFont typeface="+mj-lt"/>
              <a:buAutoNum type="arabicPeriod" startAt="4"/>
            </a:pPr>
            <a:r>
              <a:rPr lang="en-US" b="1" dirty="0" smtClean="0"/>
              <a:t>Write it all down, and suspend judgement until later.</a:t>
            </a:r>
          </a:p>
          <a:p>
            <a:pPr marL="635000" lvl="1"/>
            <a:r>
              <a:rPr lang="en-US" dirty="0" smtClean="0"/>
              <a:t>Write down every single piece of feedback. Write directly on the work artifacts that are printed out.</a:t>
            </a:r>
          </a:p>
          <a:p>
            <a:pPr marL="635000" lvl="1"/>
            <a:r>
              <a:rPr lang="en-US" dirty="0"/>
              <a:t>Suspend judgment on the feedback until </a:t>
            </a:r>
            <a:r>
              <a:rPr lang="en-US" dirty="0" smtClean="0"/>
              <a:t>later; try not to decide which suggestions are good and bad during the critique. Instead, just try to understand them and capture them. </a:t>
            </a:r>
            <a:endParaRPr lang="en-US" dirty="0"/>
          </a:p>
          <a:p>
            <a:pPr marL="635000" lvl="1"/>
            <a:r>
              <a:rPr lang="en-US" dirty="0" smtClean="0"/>
              <a:t>You don’t have to do any of the things you hear in critique. These are opinions and outside perspectives; they should be useful, but often they are not. </a:t>
            </a:r>
          </a:p>
        </p:txBody>
      </p:sp>
    </p:spTree>
    <p:extLst>
      <p:ext uri="{BB962C8B-B14F-4D97-AF65-F5344CB8AC3E}">
        <p14:creationId xmlns:p14="http://schemas.microsoft.com/office/powerpoint/2010/main" val="420388114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Open Sans Light" panose="020B0306030504020204" pitchFamily="34" charset="0"/>
              </a:rPr>
              <a:t>Critique</a:t>
            </a:r>
            <a:endParaRPr lang="en-US" sz="3600" dirty="0">
              <a:solidFill>
                <a:prstClr val="white"/>
              </a:solidFill>
              <a:latin typeface="Open Sans Light" panose="020B0306030504020204" pitchFamily="34" charset="0"/>
            </a:endParaRPr>
          </a:p>
          <a:p>
            <a:r>
              <a:rPr lang="en-US" sz="3600" dirty="0" smtClean="0">
                <a:solidFill>
                  <a:prstClr val="white"/>
                </a:solidFill>
                <a:latin typeface="Open Sans Light" panose="020B0306030504020204" pitchFamily="34" charset="0"/>
              </a:rPr>
              <a:t>A special, structured format for identifying problems and proposing solutions.</a:t>
            </a:r>
            <a:endParaRPr lang="en-US" sz="3600" dirty="0">
              <a:solidFill>
                <a:prstClr val="white"/>
              </a:solidFill>
              <a:latin typeface="Open Sans Light" panose="020B0306030504020204" pitchFamily="34" charset="0"/>
            </a:endParaRPr>
          </a:p>
          <a:p>
            <a:endParaRPr lang="en-US" sz="3600" dirty="0">
              <a:solidFill>
                <a:prstClr val="white"/>
              </a:solidFill>
              <a:latin typeface="Open Sans Light" panose="020B0306030504020204" pitchFamily="34" charset="0"/>
            </a:endParaRPr>
          </a:p>
        </p:txBody>
      </p:sp>
      <p:sp>
        <p:nvSpPr>
          <p:cNvPr id="3" name="TextBox 2"/>
          <p:cNvSpPr txBox="1"/>
          <p:nvPr/>
        </p:nvSpPr>
        <p:spPr>
          <a:xfrm>
            <a:off x="228600" y="2971800"/>
            <a:ext cx="7696200" cy="2031325"/>
          </a:xfrm>
          <a:prstGeom prst="rect">
            <a:avLst/>
          </a:prstGeom>
          <a:noFill/>
        </p:spPr>
        <p:txBody>
          <a:bodyPr wrap="square" rtlCol="0">
            <a:spAutoFit/>
          </a:bodyPr>
          <a:lstStyle/>
          <a:p>
            <a:pPr fontAlgn="base">
              <a:spcBef>
                <a:spcPct val="0"/>
              </a:spcBef>
              <a:spcAft>
                <a:spcPct val="0"/>
              </a:spcAft>
            </a:pPr>
            <a:r>
              <a:rPr lang="en-US" sz="1400" dirty="0" smtClean="0">
                <a:solidFill>
                  <a:schemeClr val="tx1">
                    <a:lumMod val="95000"/>
                  </a:schemeClr>
                </a:solidFill>
                <a:latin typeface="Open Sans Light" panose="020B0306030504020204" pitchFamily="34" charset="0"/>
              </a:rPr>
              <a:t>A GOOD CRITIQUE/</a:t>
            </a:r>
          </a:p>
          <a:p>
            <a:pPr fontAlgn="base">
              <a:spcBef>
                <a:spcPct val="0"/>
              </a:spcBef>
              <a:spcAft>
                <a:spcPct val="0"/>
              </a:spcAft>
            </a:pP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Advances the fidelity of an idea</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Is extraordinarily detailed</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Is focused and time-controlled</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Focuses on execution rather than intention</a:t>
            </a:r>
          </a:p>
          <a:p>
            <a:pPr marL="342900" indent="-342900" fontAlgn="base">
              <a:spcBef>
                <a:spcPct val="0"/>
              </a:spcBef>
              <a:spcAft>
                <a:spcPct val="0"/>
              </a:spcAft>
              <a:buAutoNum type="arabicPeriod"/>
            </a:pPr>
            <a:endParaRPr lang="en-US" sz="1400" dirty="0">
              <a:solidFill>
                <a:schemeClr val="tx1">
                  <a:lumMod val="95000"/>
                </a:schemeClr>
              </a:solidFill>
              <a:latin typeface="Open Sans Light" panose="020B0306030504020204" pitchFamily="34" charset="0"/>
            </a:endParaRPr>
          </a:p>
          <a:p>
            <a:pPr fontAlgn="base">
              <a:spcBef>
                <a:spcPct val="0"/>
              </a:spcBef>
              <a:spcAft>
                <a:spcPct val="0"/>
              </a:spcAft>
            </a:pPr>
            <a:endParaRPr lang="en-US" sz="1400" dirty="0" smtClean="0">
              <a:solidFill>
                <a:schemeClr val="tx1">
                  <a:lumMod val="95000"/>
                </a:schemeClr>
              </a:solidFill>
              <a:latin typeface="Open Sans Light" panose="020B0306030504020204" pitchFamily="34" charset="0"/>
            </a:endParaRPr>
          </a:p>
          <a:p>
            <a:pPr fontAlgn="base">
              <a:spcBef>
                <a:spcPct val="0"/>
              </a:spcBef>
              <a:spcAft>
                <a:spcPct val="0"/>
              </a:spcAft>
            </a:pPr>
            <a:r>
              <a:rPr lang="en-US" sz="1400" dirty="0" smtClean="0">
                <a:solidFill>
                  <a:schemeClr val="tx1">
                    <a:lumMod val="95000"/>
                  </a:schemeClr>
                </a:solidFill>
                <a:latin typeface="Open Sans Light" panose="020B0306030504020204" pitchFamily="34" charset="0"/>
              </a:rPr>
              <a:t>This is not a standard presentation – different rules apply. </a:t>
            </a:r>
          </a:p>
        </p:txBody>
      </p:sp>
    </p:spTree>
    <p:extLst>
      <p:ext uri="{BB962C8B-B14F-4D97-AF65-F5344CB8AC3E}">
        <p14:creationId xmlns:p14="http://schemas.microsoft.com/office/powerpoint/2010/main" val="101942524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18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Scenarios</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6</a:t>
            </a:fld>
            <a:endParaRPr lang="en-US"/>
          </a:p>
        </p:txBody>
      </p:sp>
      <p:sp>
        <p:nvSpPr>
          <p:cNvPr id="4" name="Text Placeholder 3"/>
          <p:cNvSpPr>
            <a:spLocks noGrp="1"/>
          </p:cNvSpPr>
          <p:nvPr>
            <p:ph type="body" sz="quarter" idx="10"/>
          </p:nvPr>
        </p:nvSpPr>
        <p:spPr/>
        <p:txBody>
          <a:bodyPr/>
          <a:lstStyle/>
          <a:p>
            <a:pPr>
              <a:buFont typeface="+mj-lt"/>
              <a:buAutoNum type="arabicPeriod" startAt="3"/>
            </a:pPr>
            <a:r>
              <a:rPr lang="en-US" dirty="0" smtClean="0"/>
              <a:t>List the goals a user may have, as they pertain to your product or service.</a:t>
            </a:r>
          </a:p>
          <a:p>
            <a:pPr marL="349250" lvl="1" indent="0">
              <a:buNone/>
            </a:pPr>
            <a:r>
              <a:rPr lang="en-US" dirty="0" smtClean="0"/>
              <a:t>A goal is about a fundamental want, need, or desire that is presently unattained. Goals rarely change, even as technology progresses. </a:t>
            </a:r>
          </a:p>
          <a:p>
            <a:pPr marL="349250" lvl="1" indent="0">
              <a:buNone/>
            </a:pPr>
            <a:r>
              <a:rPr lang="en-US" dirty="0" smtClean="0"/>
              <a:t>For example, when using a printer, my goal is not “to print” – it is “to communicate my intent to other people when I’m not there through a lasting artifact.”</a:t>
            </a:r>
          </a:p>
          <a:p>
            <a:pPr marL="349250" lvl="1" indent="0">
              <a:buNone/>
            </a:pPr>
            <a:r>
              <a:rPr lang="en-US" dirty="0" smtClean="0"/>
              <a:t>List as many goals as you can think of. </a:t>
            </a:r>
            <a:endParaRPr lang="en-US" dirty="0"/>
          </a:p>
        </p:txBody>
      </p:sp>
    </p:spTree>
    <p:extLst>
      <p:ext uri="{BB962C8B-B14F-4D97-AF65-F5344CB8AC3E}">
        <p14:creationId xmlns:p14="http://schemas.microsoft.com/office/powerpoint/2010/main" val="72501116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Scenarios</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7</a:t>
            </a:fld>
            <a:endParaRPr lang="en-US"/>
          </a:p>
        </p:txBody>
      </p:sp>
      <p:sp>
        <p:nvSpPr>
          <p:cNvPr id="4" name="Text Placeholder 3"/>
          <p:cNvSpPr>
            <a:spLocks noGrp="1"/>
          </p:cNvSpPr>
          <p:nvPr>
            <p:ph type="body" sz="quarter" idx="10"/>
          </p:nvPr>
        </p:nvSpPr>
        <p:spPr/>
        <p:txBody>
          <a:bodyPr/>
          <a:lstStyle/>
          <a:p>
            <a:pPr>
              <a:buFont typeface="+mj-lt"/>
              <a:buAutoNum type="arabicPeriod" startAt="4"/>
            </a:pPr>
            <a:r>
              <a:rPr lang="en-US" dirty="0" smtClean="0"/>
              <a:t>Prioritize the goals, based on your understanding of your users.</a:t>
            </a:r>
          </a:p>
          <a:p>
            <a:pPr marL="349250" lvl="1" indent="0">
              <a:buNone/>
            </a:pPr>
            <a:r>
              <a:rPr lang="en-US" dirty="0" smtClean="0"/>
              <a:t>Stack rank the goals, putting them in order from “most important to achieve using this system or service” to “least important to achieve using this system or service.” </a:t>
            </a:r>
            <a:endParaRPr lang="en-US" dirty="0"/>
          </a:p>
        </p:txBody>
      </p:sp>
    </p:spTree>
    <p:extLst>
      <p:ext uri="{BB962C8B-B14F-4D97-AF65-F5344CB8AC3E}">
        <p14:creationId xmlns:p14="http://schemas.microsoft.com/office/powerpoint/2010/main" val="28024764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Scenarios</a:t>
            </a:r>
            <a:endParaRPr lang="en-US" dirty="0"/>
          </a:p>
        </p:txBody>
      </p:sp>
      <p:sp>
        <p:nvSpPr>
          <p:cNvPr id="3" name="Slide Number Placeholder 2"/>
          <p:cNvSpPr>
            <a:spLocks noGrp="1"/>
          </p:cNvSpPr>
          <p:nvPr>
            <p:ph type="sldNum" sz="quarter" idx="4"/>
          </p:nvPr>
        </p:nvSpPr>
        <p:spPr/>
        <p:txBody>
          <a:bodyPr/>
          <a:lstStyle/>
          <a:p>
            <a:fld id="{4EDFF840-9474-449C-83EF-EE307FABEFD3}" type="slidenum">
              <a:rPr lang="en-US" smtClean="0"/>
              <a:t>8</a:t>
            </a:fld>
            <a:endParaRPr lang="en-US"/>
          </a:p>
        </p:txBody>
      </p:sp>
      <p:sp>
        <p:nvSpPr>
          <p:cNvPr id="4" name="Text Placeholder 3"/>
          <p:cNvSpPr>
            <a:spLocks noGrp="1"/>
          </p:cNvSpPr>
          <p:nvPr>
            <p:ph type="body" sz="quarter" idx="10"/>
          </p:nvPr>
        </p:nvSpPr>
        <p:spPr>
          <a:xfrm>
            <a:off x="256032" y="1447800"/>
            <a:ext cx="8659368" cy="2819400"/>
          </a:xfrm>
        </p:spPr>
        <p:txBody>
          <a:bodyPr/>
          <a:lstStyle/>
          <a:p>
            <a:pPr>
              <a:buFont typeface="+mj-lt"/>
              <a:buAutoNum type="arabicPeriod" startAt="5"/>
            </a:pPr>
            <a:r>
              <a:rPr lang="en-US" dirty="0" smtClean="0"/>
              <a:t>Craft stories.</a:t>
            </a:r>
          </a:p>
          <a:p>
            <a:pPr marL="349250" lvl="1" indent="0">
              <a:buNone/>
            </a:pPr>
            <a:r>
              <a:rPr lang="en-US" dirty="0" smtClean="0"/>
              <a:t>Using the people, context, and goals as a starting point, craft a narrative that explains how a person will use your system to achieve their goals. Don’t try to achieve all goals in a single epic story; instead, create multiple stories, one for each goal. Keep the conversation at a high, behavioral level, rather than a low, user interface level: </a:t>
            </a:r>
            <a:endParaRPr lang="en-US" dirty="0"/>
          </a:p>
        </p:txBody>
      </p:sp>
      <p:sp>
        <p:nvSpPr>
          <p:cNvPr id="6" name="Rectangle 5"/>
          <p:cNvSpPr/>
          <p:nvPr/>
        </p:nvSpPr>
        <p:spPr>
          <a:xfrm>
            <a:off x="609600" y="4267200"/>
            <a:ext cx="3733800" cy="1384995"/>
          </a:xfrm>
          <a:prstGeom prst="rect">
            <a:avLst/>
          </a:prstGeom>
        </p:spPr>
        <p:txBody>
          <a:bodyPr wrap="square">
            <a:spAutoFit/>
          </a:bodyPr>
          <a:lstStyle/>
          <a:p>
            <a:r>
              <a:rPr lang="en-US" sz="1400" b="1" dirty="0" smtClean="0">
                <a:latin typeface="Open Sans Light" panose="020B0306030504020204" pitchFamily="34" charset="0"/>
              </a:rPr>
              <a:t>Good</a:t>
            </a:r>
            <a:r>
              <a:rPr lang="en-US" sz="1400" dirty="0">
                <a:latin typeface="Open Sans Light" panose="020B0306030504020204" pitchFamily="34" charset="0"/>
              </a:rPr>
              <a:t/>
            </a:r>
            <a:br>
              <a:rPr lang="en-US" sz="1400" dirty="0">
                <a:latin typeface="Open Sans Light" panose="020B0306030504020204" pitchFamily="34" charset="0"/>
              </a:rPr>
            </a:br>
            <a:r>
              <a:rPr lang="en-US" sz="1400" dirty="0" smtClean="0">
                <a:latin typeface="Open Sans Light" panose="020B0306030504020204" pitchFamily="34" charset="0"/>
              </a:rPr>
              <a:t>Fred grabs his phone. He opens the beer-finding app, and locates a beer nearby. He chooses to have it delivered, enters his payment information, and completes his order. </a:t>
            </a:r>
            <a:endParaRPr lang="en-US" sz="1400" dirty="0">
              <a:latin typeface="Open Sans Light" panose="020B0306030504020204" pitchFamily="34" charset="0"/>
            </a:endParaRPr>
          </a:p>
        </p:txBody>
      </p:sp>
      <p:sp>
        <p:nvSpPr>
          <p:cNvPr id="7" name="Rectangle 6"/>
          <p:cNvSpPr/>
          <p:nvPr/>
        </p:nvSpPr>
        <p:spPr>
          <a:xfrm>
            <a:off x="4495800" y="4267200"/>
            <a:ext cx="3733800" cy="1815882"/>
          </a:xfrm>
          <a:prstGeom prst="rect">
            <a:avLst/>
          </a:prstGeom>
        </p:spPr>
        <p:txBody>
          <a:bodyPr wrap="square">
            <a:spAutoFit/>
          </a:bodyPr>
          <a:lstStyle/>
          <a:p>
            <a:r>
              <a:rPr lang="en-US" sz="1400" b="1" dirty="0" smtClean="0">
                <a:latin typeface="Open Sans Light" panose="020B0306030504020204" pitchFamily="34" charset="0"/>
              </a:rPr>
              <a:t>Not so good</a:t>
            </a:r>
            <a:r>
              <a:rPr lang="en-US" sz="1400" dirty="0">
                <a:latin typeface="Open Sans Light" panose="020B0306030504020204" pitchFamily="34" charset="0"/>
              </a:rPr>
              <a:t/>
            </a:r>
            <a:br>
              <a:rPr lang="en-US" sz="1400" dirty="0">
                <a:latin typeface="Open Sans Light" panose="020B0306030504020204" pitchFamily="34" charset="0"/>
              </a:rPr>
            </a:br>
            <a:r>
              <a:rPr lang="en-US" sz="1400" dirty="0" smtClean="0">
                <a:latin typeface="Open Sans Light" panose="020B0306030504020204" pitchFamily="34" charset="0"/>
              </a:rPr>
              <a:t>Fred grabs his phone. He tabs the beer-finding app. He taps the </a:t>
            </a:r>
            <a:r>
              <a:rPr lang="en-US" sz="1400" dirty="0" err="1" smtClean="0">
                <a:latin typeface="Open Sans Light" panose="020B0306030504020204" pitchFamily="34" charset="0"/>
              </a:rPr>
              <a:t>zipcode</a:t>
            </a:r>
            <a:r>
              <a:rPr lang="en-US" sz="1400" dirty="0" smtClean="0">
                <a:latin typeface="Open Sans Light" panose="020B0306030504020204" pitchFamily="34" charset="0"/>
              </a:rPr>
              <a:t> input box, and the onscreen keyboard appears. He taps the numbers for his </a:t>
            </a:r>
            <a:r>
              <a:rPr lang="en-US" sz="1400" dirty="0" err="1" smtClean="0">
                <a:latin typeface="Open Sans Light" panose="020B0306030504020204" pitchFamily="34" charset="0"/>
              </a:rPr>
              <a:t>zipcode</a:t>
            </a:r>
            <a:r>
              <a:rPr lang="en-US" sz="1400" dirty="0" smtClean="0">
                <a:latin typeface="Open Sans Light" panose="020B0306030504020204" pitchFamily="34" charset="0"/>
              </a:rPr>
              <a:t>, and then taps “find beer.” An hourglass appears on his screen, and after several seconds, search results begin showing up….</a:t>
            </a:r>
            <a:endParaRPr lang="en-US" sz="1400" dirty="0">
              <a:latin typeface="Open Sans Light" panose="020B0306030504020204" pitchFamily="34" charset="0"/>
            </a:endParaRPr>
          </a:p>
        </p:txBody>
      </p:sp>
    </p:spTree>
    <p:extLst>
      <p:ext uri="{BB962C8B-B14F-4D97-AF65-F5344CB8AC3E}">
        <p14:creationId xmlns:p14="http://schemas.microsoft.com/office/powerpoint/2010/main" val="403490667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686800" cy="1013936"/>
          </a:xfrm>
          <a:prstGeom prst="rect">
            <a:avLst/>
          </a:prstGeom>
          <a:noFill/>
        </p:spPr>
        <p:txBody>
          <a:bodyPr wrap="square" rtlCol="0">
            <a:noAutofit/>
          </a:bodyPr>
          <a:lstStyle/>
          <a:p>
            <a:r>
              <a:rPr lang="en-US" sz="3600" dirty="0" smtClean="0">
                <a:solidFill>
                  <a:srgbClr val="F6BB00"/>
                </a:solidFill>
                <a:latin typeface="Open Sans Light" panose="020B0306030504020204" pitchFamily="34" charset="0"/>
              </a:rPr>
              <a:t>Scenarios – Recap </a:t>
            </a:r>
            <a:endParaRPr lang="en-US" sz="3600" dirty="0" smtClean="0">
              <a:solidFill>
                <a:prstClr val="white"/>
              </a:solidFill>
              <a:latin typeface="Open Sans Light" panose="020B0306030504020204" pitchFamily="34" charset="0"/>
            </a:endParaRPr>
          </a:p>
          <a:p>
            <a:r>
              <a:rPr lang="en-US" sz="3600" dirty="0" smtClean="0">
                <a:solidFill>
                  <a:prstClr val="white"/>
                </a:solidFill>
                <a:latin typeface="Open Sans Light" panose="020B0306030504020204" pitchFamily="34" charset="0"/>
              </a:rPr>
              <a:t>Creating a written story that explains how a person will use a product, service, or system to achieve a goal. </a:t>
            </a:r>
            <a:endParaRPr lang="en-US" sz="3600" dirty="0">
              <a:solidFill>
                <a:prstClr val="white"/>
              </a:solidFill>
              <a:latin typeface="Open Sans Light" panose="020B0306030504020204" pitchFamily="34" charset="0"/>
            </a:endParaRPr>
          </a:p>
          <a:p>
            <a:endParaRPr lang="en-US" sz="3600" dirty="0">
              <a:solidFill>
                <a:prstClr val="white"/>
              </a:solidFill>
              <a:latin typeface="Open Sans Light" panose="020B0306030504020204" pitchFamily="34" charset="0"/>
            </a:endParaRPr>
          </a:p>
          <a:p>
            <a:endParaRPr lang="en-US" sz="3600" dirty="0">
              <a:solidFill>
                <a:prstClr val="white"/>
              </a:solidFill>
              <a:latin typeface="Open Sans Light" panose="020B0306030504020204" pitchFamily="34" charset="0"/>
            </a:endParaRPr>
          </a:p>
          <a:p>
            <a:endParaRPr lang="en-US" sz="3600" dirty="0">
              <a:solidFill>
                <a:prstClr val="white"/>
              </a:solidFill>
              <a:latin typeface="Open Sans Light" panose="020B0306030504020204" pitchFamily="34" charset="0"/>
            </a:endParaRPr>
          </a:p>
        </p:txBody>
      </p:sp>
      <p:sp>
        <p:nvSpPr>
          <p:cNvPr id="3" name="TextBox 2"/>
          <p:cNvSpPr txBox="1"/>
          <p:nvPr/>
        </p:nvSpPr>
        <p:spPr>
          <a:xfrm>
            <a:off x="228600" y="2961144"/>
            <a:ext cx="4114800" cy="2677656"/>
          </a:xfrm>
          <a:prstGeom prst="rect">
            <a:avLst/>
          </a:prstGeom>
          <a:noFill/>
        </p:spPr>
        <p:txBody>
          <a:bodyPr wrap="square" rtlCol="0">
            <a:spAutoFit/>
          </a:bodyPr>
          <a:lstStyle/>
          <a:p>
            <a:pPr fontAlgn="base">
              <a:spcBef>
                <a:spcPct val="0"/>
              </a:spcBef>
              <a:spcAft>
                <a:spcPct val="0"/>
              </a:spcAft>
            </a:pPr>
            <a:r>
              <a:rPr lang="en-US" sz="1400" dirty="0" smtClean="0">
                <a:solidFill>
                  <a:schemeClr val="tx1">
                    <a:lumMod val="95000"/>
                  </a:schemeClr>
                </a:solidFill>
                <a:latin typeface="Open Sans Light" panose="020B0306030504020204" pitchFamily="34" charset="0"/>
              </a:rPr>
              <a:t>A GOOD SCENARIO/</a:t>
            </a:r>
          </a:p>
          <a:p>
            <a:pPr fontAlgn="base">
              <a:spcBef>
                <a:spcPct val="0"/>
              </a:spcBef>
              <a:spcAft>
                <a:spcPct val="0"/>
              </a:spcAft>
            </a:pP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Acts as a bridge between an initial design idea or problem, and a solution</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Advances the fidelity of an idea</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Stands on its own, without explanation </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Does not prescribe interface elements in any great detail</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Includes a rich description of a person</a:t>
            </a: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Includes a rich description of a goal</a:t>
            </a:r>
          </a:p>
          <a:p>
            <a:pPr marL="342900" indent="-342900" fontAlgn="base">
              <a:spcBef>
                <a:spcPct val="0"/>
              </a:spcBef>
              <a:spcAft>
                <a:spcPct val="0"/>
              </a:spcAft>
              <a:buAutoNum type="arabicPeriod"/>
            </a:pP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smtClean="0">
                <a:solidFill>
                  <a:schemeClr val="tx1">
                    <a:lumMod val="95000"/>
                  </a:schemeClr>
                </a:solidFill>
                <a:latin typeface="Open Sans Light" panose="020B0306030504020204" pitchFamily="34" charset="0"/>
              </a:rPr>
              <a:t>Is credible</a:t>
            </a:r>
            <a:endParaRPr lang="en-US" sz="1400" dirty="0">
              <a:solidFill>
                <a:schemeClr val="tx1">
                  <a:lumMod val="95000"/>
                </a:schemeClr>
              </a:solidFill>
              <a:latin typeface="Open Sans Light" panose="020B0306030504020204" pitchFamily="34" charset="0"/>
            </a:endParaRPr>
          </a:p>
        </p:txBody>
      </p:sp>
      <p:sp>
        <p:nvSpPr>
          <p:cNvPr id="5" name="TextBox 4"/>
          <p:cNvSpPr txBox="1"/>
          <p:nvPr/>
        </p:nvSpPr>
        <p:spPr>
          <a:xfrm>
            <a:off x="4468906" y="2971800"/>
            <a:ext cx="4114800" cy="3108543"/>
          </a:xfrm>
          <a:prstGeom prst="rect">
            <a:avLst/>
          </a:prstGeom>
          <a:noFill/>
        </p:spPr>
        <p:txBody>
          <a:bodyPr wrap="square" rtlCol="0">
            <a:spAutoFit/>
          </a:bodyPr>
          <a:lstStyle/>
          <a:p>
            <a:pPr fontAlgn="base">
              <a:spcBef>
                <a:spcPct val="0"/>
              </a:spcBef>
              <a:spcAft>
                <a:spcPct val="0"/>
              </a:spcAft>
            </a:pPr>
            <a:r>
              <a:rPr lang="en-US" sz="1400" dirty="0" smtClean="0">
                <a:solidFill>
                  <a:schemeClr val="tx1">
                    <a:lumMod val="95000"/>
                  </a:schemeClr>
                </a:solidFill>
                <a:latin typeface="Open Sans Light" panose="020B0306030504020204" pitchFamily="34" charset="0"/>
              </a:rPr>
              <a:t>WRITING SCENARIOS/</a:t>
            </a:r>
          </a:p>
          <a:p>
            <a:pPr fontAlgn="base">
              <a:spcBef>
                <a:spcPct val="0"/>
              </a:spcBef>
              <a:spcAft>
                <a:spcPct val="0"/>
              </a:spcAft>
            </a:pP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a:solidFill>
                  <a:schemeClr val="tx1">
                    <a:lumMod val="95000"/>
                  </a:schemeClr>
                </a:solidFill>
                <a:latin typeface="Open Sans Light" panose="020B0306030504020204" pitchFamily="34" charset="0"/>
              </a:rPr>
              <a:t>Identify the people involved</a:t>
            </a:r>
            <a:r>
              <a:rPr lang="en-US" sz="1400" dirty="0" smtClean="0">
                <a:solidFill>
                  <a:schemeClr val="tx1">
                    <a:lumMod val="95000"/>
                  </a:schemeClr>
                </a:solidFill>
                <a:latin typeface="Open Sans Light" panose="020B0306030504020204" pitchFamily="34" charset="0"/>
              </a:rPr>
              <a:t>.</a:t>
            </a:r>
          </a:p>
          <a:p>
            <a:pPr marL="342900" indent="-342900" fontAlgn="base">
              <a:spcBef>
                <a:spcPct val="0"/>
              </a:spcBef>
              <a:spcAft>
                <a:spcPct val="0"/>
              </a:spcAft>
              <a:buAutoNum type="arabicPeriod"/>
            </a:pPr>
            <a:r>
              <a:rPr lang="en-US" sz="1400" dirty="0">
                <a:solidFill>
                  <a:schemeClr val="tx1">
                    <a:lumMod val="95000"/>
                  </a:schemeClr>
                </a:solidFill>
                <a:latin typeface="Open Sans Light" panose="020B0306030504020204" pitchFamily="34" charset="0"/>
              </a:rPr>
              <a:t>Identify the starting state/context </a:t>
            </a:r>
            <a:endParaRPr lang="en-US" sz="1400" dirty="0" smtClean="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r>
              <a:rPr lang="en-US" sz="1400" dirty="0">
                <a:solidFill>
                  <a:schemeClr val="tx1">
                    <a:lumMod val="95000"/>
                  </a:schemeClr>
                </a:solidFill>
                <a:latin typeface="Open Sans Light" panose="020B0306030504020204" pitchFamily="34" charset="0"/>
              </a:rPr>
              <a:t>List the goals a user may have, as they pertain to your product or service</a:t>
            </a:r>
            <a:r>
              <a:rPr lang="en-US" sz="1400" dirty="0" smtClean="0">
                <a:solidFill>
                  <a:schemeClr val="tx1">
                    <a:lumMod val="95000"/>
                  </a:schemeClr>
                </a:solidFill>
                <a:latin typeface="Open Sans Light" panose="020B0306030504020204" pitchFamily="34" charset="0"/>
              </a:rPr>
              <a:t>.</a:t>
            </a:r>
          </a:p>
          <a:p>
            <a:pPr marL="342900" indent="-342900" fontAlgn="base">
              <a:spcBef>
                <a:spcPct val="0"/>
              </a:spcBef>
              <a:spcAft>
                <a:spcPct val="0"/>
              </a:spcAft>
              <a:buAutoNum type="arabicPeriod"/>
            </a:pPr>
            <a:r>
              <a:rPr lang="en-US" sz="1400" dirty="0">
                <a:solidFill>
                  <a:schemeClr val="tx1">
                    <a:lumMod val="95000"/>
                  </a:schemeClr>
                </a:solidFill>
                <a:latin typeface="Open Sans Light" panose="020B0306030504020204" pitchFamily="34" charset="0"/>
              </a:rPr>
              <a:t>Prioritize the goals, based on your understanding of your users</a:t>
            </a:r>
            <a:r>
              <a:rPr lang="en-US" sz="1400" dirty="0" smtClean="0">
                <a:solidFill>
                  <a:schemeClr val="tx1">
                    <a:lumMod val="95000"/>
                  </a:schemeClr>
                </a:solidFill>
                <a:latin typeface="Open Sans Light" panose="020B0306030504020204" pitchFamily="34" charset="0"/>
              </a:rPr>
              <a:t>.</a:t>
            </a:r>
          </a:p>
          <a:p>
            <a:pPr marL="342900" indent="-342900" fontAlgn="base">
              <a:spcBef>
                <a:spcPct val="0"/>
              </a:spcBef>
              <a:spcAft>
                <a:spcPct val="0"/>
              </a:spcAft>
              <a:buAutoNum type="arabicPeriod"/>
            </a:pPr>
            <a:r>
              <a:rPr lang="en-US" sz="1400" dirty="0">
                <a:solidFill>
                  <a:schemeClr val="tx1">
                    <a:lumMod val="95000"/>
                  </a:schemeClr>
                </a:solidFill>
                <a:latin typeface="Open Sans Light" panose="020B0306030504020204" pitchFamily="34" charset="0"/>
              </a:rPr>
              <a:t>Craft stories.</a:t>
            </a:r>
          </a:p>
          <a:p>
            <a:pPr marL="342900" indent="-342900" fontAlgn="base">
              <a:spcBef>
                <a:spcPct val="0"/>
              </a:spcBef>
              <a:spcAft>
                <a:spcPct val="0"/>
              </a:spcAft>
              <a:buAutoNum type="arabicPeriod"/>
            </a:pPr>
            <a:endParaRPr lang="en-US" sz="1400" dirty="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endParaRPr lang="en-US" sz="1400" dirty="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endParaRPr lang="en-US" sz="1400" dirty="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endParaRPr lang="en-US" sz="1400" dirty="0">
              <a:solidFill>
                <a:schemeClr val="tx1">
                  <a:lumMod val="95000"/>
                </a:schemeClr>
              </a:solidFill>
              <a:latin typeface="Open Sans Light" panose="020B0306030504020204" pitchFamily="34" charset="0"/>
            </a:endParaRPr>
          </a:p>
          <a:p>
            <a:pPr marL="342900" indent="-342900" fontAlgn="base">
              <a:spcBef>
                <a:spcPct val="0"/>
              </a:spcBef>
              <a:spcAft>
                <a:spcPct val="0"/>
              </a:spcAft>
              <a:buAutoNum type="arabicPeriod"/>
            </a:pPr>
            <a:endParaRPr lang="en-US" sz="1400" dirty="0">
              <a:solidFill>
                <a:schemeClr val="tx1">
                  <a:lumMod val="95000"/>
                </a:schemeClr>
              </a:solidFill>
              <a:latin typeface="Open Sans Light" panose="020B0306030504020204" pitchFamily="34" charset="0"/>
            </a:endParaRPr>
          </a:p>
        </p:txBody>
      </p:sp>
    </p:spTree>
    <p:extLst>
      <p:ext uri="{BB962C8B-B14F-4D97-AF65-F5344CB8AC3E}">
        <p14:creationId xmlns:p14="http://schemas.microsoft.com/office/powerpoint/2010/main" val="277704576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ayouts">
  <a:themeElements>
    <a:clrScheme name="AC4D">
      <a:dk1>
        <a:sysClr val="windowText" lastClr="000000"/>
      </a:dk1>
      <a:lt1>
        <a:sysClr val="window" lastClr="FFFFFF"/>
      </a:lt1>
      <a:dk2>
        <a:srgbClr val="F6BB00"/>
      </a:dk2>
      <a:lt2>
        <a:srgbClr val="B0DAE6"/>
      </a:lt2>
      <a:accent1>
        <a:srgbClr val="5FB5CD"/>
      </a:accent1>
      <a:accent2>
        <a:srgbClr val="CA2A27"/>
      </a:accent2>
      <a:accent3>
        <a:srgbClr val="C4248F"/>
      </a:accent3>
      <a:accent4>
        <a:srgbClr val="676767"/>
      </a:accent4>
      <a:accent5>
        <a:srgbClr val="9BCB3C"/>
      </a:accent5>
      <a:accent6>
        <a:srgbClr val="D8D8D8"/>
      </a:accent6>
      <a:hlink>
        <a:srgbClr val="676767"/>
      </a:hlink>
      <a:folHlink>
        <a:srgbClr val="676767"/>
      </a:folHlink>
    </a:clrScheme>
    <a:fontScheme name="AC4D">
      <a:majorFont>
        <a:latin typeface="MetaOT-Bold"/>
        <a:ea typeface=""/>
        <a:cs typeface=""/>
      </a:majorFont>
      <a:minorFont>
        <a:latin typeface="MetaOT-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rog color theme">
    <a:dk1>
      <a:srgbClr val="000000"/>
    </a:dk1>
    <a:lt1>
      <a:srgbClr val="FFFFFF"/>
    </a:lt1>
    <a:dk2>
      <a:srgbClr val="5A5A5A"/>
    </a:dk2>
    <a:lt2>
      <a:srgbClr val="9B9B9B"/>
    </a:lt2>
    <a:accent1>
      <a:srgbClr val="87D300"/>
    </a:accent1>
    <a:accent2>
      <a:srgbClr val="D71920"/>
    </a:accent2>
    <a:accent3>
      <a:srgbClr val="F6BB00"/>
    </a:accent3>
    <a:accent4>
      <a:srgbClr val="0070C0"/>
    </a:accent4>
    <a:accent5>
      <a:srgbClr val="00B0F0"/>
    </a:accent5>
    <a:accent6>
      <a:srgbClr val="7030A0"/>
    </a:accent6>
    <a:hlink>
      <a:srgbClr val="C00000"/>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
  <TotalTime>9791</TotalTime>
  <Words>2357</Words>
  <Application>Microsoft Office PowerPoint</Application>
  <PresentationFormat>On-screen Show (4:3)</PresentationFormat>
  <Paragraphs>315</Paragraphs>
  <Slides>54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ＭＳ Ｐゴシック</vt:lpstr>
      <vt:lpstr>Arial</vt:lpstr>
      <vt:lpstr>MetaOT-Book</vt:lpstr>
      <vt:lpstr>MetaSerifOT-Book</vt:lpstr>
      <vt:lpstr>Open Sans Light</vt:lpstr>
      <vt:lpstr>Times New Roman</vt:lpstr>
      <vt:lpstr>Verdana</vt:lpstr>
      <vt:lpstr>Layouts</vt:lpstr>
      <vt:lpstr>PowerPoint Presentation</vt:lpstr>
      <vt:lpstr>PowerPoint Presentation</vt:lpstr>
      <vt:lpstr>PowerPoint Presentation</vt:lpstr>
      <vt:lpstr>Writing Scenarios</vt:lpstr>
      <vt:lpstr>Writing Scenarios</vt:lpstr>
      <vt:lpstr>Writing Scenarios</vt:lpstr>
      <vt:lpstr>Writing Scenarios</vt:lpstr>
      <vt:lpstr>Writing 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Sketching Storyboards</vt:lpstr>
      <vt:lpstr>Sketching Storyboards</vt:lpstr>
      <vt:lpstr>Sketching Storyboards</vt:lpstr>
      <vt:lpstr>Sketching Storyboards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Wireframes</vt:lpstr>
      <vt:lpstr>Creating Wireframes</vt:lpstr>
      <vt:lpstr>Creating Wireframes</vt:lpstr>
      <vt:lpstr>Creating Wireframes</vt:lpstr>
      <vt:lpstr>Always show a flow.</vt:lpstr>
      <vt:lpstr>Details matter,  no matter what fidelity  you are sketching at. </vt:lpstr>
      <vt:lpstr>Always indicate  interaction points.</vt:lpstr>
      <vt:lpstr>No fake text!</vt:lpstr>
      <vt:lpstr>Level of effort &amp; fidelity </vt:lpstr>
      <vt:lpstr>PowerPoint Presentation</vt:lpstr>
      <vt:lpstr>PowerPoint Presentation</vt:lpstr>
      <vt:lpstr>PowerPoint Presentation</vt:lpstr>
      <vt:lpstr>If you are giving a critique…</vt:lpstr>
      <vt:lpstr>If you are giving a critique…</vt:lpstr>
      <vt:lpstr>If you are giving a critique…</vt:lpstr>
      <vt:lpstr>If you are giving a critique…</vt:lpstr>
      <vt:lpstr>If you are being critiqued…</vt:lpstr>
      <vt:lpstr>If you are being critiqued…</vt:lpstr>
      <vt:lpstr>If you are being critiqued…</vt:lpstr>
      <vt:lpstr>If you are being critiqued…</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Jon.Kolko</dc:creator>
  <cp:lastModifiedBy>Jon</cp:lastModifiedBy>
  <cp:revision>849</cp:revision>
  <cp:lastPrinted>2012-02-01T12:34:56Z</cp:lastPrinted>
  <dcterms:created xsi:type="dcterms:W3CDTF">2010-11-26T21:24:12Z</dcterms:created>
  <dcterms:modified xsi:type="dcterms:W3CDTF">2015-10-29T22:42:59Z</dcterms:modified>
</cp:coreProperties>
</file>