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435" r:id="rId3"/>
    <p:sldId id="479" r:id="rId4"/>
    <p:sldId id="465" r:id="rId5"/>
    <p:sldId id="467" r:id="rId6"/>
    <p:sldId id="487" r:id="rId7"/>
    <p:sldId id="483" r:id="rId8"/>
    <p:sldId id="484" r:id="rId9"/>
    <p:sldId id="480" r:id="rId10"/>
    <p:sldId id="481" r:id="rId11"/>
    <p:sldId id="482" r:id="rId12"/>
    <p:sldId id="385" r:id="rId13"/>
  </p:sldIdLst>
  <p:sldSz cx="13004800" cy="9753600"/>
  <p:notesSz cx="7315200" cy="96012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A9DAE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67" autoAdjust="0"/>
    <p:restoredTop sz="94850" autoAdjust="0"/>
  </p:normalViewPr>
  <p:slideViewPr>
    <p:cSldViewPr snapToGrid="0" snapToObjects="1">
      <p:cViewPr varScale="1">
        <p:scale>
          <a:sx n="48" d="100"/>
          <a:sy n="48" d="100"/>
        </p:scale>
        <p:origin x="1316" y="5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8437747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sted-image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sted-image.pdf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2">
    <p:bg>
      <p:bgPr>
        <a:solidFill>
          <a:srgbClr val="6FC2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sted-image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Blank copy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sted-image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15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sted-image.pdf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4616450" y="2755900"/>
            <a:ext cx="3949700" cy="19050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23"/>
          <p:cNvSpPr/>
          <p:nvPr userDrawn="1"/>
        </p:nvSpPr>
        <p:spPr>
          <a:xfrm>
            <a:off x="4585538" y="5193876"/>
            <a:ext cx="388087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lang="en-US" b="1"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"/>
              </a:rPr>
              <a:t>Jon Kolko</a:t>
            </a:r>
            <a:endParaRPr b="1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Helvetica"/>
            </a:endParaRPr>
          </a:p>
          <a:p>
            <a:pPr lvl="0" algn="l">
              <a:defRPr sz="1800"/>
            </a:pPr>
            <a:r>
              <a:rPr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Professor, Austin Center for </a:t>
            </a:r>
            <a:r>
              <a:rPr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Design</a:t>
            </a:r>
            <a:endParaRPr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hape 44"/>
          <p:cNvSpPr/>
          <p:nvPr userDrawn="1"/>
        </p:nvSpPr>
        <p:spPr>
          <a:xfrm>
            <a:off x="4585538" y="5993547"/>
            <a:ext cx="198451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800"/>
            </a:pP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jkolko@ac4d.com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l">
              <a:defRPr sz="1800"/>
            </a:pPr>
            <a:r>
              <a:rPr dirty="0" smtClean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  <a:r>
              <a:rPr lang="en-US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jkolko</a:t>
            </a:r>
            <a:endParaRPr lang="en-US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ext Headli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sted-image.pdf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658"/>
          <a:stretch/>
        </p:blipFill>
        <p:spPr>
          <a:xfrm>
            <a:off x="384048" y="9144000"/>
            <a:ext cx="658368" cy="32004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00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6" y="9146860"/>
            <a:ext cx="661131" cy="31887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0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>
            <a:spLocks noGrp="1"/>
          </p:cNvSpPr>
          <p:nvPr>
            <p:ph type="sldNum" sz="quarter" idx="4"/>
          </p:nvPr>
        </p:nvSpPr>
        <p:spPr>
          <a:xfrm>
            <a:off x="12407398" y="9129530"/>
            <a:ext cx="463775" cy="2769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64" r:id="rId4"/>
    <p:sldLayoutId id="2147483660" r:id="rId5"/>
    <p:sldLayoutId id="2147483661" r:id="rId6"/>
    <p:sldLayoutId id="2147483663" r:id="rId7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60769" y="8607516"/>
            <a:ext cx="2096728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Open Sans" panose="020B0606030504020204" pitchFamily="34" charset="0"/>
                <a:cs typeface="Open Sans"/>
              </a:rPr>
              <a:t>Patterns</a:t>
            </a:r>
            <a:endParaRPr lang="en-US" sz="30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/>
              <a:ea typeface="Open Sans" panose="020B0606030504020204" pitchFamily="34" charset="0"/>
              <a:cs typeface="Open Sans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Open Sans" panose="020B0606030504020204" pitchFamily="34" charset="0"/>
                <a:cs typeface="Open Sans"/>
              </a:rPr>
              <a:t>Professor Jon Kolko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Open Sans"/>
              <a:ea typeface="Open Sans" panose="020B0606030504020204" pitchFamily="34" charset="0"/>
              <a:cs typeface="Open Sans"/>
            </a:endParaRPr>
          </a:p>
        </p:txBody>
      </p:sp>
      <p:pic>
        <p:nvPicPr>
          <p:cNvPr id="45" name="pasted-image.pdf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7325" y="8672745"/>
            <a:ext cx="1051462" cy="647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4" descr="https://farm1.staticflickr.com/189/471325948_8fbb2458f8_o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7086"/>
            <a:ext cx="13004800" cy="772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2605326" y="9129530"/>
            <a:ext cx="463775" cy="276999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67287" y="1815002"/>
            <a:ext cx="226964" cy="0"/>
          </a:xfrm>
          <a:prstGeom prst="straightConnector1">
            <a:avLst/>
          </a:prstGeom>
          <a:solidFill>
            <a:srgbClr val="A9DAE7"/>
          </a:solidFill>
          <a:ln w="349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/>
          <p:cNvSpPr/>
          <p:nvPr/>
        </p:nvSpPr>
        <p:spPr>
          <a:xfrm>
            <a:off x="286482" y="2748280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MD01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facebook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 on the time, not being able to communicate in person.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885851" y="6620906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MD02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8881" y="325937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MD03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53697" y="5885185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361859" y="7497247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MD06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haven't discovered what I'm passionate about.  It's disappointing.  I've discovered the things that I'm not passionate about, so I guess that is good.  Next semester I'm taking my first marketing course, so I hope that ends up well.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48528" y="289499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36542" y="3923261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29697" y="334362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85810" y="262421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If I don’t get good grades, I’m not sure how I would get a good job. Here, look at my transcript, see that B-? It’s terrible..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9913" y="631020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MD22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The school sometimes sends me a bill like this, but I don’t usually open it, I just send it to my parents…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94251" y="6875113"/>
            <a:ext cx="3838540" cy="2363456"/>
            <a:chOff x="4746059" y="3670899"/>
            <a:chExt cx="3838540" cy="2363456"/>
          </a:xfrm>
        </p:grpSpPr>
        <p:sp>
          <p:nvSpPr>
            <p:cNvPr id="34" name="Rectangle 33"/>
            <p:cNvSpPr/>
            <p:nvPr/>
          </p:nvSpPr>
          <p:spPr>
            <a:xfrm>
              <a:off x="4746059" y="3670899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MD09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 do my homework in the student learning center at the library.  I also go to my prof office hours and stuff.  I tell them I'm working hard, but sometimes it doesn't click for me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70910" y="4189117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MD35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This is my assignment pad, I use it for keeping track of homework. Like, this is what I have to do for tomorrow (shows) but I haven’t started any of it yet.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9623855" y="699732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MD47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Yea, it’s hard, because there’s so much pressure on you. I mean, like, it’s just pressure all the time, and everyone else seems like they have it figured out…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3039" y="328435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worried about how technology is diminishing her human to </a:t>
            </a:r>
            <a:r>
              <a:rPr lang="en-US" sz="1400">
                <a:solidFill>
                  <a:schemeClr val="bg1"/>
                </a:solidFill>
                <a:latin typeface="+mj-lt"/>
                <a:cs typeface="Arial" pitchFamily="34" charset="0"/>
              </a:rPr>
              <a:t>human relationships.</a:t>
            </a:r>
            <a:endParaRPr lang="en-US" sz="1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44624" y="3444402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seems to be following a “script” of life events.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8136" y="6283677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Her parents have shielded her from financial responsibilities.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94088" y="7543525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She’s aware of good study practices, but doesn’t follow them.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204387" y="7088933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feels overwhelmed with pressure to succeed.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0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Leveraging the Data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24195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67287" y="1815002"/>
            <a:ext cx="226964" cy="0"/>
          </a:xfrm>
          <a:prstGeom prst="straightConnector1">
            <a:avLst/>
          </a:prstGeom>
          <a:solidFill>
            <a:srgbClr val="A9DAE7"/>
          </a:solidFill>
          <a:ln w="349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Rectangle 26"/>
          <p:cNvSpPr/>
          <p:nvPr/>
        </p:nvSpPr>
        <p:spPr>
          <a:xfrm>
            <a:off x="8623968" y="3042916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623969" y="502373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75271" y="3042916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75272" y="502373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If I don’t get good grades, I’m not sure how I would get a good job. Here, look at my transcript, see that B-? It’s terrible.. 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00462" y="4354897"/>
            <a:ext cx="4009813" cy="106651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She seems to be following a “script” of life events.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00461" y="5812221"/>
            <a:ext cx="40098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This pattern name is not a superficial factual container (“Tools” or “People” or “Places”) – it is an observation of the human story of </a:t>
            </a:r>
            <a:r>
              <a:rPr lang="en-US" sz="240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the group.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Leveraging the Data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592894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Moving </a:t>
            </a:r>
            <a:r>
              <a:rPr lang="en-US" sz="40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to Synthesis…</a:t>
            </a:r>
            <a:endParaRPr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Rounded Rectangle 24"/>
          <p:cNvSpPr>
            <a:spLocks noChangeArrowheads="1"/>
          </p:cNvSpPr>
          <p:nvPr/>
        </p:nvSpPr>
        <p:spPr bwMode="auto">
          <a:xfrm>
            <a:off x="8761312" y="2532581"/>
            <a:ext cx="4047568" cy="1956138"/>
          </a:xfrm>
          <a:prstGeom prst="roundRect">
            <a:avLst>
              <a:gd name="adj" fmla="val 5051"/>
            </a:avLst>
          </a:prstGeom>
          <a:solidFill>
            <a:srgbClr val="F6BB00"/>
          </a:solidFill>
          <a:ln w="38100" algn="ctr">
            <a:noFill/>
            <a:round/>
            <a:headEnd/>
            <a:tailEnd/>
          </a:ln>
        </p:spPr>
        <p:txBody>
          <a:bodyPr anchor="ctr" anchorCtr="0"/>
          <a:lstStyle/>
          <a:p>
            <a:pPr defTabSz="457200">
              <a:buClr>
                <a:srgbClr val="808080"/>
              </a:buClr>
              <a:buSzPct val="100000"/>
              <a:buFont typeface="Arial" pitchFamily="34" charset="0"/>
              <a:buNone/>
            </a:pPr>
            <a:r>
              <a:rPr lang="en-US" sz="1800" dirty="0" smtClean="0"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Prototyping</a:t>
            </a:r>
          </a:p>
        </p:txBody>
      </p:sp>
      <p:sp>
        <p:nvSpPr>
          <p:cNvPr id="16" name="Rounded Rectangle 24"/>
          <p:cNvSpPr>
            <a:spLocks noChangeArrowheads="1"/>
          </p:cNvSpPr>
          <p:nvPr/>
        </p:nvSpPr>
        <p:spPr bwMode="auto">
          <a:xfrm>
            <a:off x="4494956" y="2532581"/>
            <a:ext cx="4047568" cy="1956138"/>
          </a:xfrm>
          <a:prstGeom prst="roundRect">
            <a:avLst>
              <a:gd name="adj" fmla="val 5051"/>
            </a:avLst>
          </a:prstGeom>
          <a:solidFill>
            <a:schemeClr val="accent1">
              <a:alpha val="60000"/>
            </a:schemeClr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anchor="ctr" anchorCtr="0"/>
          <a:lstStyle/>
          <a:p>
            <a:pPr defTabSz="457200">
              <a:buClr>
                <a:srgbClr val="808080"/>
              </a:buClr>
              <a:buSzPct val="100000"/>
              <a:buFont typeface="Arial" pitchFamily="34" charset="0"/>
              <a:buNone/>
            </a:pPr>
            <a:r>
              <a:rPr lang="en-US" sz="1800" dirty="0"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Synthesis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65937" y="4817401"/>
            <a:ext cx="367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rgbClr val="000000">
                    <a:lumMod val="95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Hypothesis validation through generative, form-giving activities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39334" y="4817401"/>
            <a:ext cx="367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>
                    <a:lumMod val="95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Making meaning through inference and reframing</a:t>
            </a:r>
            <a:endParaRPr lang="en-US" sz="1800" dirty="0">
              <a:solidFill>
                <a:srgbClr val="000000">
                  <a:lumMod val="95000"/>
                </a:srgb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799" y="4817401"/>
            <a:ext cx="367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Immersion in the cultural context of a wicked problem</a:t>
            </a:r>
            <a:endParaRPr lang="en-US" sz="1800" dirty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>
            <a:off x="4267287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513188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9317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1340563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3" name="Rounded Rectangle 24"/>
          <p:cNvSpPr>
            <a:spLocks noChangeArrowheads="1"/>
          </p:cNvSpPr>
          <p:nvPr/>
        </p:nvSpPr>
        <p:spPr bwMode="auto">
          <a:xfrm>
            <a:off x="228600" y="2545460"/>
            <a:ext cx="4047568" cy="1956138"/>
          </a:xfrm>
          <a:prstGeom prst="roundRect">
            <a:avLst>
              <a:gd name="adj" fmla="val 5051"/>
            </a:avLst>
          </a:prstGeom>
          <a:solidFill>
            <a:srgbClr val="F6BB00"/>
          </a:solidFill>
          <a:ln w="38100" algn="ctr">
            <a:noFill/>
            <a:round/>
            <a:headEnd/>
            <a:tailEnd/>
          </a:ln>
        </p:spPr>
        <p:txBody>
          <a:bodyPr anchor="ctr" anchorCtr="0"/>
          <a:lstStyle/>
          <a:p>
            <a:pPr defTabSz="457200">
              <a:buClr>
                <a:srgbClr val="808080"/>
              </a:buClr>
              <a:buSzPct val="100000"/>
              <a:buFont typeface="Arial" pitchFamily="34" charset="0"/>
              <a:buNone/>
            </a:pPr>
            <a:r>
              <a:rPr lang="en-US" sz="1800" dirty="0"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Ethnography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6064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Moving to Patterns &amp; Anomalies 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1024" y="2774815"/>
            <a:ext cx="102361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 Bottom-Up Process of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Sensemaking</a:t>
            </a:r>
            <a:endParaRPr lang="en-US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The goal of this data-explosion and pattern-identification is to build knowledge – to create a shared, tacit sense for what happened in the research.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 “bottom-up” approach means letting the notes indicate the groupings, rather than starting with grouping names. 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48906" y="3644721"/>
            <a:ext cx="12210179" cy="0"/>
          </a:xfrm>
          <a:prstGeom prst="line">
            <a:avLst/>
          </a:prstGeom>
          <a:noFill/>
          <a:ln w="635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Rounded Rectangle 16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267287" y="1815002"/>
            <a:ext cx="226964" cy="0"/>
          </a:xfrm>
          <a:prstGeom prst="straightConnector1">
            <a:avLst/>
          </a:prstGeom>
          <a:solidFill>
            <a:srgbClr val="A9DAE7"/>
          </a:solidFill>
          <a:ln w="349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Rounded Rectangle 19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89569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Moving to Patterns &amp; Anomalies 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1024" y="2774815"/>
            <a:ext cx="102361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Initial Data Management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A four-hour research engagement can generate several hundred data points. Before we can make sense of the data – and interpret it – we need to get our arms around the general scope of what we’ve discovered: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indent="-457200" algn="l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Put all of the individual notes on the wall</a:t>
            </a:r>
          </a:p>
          <a:p>
            <a:pPr marL="457200" indent="-457200" algn="l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Interpret each individual statement</a:t>
            </a:r>
          </a:p>
          <a:p>
            <a:pPr marL="457200" indent="-457200" algn="l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Question and Infer meaning in the individual statement</a:t>
            </a:r>
          </a:p>
          <a:p>
            <a:pPr marL="457200" indent="-457200" algn="l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Organize notes based on inferred likeness</a:t>
            </a:r>
          </a:p>
          <a:p>
            <a:pPr marL="457200" indent="-457200" algn="l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Give the pattern groups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sentence-names that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capture the inferential grouping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48906" y="3644721"/>
            <a:ext cx="12210179" cy="0"/>
          </a:xfrm>
          <a:prstGeom prst="line">
            <a:avLst/>
          </a:prstGeom>
          <a:noFill/>
          <a:ln w="635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Rounded Rectangle 16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685810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104335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267287" y="1815002"/>
            <a:ext cx="226964" cy="0"/>
          </a:xfrm>
          <a:prstGeom prst="straightConnector1">
            <a:avLst/>
          </a:prstGeom>
          <a:solidFill>
            <a:srgbClr val="A9DAE7"/>
          </a:solidFill>
          <a:ln w="349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Rounded Rectangle 19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65604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Leveraging the Data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67287" y="1815002"/>
            <a:ext cx="226964" cy="0"/>
          </a:xfrm>
          <a:prstGeom prst="straightConnector1">
            <a:avLst/>
          </a:prstGeom>
          <a:solidFill>
            <a:srgbClr val="A9DAE7"/>
          </a:solidFill>
          <a:ln w="349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" name="Group 4"/>
          <p:cNvGrpSpPr/>
          <p:nvPr/>
        </p:nvGrpSpPr>
        <p:grpSpPr>
          <a:xfrm>
            <a:off x="286482" y="2748280"/>
            <a:ext cx="10610117" cy="5904762"/>
            <a:chOff x="286483" y="2926080"/>
            <a:chExt cx="9663964" cy="5378207"/>
          </a:xfrm>
        </p:grpSpPr>
        <p:sp>
          <p:nvSpPr>
            <p:cNvPr id="19" name="Rectangle 18"/>
            <p:cNvSpPr/>
            <p:nvPr/>
          </p:nvSpPr>
          <p:spPr>
            <a:xfrm>
              <a:off x="286483" y="2926080"/>
              <a:ext cx="3109275" cy="1680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MD01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  </a:r>
              <a:r>
                <a:rPr lang="en-US" sz="1000" dirty="0" err="1">
                  <a:solidFill>
                    <a:schemeClr val="tx1"/>
                  </a:solidFill>
                  <a:latin typeface="+mj-lt"/>
                  <a:cs typeface="Arial" pitchFamily="34" charset="0"/>
                </a:rPr>
                <a:t>facebook</a:t>
              </a:r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 on the time, not being able to communicate in person.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6483" y="4774838"/>
              <a:ext cx="3109275" cy="1680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MD02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6483" y="6623597"/>
              <a:ext cx="3109275" cy="1680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MD03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63827" y="2926080"/>
              <a:ext cx="3109275" cy="1680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MD04</a:t>
              </a: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/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63827" y="4774838"/>
              <a:ext cx="3109275" cy="1680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MD05</a:t>
              </a: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/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63827" y="6623597"/>
              <a:ext cx="3109275" cy="1680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MD06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 haven't discovered what I'm passionate about.  It's disappointing.  I've discovered the things that I'm not passionate about, so I guess that is good.  Next semester I'm taking my first marketing course, so I hope that ends up well.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841172" y="2926080"/>
              <a:ext cx="3109275" cy="1680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MD07</a:t>
              </a: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/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I'll get an internship somewhere after picking my major.  That happens sometime next year.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841172" y="4774838"/>
              <a:ext cx="3109275" cy="1680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MD08</a:t>
              </a: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/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 think getting an A or a B - keeping on the deans list - having above a 3. something - I have a 3.6 right now and If I fail this class [</a:t>
              </a:r>
              <a:r>
                <a:rPr lang="en-US" sz="1000" dirty="0" err="1">
                  <a:solidFill>
                    <a:schemeClr val="tx1"/>
                  </a:solidFill>
                  <a:latin typeface="+mj-lt"/>
                  <a:cs typeface="Arial" pitchFamily="34" charset="0"/>
                </a:rPr>
                <a:t>calc</a:t>
              </a:r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] it will all be for nothing.  It will make my GPA plummet.  I'm working so hard and I’m not getting good results.  It makes me feel not good about myself.  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41172" y="6623597"/>
              <a:ext cx="3109275" cy="16806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MD09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 do my homework in the student learning center at the library.  I also go to my prof office hours and stuff.  I tell them I'm working hard, but sometimes it doesn't click for me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87161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67287" y="1815002"/>
            <a:ext cx="226964" cy="0"/>
          </a:xfrm>
          <a:prstGeom prst="straightConnector1">
            <a:avLst/>
          </a:prstGeom>
          <a:solidFill>
            <a:srgbClr val="A9DAE7"/>
          </a:solidFill>
          <a:ln w="349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/>
          <p:cNvSpPr/>
          <p:nvPr/>
        </p:nvSpPr>
        <p:spPr>
          <a:xfrm>
            <a:off x="286482" y="2748280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MD01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facebook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 on the time, not being able to communicate in person.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6482" y="4778041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MD02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6482" y="6807804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MD03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84695" y="2748280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MD04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</a:r>
          </a:p>
          <a:p>
            <a:pPr algn="l"/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4695" y="4778041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84695" y="6807804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MD06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 haven't discovered what I'm passionate about.  It's disappointing.  I've discovered the things that I'm not passionate about, so I guess that is good.  Next semester I'm taking my first marketing course, so I hope that ends up well.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482910" y="2748280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482910" y="4778041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482910" y="6807804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MD09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 do my homework in the student learning center at the library.  I also go to my prof office hours and stuff.  I tell them I'm working hard, but sometimes it doesn't click for me</a:t>
            </a:r>
          </a:p>
          <a:p>
            <a:pPr algn="l"/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03926" y="3551681"/>
            <a:ext cx="4951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What does this mean?</a:t>
            </a:r>
            <a:endParaRPr lang="en-US" dirty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Leveraging the Data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44125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67287" y="1815002"/>
            <a:ext cx="226964" cy="0"/>
          </a:xfrm>
          <a:prstGeom prst="straightConnector1">
            <a:avLst/>
          </a:prstGeom>
          <a:solidFill>
            <a:srgbClr val="A9DAE7"/>
          </a:solidFill>
          <a:ln w="349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/>
          <p:cNvSpPr/>
          <p:nvPr/>
        </p:nvSpPr>
        <p:spPr>
          <a:xfrm>
            <a:off x="286482" y="2748280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MD01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facebook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 on the time, not being able to communicate in person.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6482" y="4778041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MD02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84695" y="2748280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MD04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</a:r>
          </a:p>
          <a:p>
            <a:pPr algn="l"/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4695" y="4778041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84695" y="6807804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MD06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 haven't discovered what I'm passionate about.  It's disappointing.  I've discovered the things that I'm not passionate about, so I guess that is good.  Next semester I'm taking my first marketing course, so I hope that ends up well.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482910" y="2748280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482910" y="4778041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482910" y="6807804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MD09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 do my homework in the student learning center at the library.  I also go to my prof office hours and stuff.  I tell them I'm working hard, but sometimes it doesn't click for me</a:t>
            </a:r>
          </a:p>
          <a:p>
            <a:pPr algn="l"/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54730" y="404677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MD03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9435" y="6258655"/>
            <a:ext cx="3478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Can you infer a relationship?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Leveraging the Data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80375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67287" y="1815002"/>
            <a:ext cx="226964" cy="0"/>
          </a:xfrm>
          <a:prstGeom prst="straightConnector1">
            <a:avLst/>
          </a:prstGeom>
          <a:solidFill>
            <a:srgbClr val="A9DAE7"/>
          </a:solidFill>
          <a:ln w="349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/>
          <p:cNvSpPr/>
          <p:nvPr/>
        </p:nvSpPr>
        <p:spPr>
          <a:xfrm>
            <a:off x="286482" y="2748280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MD01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facebook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 on the time, not being able to communicate in person.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6482" y="4778041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MD02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84695" y="2748280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MD04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</a:r>
          </a:p>
          <a:p>
            <a:pPr algn="l"/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4695" y="4778041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84695" y="6807804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MD06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 haven't discovered what I'm passionate about.  It's disappointing.  I've discovered the things that I'm not passionate about, so I guess that is good.  Next semester I'm taking my first marketing course, so I hope that ends up well.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482910" y="2748280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482910" y="4778041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482910" y="6807804"/>
            <a:ext cx="3413689" cy="1845238"/>
          </a:xfrm>
          <a:prstGeom prst="rect">
            <a:avLst/>
          </a:prstGeom>
          <a:solidFill>
            <a:srgbClr val="FAFAF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MD09</a:t>
            </a: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I do my homework in the student learning center at the library.  I also go to my prof office hours and stuff.  I tell them I'm working hard, but sometimes it doesn't click for me</a:t>
            </a:r>
          </a:p>
          <a:p>
            <a:pPr algn="l"/>
            <a:endParaRPr lang="en-US" sz="100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68881" y="325937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MD03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8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Leveraging the Data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49489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2605326" y="9129530"/>
            <a:ext cx="463775" cy="276999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618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8764" y="1812376"/>
            <a:ext cx="226964" cy="0"/>
          </a:xfrm>
          <a:prstGeom prst="straightConnector1">
            <a:avLst/>
          </a:prstGeom>
          <a:ln>
            <a:solidFill>
              <a:srgbClr val="A9D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46109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Patterns &amp; Anomalies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1619384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Stories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7586" y="1487256"/>
            <a:ext cx="1139701" cy="650240"/>
          </a:xfrm>
          <a:prstGeom prst="roundRect">
            <a:avLst/>
          </a:prstGeom>
          <a:solidFill>
            <a:srgbClr val="A9DAE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Utterances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67287" y="1815002"/>
            <a:ext cx="226964" cy="0"/>
          </a:xfrm>
          <a:prstGeom prst="straightConnector1">
            <a:avLst/>
          </a:prstGeom>
          <a:solidFill>
            <a:srgbClr val="A9DAE7"/>
          </a:solidFill>
          <a:ln w="349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/>
          <p:cNvSpPr/>
          <p:nvPr/>
        </p:nvSpPr>
        <p:spPr>
          <a:xfrm>
            <a:off x="286482" y="2748280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MD01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addicted to technology.  I'm on it 24/7.  I try not to be on it during social situations, with like family, because I think it's rude.  I know that teenagers have that stereotype of being so addicted, and I am, but I don't like to be the typical on 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facebook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 on the time, not being able to communicate in person.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885851" y="6620906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MD02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I'm a teenager, but I can be an adult if I need to.  Teenagers don't get listened to that often - they only care about their social life and what not, but I know when to put social life away. [an adult] means knowing when to disengage from the social stuff like drama, it's not going to consume my whole day.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8881" y="325937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MD03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It's sad that social life is all about technology.  I like to try and communicate without it - so I don't end up like those people who cant communicate in person.  I guess I learned a lot of that from my mom because she points that out to me.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53697" y="5885185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My parents are paying for all of my school.  I don't have any financial aid or anything. I applied for some scholarships, but I didn't get any of those.  I also applied for the Texas state general application but I didn't get any of that either.  I feel guilty about that a lot of times.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361859" y="7497247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MD06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haven't discovered what I'm passionate about.  It's disappointing.  I've discovered the things that I'm not passionate about, so I guess that is good.  Next semester I'm taking my first marketing course, so I hope that ends up well.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48528" y="289499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MD05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When I was first looking up what I wanted to do [before switching to business] I was searching careers in business.  I searched administrative assistant and stuff - my mom talked about that - she said there is so many job for this.  I wanted to see what other jobs were out there; how much they make and how in demand they are.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36542" y="3923261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MD07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I'll get an internship somewhere after picking my major.  That happens sometime next year.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29697" y="3343623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MD08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 think getting an A or a B - keeping on the deans list - having above a 3. something - I have a 3.6 right now and If I fail this class [</a:t>
            </a:r>
            <a:r>
              <a:rPr lang="en-US" sz="1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calc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] it will all be for nothing.  It will make my GPA plummet.  I'm working so hard and I’m not getting good results.  It makes me feel not good about myself.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85810" y="262421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If I don’t get good grades, I’m not sure how I would get a good job. Here, look at my transcript, see that B-? It’s terrible..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9913" y="6310208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MD22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The school sometimes sends me a bill like this, but I don’t usually open it, I just send it to my parents…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94251" y="6875113"/>
            <a:ext cx="3838540" cy="2363456"/>
            <a:chOff x="4746059" y="3670899"/>
            <a:chExt cx="3838540" cy="2363456"/>
          </a:xfrm>
        </p:grpSpPr>
        <p:sp>
          <p:nvSpPr>
            <p:cNvPr id="34" name="Rectangle 33"/>
            <p:cNvSpPr/>
            <p:nvPr/>
          </p:nvSpPr>
          <p:spPr>
            <a:xfrm>
              <a:off x="4746059" y="3670899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MD09</a:t>
              </a:r>
              <a:b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I do my homework in the student learning center at the library.  I also go to my prof office hours and stuff.  I tell them I'm working hard, but sometimes it doesn't click for me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70910" y="4189117"/>
              <a:ext cx="3413689" cy="1845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MD35</a:t>
              </a:r>
            </a:p>
            <a:p>
              <a:pPr algn="l"/>
              <a:endParaRPr lang="en-US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l"/>
              <a:r>
                <a:rPr lang="en-US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This is my assignment pad, I use it for keeping track of homework. Like, this is what I have to do for tomorrow (shows) but I haven’t started any of it yet.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9623855" y="6997329"/>
            <a:ext cx="3413689" cy="18452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MD47</a:t>
            </a:r>
            <a:b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endParaRPr lang="en-US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Yea, it’s hard, because there’s so much pressure on you. I mean, like, it’s just pressure all the time, and everyone else seems like they have it figured out…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8648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9063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Transcription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964633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Interpretation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383156" y="1487256"/>
            <a:ext cx="1139701" cy="650240"/>
          </a:xfrm>
          <a:prstGeom prst="roundRect">
            <a:avLst/>
          </a:prstGeom>
          <a:solidFill>
            <a:srgbClr val="A9DAE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280" dirty="0">
                <a:solidFill>
                  <a:schemeClr val="tx1"/>
                </a:solidFill>
                <a:latin typeface="+mj-lt"/>
              </a:rPr>
              <a:t>Insights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0210530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</a:t>
            </a:r>
          </a:p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Promise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8792009" y="1487256"/>
            <a:ext cx="1139701" cy="650240"/>
          </a:xfrm>
          <a:prstGeom prst="round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A9DA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8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Principles</a:t>
            </a:r>
            <a:endParaRPr lang="en-US" sz="128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0" name="Shape 248"/>
          <p:cNvSpPr/>
          <p:nvPr/>
        </p:nvSpPr>
        <p:spPr>
          <a:xfrm>
            <a:off x="491024" y="463739"/>
            <a:ext cx="1158248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Leveraging the Data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823527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AC4D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6FC2D7"/>
      </a:accent1>
      <a:accent2>
        <a:srgbClr val="4DB5B8"/>
      </a:accent2>
      <a:accent3>
        <a:srgbClr val="AAD04C"/>
      </a:accent3>
      <a:accent4>
        <a:srgbClr val="0091D7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Custom 1">
      <a:majorFont>
        <a:latin typeface="Open Sans Light"/>
        <a:ea typeface="Helvetica Light"/>
        <a:cs typeface="Helvetica Light"/>
      </a:majorFont>
      <a:minorFont>
        <a:latin typeface="Open Sans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AC4D">
    <a:dk1>
      <a:srgbClr val="000000"/>
    </a:dk1>
    <a:lt1>
      <a:srgbClr val="FFFFFF"/>
    </a:lt1>
    <a:dk2>
      <a:srgbClr val="53585F"/>
    </a:dk2>
    <a:lt2>
      <a:srgbClr val="DCDEE0"/>
    </a:lt2>
    <a:accent1>
      <a:srgbClr val="6FC2D7"/>
    </a:accent1>
    <a:accent2>
      <a:srgbClr val="4DB5B8"/>
    </a:accent2>
    <a:accent3>
      <a:srgbClr val="AAD04C"/>
    </a:accent3>
    <a:accent4>
      <a:srgbClr val="0091D7"/>
    </a:accent4>
    <a:accent5>
      <a:srgbClr val="000000"/>
    </a:accent5>
    <a:accent6>
      <a:srgbClr val="000000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AC4D">
    <a:dk1>
      <a:srgbClr val="000000"/>
    </a:dk1>
    <a:lt1>
      <a:srgbClr val="FFFFFF"/>
    </a:lt1>
    <a:dk2>
      <a:srgbClr val="53585F"/>
    </a:dk2>
    <a:lt2>
      <a:srgbClr val="DCDEE0"/>
    </a:lt2>
    <a:accent1>
      <a:srgbClr val="6FC2D7"/>
    </a:accent1>
    <a:accent2>
      <a:srgbClr val="4DB5B8"/>
    </a:accent2>
    <a:accent3>
      <a:srgbClr val="AAD04C"/>
    </a:accent3>
    <a:accent4>
      <a:srgbClr val="0091D7"/>
    </a:accent4>
    <a:accent5>
      <a:srgbClr val="000000"/>
    </a:accent5>
    <a:accent6>
      <a:srgbClr val="000000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577</Words>
  <Application>Microsoft Office PowerPoint</Application>
  <PresentationFormat>Custom</PresentationFormat>
  <Paragraphs>284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Helvetica</vt:lpstr>
      <vt:lpstr>Helvetica Light</vt:lpstr>
      <vt:lpstr>Helvetica Neue</vt:lpstr>
      <vt:lpstr>Open Sans</vt:lpstr>
      <vt:lpstr>Open Sans bold</vt:lpstr>
      <vt:lpstr>Open Sans Light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Kolko</dc:creator>
  <cp:lastModifiedBy>Jon</cp:lastModifiedBy>
  <cp:revision>257</cp:revision>
  <cp:lastPrinted>2015-03-27T19:25:25Z</cp:lastPrinted>
  <dcterms:modified xsi:type="dcterms:W3CDTF">2015-11-22T19:48:24Z</dcterms:modified>
</cp:coreProperties>
</file>