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2" r:id="rId3"/>
  </p:sldMasterIdLst>
  <p:notesMasterIdLst>
    <p:notesMasterId r:id="rId93"/>
  </p:notesMasterIdLst>
  <p:sldIdLst>
    <p:sldId id="256"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9" r:id="rId37"/>
    <p:sldId id="480" r:id="rId38"/>
    <p:sldId id="483" r:id="rId39"/>
    <p:sldId id="484" r:id="rId40"/>
    <p:sldId id="485" r:id="rId41"/>
    <p:sldId id="486" r:id="rId42"/>
    <p:sldId id="487" r:id="rId43"/>
    <p:sldId id="488" r:id="rId44"/>
    <p:sldId id="481" r:id="rId45"/>
    <p:sldId id="490" r:id="rId46"/>
    <p:sldId id="491" r:id="rId47"/>
    <p:sldId id="492" r:id="rId48"/>
    <p:sldId id="493" r:id="rId49"/>
    <p:sldId id="494" r:id="rId50"/>
    <p:sldId id="495" r:id="rId51"/>
    <p:sldId id="489" r:id="rId52"/>
    <p:sldId id="496" r:id="rId53"/>
    <p:sldId id="497" r:id="rId54"/>
    <p:sldId id="498" r:id="rId55"/>
    <p:sldId id="499" r:id="rId56"/>
    <p:sldId id="500" r:id="rId57"/>
    <p:sldId id="501" r:id="rId58"/>
    <p:sldId id="502" r:id="rId59"/>
    <p:sldId id="503" r:id="rId60"/>
    <p:sldId id="504" r:id="rId61"/>
    <p:sldId id="505" r:id="rId62"/>
    <p:sldId id="506" r:id="rId63"/>
    <p:sldId id="507" r:id="rId64"/>
    <p:sldId id="482" r:id="rId65"/>
    <p:sldId id="508" r:id="rId66"/>
    <p:sldId id="509" r:id="rId67"/>
    <p:sldId id="510" r:id="rId68"/>
    <p:sldId id="511" r:id="rId69"/>
    <p:sldId id="512" r:id="rId70"/>
    <p:sldId id="513" r:id="rId71"/>
    <p:sldId id="514" r:id="rId72"/>
    <p:sldId id="515" r:id="rId73"/>
    <p:sldId id="516" r:id="rId74"/>
    <p:sldId id="517" r:id="rId75"/>
    <p:sldId id="521" r:id="rId76"/>
    <p:sldId id="522" r:id="rId77"/>
    <p:sldId id="523" r:id="rId78"/>
    <p:sldId id="524" r:id="rId79"/>
    <p:sldId id="525" r:id="rId80"/>
    <p:sldId id="526" r:id="rId81"/>
    <p:sldId id="527" r:id="rId82"/>
    <p:sldId id="528" r:id="rId83"/>
    <p:sldId id="529" r:id="rId84"/>
    <p:sldId id="530" r:id="rId85"/>
    <p:sldId id="518" r:id="rId86"/>
    <p:sldId id="531" r:id="rId87"/>
    <p:sldId id="520" r:id="rId88"/>
    <p:sldId id="519" r:id="rId89"/>
    <p:sldId id="432" r:id="rId90"/>
    <p:sldId id="436" r:id="rId91"/>
    <p:sldId id="385" r:id="rId92"/>
  </p:sldIdLst>
  <p:sldSz cx="13004800" cy="9753600"/>
  <p:notesSz cx="7315200" cy="96012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7" autoAdjust="0"/>
    <p:restoredTop sz="94660"/>
  </p:normalViewPr>
  <p:slideViewPr>
    <p:cSldViewPr snapToGrid="0" snapToObjects="1">
      <p:cViewPr varScale="1">
        <p:scale>
          <a:sx n="70" d="100"/>
          <a:sy n="70" d="100"/>
        </p:scale>
        <p:origin x="1162" y="5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257300" y="720725"/>
            <a:ext cx="4800600" cy="3600450"/>
          </a:xfrm>
          <a:prstGeom prst="rect">
            <a:avLst/>
          </a:prstGeom>
        </p:spPr>
        <p:txBody>
          <a:bodyPr lIns="96661" tIns="48331" rIns="96661" bIns="48331"/>
          <a:lstStyle/>
          <a:p>
            <a:pPr lvl="0"/>
            <a:endParaRPr/>
          </a:p>
        </p:txBody>
      </p:sp>
      <p:sp>
        <p:nvSpPr>
          <p:cNvPr id="35" name="Shape 35"/>
          <p:cNvSpPr>
            <a:spLocks noGrp="1"/>
          </p:cNvSpPr>
          <p:nvPr>
            <p:ph type="body" sz="quarter" idx="1"/>
          </p:nvPr>
        </p:nvSpPr>
        <p:spPr>
          <a:xfrm>
            <a:off x="975360" y="4560570"/>
            <a:ext cx="5364480" cy="4320540"/>
          </a:xfrm>
          <a:prstGeom prst="rect">
            <a:avLst/>
          </a:prstGeom>
        </p:spPr>
        <p:txBody>
          <a:bodyPr lIns="96661" tIns="48331" rIns="96661" bIns="48331"/>
          <a:lstStyle/>
          <a:p>
            <a:pPr lvl="0"/>
            <a:endParaRPr/>
          </a:p>
        </p:txBody>
      </p:sp>
    </p:spTree>
    <p:extLst>
      <p:ext uri="{BB962C8B-B14F-4D97-AF65-F5344CB8AC3E}">
        <p14:creationId xmlns:p14="http://schemas.microsoft.com/office/powerpoint/2010/main" val="58437747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413087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11</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99229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12</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9076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13</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372766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14</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411854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15</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3851654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16</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95019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17</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108222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18</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428788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19</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13655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20</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19694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3</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49673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21</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575041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22</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1507052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r>
              <a:rPr lang="en-US" dirty="0">
                <a:ea typeface="ＭＳ Ｐゴシック"/>
                <a:cs typeface="ＭＳ Ｐゴシック"/>
              </a:rPr>
              <a:t>IDSA2011</a:t>
            </a:r>
            <a:r>
              <a:rPr lang="en-US" baseline="0" dirty="0">
                <a:ea typeface="ＭＳ Ｐゴシック"/>
                <a:cs typeface="ＭＳ Ｐゴシック"/>
              </a:rPr>
              <a:t> Best In Show: 787 Dreamliner</a:t>
            </a:r>
            <a:endParaRPr lang="en-US" dirty="0">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23</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25294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24</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3418104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25</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130811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26</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67160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27</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861859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28</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3445398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29</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246219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30</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22262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a:solidFill>
                  <a:schemeClr val="tx1"/>
                </a:solidFill>
                <a:ea typeface="ＭＳ Ｐゴシック" pitchFamily="34" charset="-128"/>
              </a:rPr>
              <a:t>A historical perspective on design describes that designers are rarely “in the right place”.</a:t>
            </a:r>
          </a:p>
          <a:p>
            <a:endParaRPr lang="en-US" dirty="0">
              <a:ea typeface="ＭＳ Ｐゴシック" pitchFamily="34" charset="-128"/>
            </a:endParaRPr>
          </a:p>
          <a:p>
            <a:r>
              <a:rPr lang="en-US" dirty="0">
                <a:ea typeface="ＭＳ Ｐゴシック" pitchFamily="34" charset="-128"/>
              </a:rPr>
              <a:t>We built lots of things that were square, because we could. </a:t>
            </a:r>
          </a:p>
        </p:txBody>
      </p:sp>
      <p:sp>
        <p:nvSpPr>
          <p:cNvPr id="119812" name="Slide Number Placeholder 3"/>
          <p:cNvSpPr>
            <a:spLocks noGrp="1"/>
          </p:cNvSpPr>
          <p:nvPr>
            <p:ph type="sldNum" sz="quarter"/>
          </p:nvPr>
        </p:nvSpPr>
        <p:spPr>
          <a:xfrm>
            <a:off x="4143271" y="9119159"/>
            <a:ext cx="3170255" cy="4803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674" tIns="47837" rIns="95674" bIns="47837"/>
          <a:lstStyle>
            <a:lvl1pPr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1pPr>
            <a:lvl2pPr marL="785355" indent="-302059"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2pPr>
            <a:lvl3pPr marL="1208239" indent="-241648"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3pPr>
            <a:lvl4pPr marL="1691534" indent="-241648"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4pPr>
            <a:lvl5pPr marL="2174830" indent="-241648"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5pPr>
            <a:lvl6pPr marL="2658125"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6pPr>
            <a:lvl7pPr marL="3141422"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7pPr>
            <a:lvl8pPr marL="3624717"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8pPr>
            <a:lvl9pPr marL="4108012"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9pPr>
          </a:lstStyle>
          <a:p>
            <a:pPr eaLnBrk="1" hangingPunct="1">
              <a:buFont typeface="Arial" pitchFamily="34" charset="0"/>
              <a:buNone/>
            </a:pPr>
            <a:fld id="{D0ED258A-E87A-4B9E-AE82-575746E83D71}" type="slidenum">
              <a:rPr lang="en-US" smtClean="0">
                <a:solidFill>
                  <a:srgbClr val="000000"/>
                </a:solidFill>
                <a:latin typeface="Open Sans Light" panose="020B0306030504020204" pitchFamily="34" charset="0"/>
              </a:rPr>
              <a:pPr eaLnBrk="1" hangingPunct="1">
                <a:buFont typeface="Arial" pitchFamily="34" charset="0"/>
                <a:buNone/>
              </a:pPr>
              <a:t>4</a:t>
            </a:fld>
            <a:endParaRPr lang="en-US" dirty="0">
              <a:solidFill>
                <a:srgbClr val="000000"/>
              </a:solidFill>
              <a:latin typeface="Open Sans Light" panose="020B0306030504020204" pitchFamily="34" charset="0"/>
            </a:endParaRPr>
          </a:p>
        </p:txBody>
      </p:sp>
    </p:spTree>
    <p:extLst>
      <p:ext uri="{BB962C8B-B14F-4D97-AF65-F5344CB8AC3E}">
        <p14:creationId xmlns:p14="http://schemas.microsoft.com/office/powerpoint/2010/main" val="2531543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31</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530490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32</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414499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33</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8912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34</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85743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85</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8574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a:solidFill>
                  <a:schemeClr val="tx1"/>
                </a:solidFill>
                <a:ea typeface="ＭＳ Ｐゴシック" pitchFamily="34" charset="-128"/>
              </a:rPr>
              <a:t>We focused on streamlining and styling, instead of doing something of substance with the post-war [pre cold war] financial success; we invented consumerism </a:t>
            </a:r>
          </a:p>
          <a:p>
            <a:endParaRPr lang="en-US" dirty="0">
              <a:ea typeface="ＭＳ Ｐゴシック" pitchFamily="34" charset="-128"/>
            </a:endParaRPr>
          </a:p>
        </p:txBody>
      </p:sp>
      <p:sp>
        <p:nvSpPr>
          <p:cNvPr id="120836" name="Slide Number Placeholder 3"/>
          <p:cNvSpPr>
            <a:spLocks noGrp="1"/>
          </p:cNvSpPr>
          <p:nvPr>
            <p:ph type="sldNum" sz="quarter"/>
          </p:nvPr>
        </p:nvSpPr>
        <p:spPr>
          <a:xfrm>
            <a:off x="4143271" y="9119159"/>
            <a:ext cx="3170255" cy="4803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674" tIns="47837" rIns="95674" bIns="47837"/>
          <a:lstStyle>
            <a:lvl1pPr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1pPr>
            <a:lvl2pPr marL="785355" indent="-302059"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2pPr>
            <a:lvl3pPr marL="1208239" indent="-241648"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3pPr>
            <a:lvl4pPr marL="1691534" indent="-241648"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4pPr>
            <a:lvl5pPr marL="2174830" indent="-241648" eaLnBrk="0" hangingPunc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5pPr>
            <a:lvl6pPr marL="2658125"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6pPr>
            <a:lvl7pPr marL="3141422"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7pPr>
            <a:lvl8pPr marL="3624717"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8pPr>
            <a:lvl9pPr marL="4108012" indent="-241648" defTabSz="483295" eaLnBrk="0" fontAlgn="base" hangingPunct="0">
              <a:spcBef>
                <a:spcPct val="0"/>
              </a:spcBef>
              <a:spcAft>
                <a:spcPct val="0"/>
              </a:spcAft>
              <a:buClr>
                <a:srgbClr val="808080"/>
              </a:buClr>
              <a:buSzPct val="100000"/>
              <a:buFont typeface="Arial" pitchFamily="34" charset="0"/>
              <a:tabLst>
                <a:tab pos="0" algn="l"/>
                <a:tab pos="966591" algn="l"/>
                <a:tab pos="1933183" algn="l"/>
                <a:tab pos="2899773" algn="l"/>
                <a:tab pos="3866364" algn="l"/>
                <a:tab pos="4832956" algn="l"/>
                <a:tab pos="5799547" algn="l"/>
                <a:tab pos="6766138" algn="l"/>
                <a:tab pos="7732729" algn="l"/>
                <a:tab pos="8699320" algn="l"/>
                <a:tab pos="9665911" algn="l"/>
                <a:tab pos="10632503" algn="l"/>
              </a:tabLst>
              <a:defRPr>
                <a:solidFill>
                  <a:schemeClr val="bg1"/>
                </a:solidFill>
                <a:latin typeface="Arial" pitchFamily="34" charset="0"/>
                <a:ea typeface="ＭＳ Ｐゴシック" pitchFamily="34" charset="-128"/>
              </a:defRPr>
            </a:lvl9pPr>
          </a:lstStyle>
          <a:p>
            <a:pPr eaLnBrk="1" hangingPunct="1">
              <a:buFont typeface="Arial" pitchFamily="34" charset="0"/>
              <a:buNone/>
            </a:pPr>
            <a:fld id="{F530E5F3-354B-4B55-A176-6263EB7D7081}" type="slidenum">
              <a:rPr lang="en-US" smtClean="0">
                <a:solidFill>
                  <a:srgbClr val="000000"/>
                </a:solidFill>
                <a:latin typeface="Open Sans Light" panose="020B0306030504020204" pitchFamily="34" charset="0"/>
              </a:rPr>
              <a:pPr eaLnBrk="1" hangingPunct="1">
                <a:buFont typeface="Arial" pitchFamily="34" charset="0"/>
                <a:buNone/>
              </a:pPr>
              <a:t>5</a:t>
            </a:fld>
            <a:endParaRPr lang="en-US" dirty="0">
              <a:solidFill>
                <a:srgbClr val="000000"/>
              </a:solidFill>
              <a:latin typeface="Open Sans Light" panose="020B0306030504020204" pitchFamily="34" charset="0"/>
            </a:endParaRPr>
          </a:p>
        </p:txBody>
      </p:sp>
    </p:spTree>
    <p:extLst>
      <p:ext uri="{BB962C8B-B14F-4D97-AF65-F5344CB8AC3E}">
        <p14:creationId xmlns:p14="http://schemas.microsoft.com/office/powerpoint/2010/main" val="341851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6</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339047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7</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264843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8</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319576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9</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178723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en-US">
              <a:ea typeface="ＭＳ Ｐゴシック"/>
              <a:cs typeface="ＭＳ Ｐゴシック"/>
            </a:endParaRPr>
          </a:p>
        </p:txBody>
      </p:sp>
      <p:sp>
        <p:nvSpPr>
          <p:cNvPr id="15363" name="Slide Number Placeholder 3"/>
          <p:cNvSpPr>
            <a:spLocks noGrp="1"/>
          </p:cNvSpPr>
          <p:nvPr>
            <p:ph type="sldNum" sz="quarter" idx="5"/>
          </p:nvPr>
        </p:nvSpPr>
        <p:spPr>
          <a:xfrm>
            <a:off x="4143271" y="9119159"/>
            <a:ext cx="3170255" cy="480391"/>
          </a:xfrm>
          <a:prstGeom prst="rect">
            <a:avLst/>
          </a:prstGeom>
          <a:noFill/>
        </p:spPr>
        <p:txBody>
          <a:bodyPr lIns="95674" tIns="47837" rIns="95674" bIns="47837"/>
          <a:lstStyle/>
          <a:p>
            <a:fld id="{80FD7F81-628D-4BB1-B008-17545345EF88}" type="slidenum">
              <a:rPr lang="en-US" smtClean="0">
                <a:latin typeface="BentonSans Book"/>
                <a:ea typeface="ＭＳ Ｐゴシック"/>
                <a:cs typeface="ＭＳ Ｐゴシック"/>
              </a:rPr>
              <a:pPr/>
              <a:t>10</a:t>
            </a:fld>
            <a:endParaRPr lang="en-US">
              <a:latin typeface="BentonSans Book"/>
              <a:ea typeface="ＭＳ Ｐゴシック"/>
              <a:cs typeface="ＭＳ Ｐゴシック"/>
            </a:endParaRPr>
          </a:p>
        </p:txBody>
      </p:sp>
    </p:spTree>
    <p:extLst>
      <p:ext uri="{BB962C8B-B14F-4D97-AF65-F5344CB8AC3E}">
        <p14:creationId xmlns:p14="http://schemas.microsoft.com/office/powerpoint/2010/main" val="477205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3" name="pasted-image.pdf"/>
          <p:cNvPicPr/>
          <p:nvPr userDrawn="1"/>
        </p:nvPicPr>
        <p:blipFill>
          <a:blip r:embed="rId2" cstate="email">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pic>
        <p:nvPicPr>
          <p:cNvPr id="4" name="pasted-image.pdf"/>
          <p:cNvPicPr/>
          <p:nvPr userDrawn="1"/>
        </p:nvPicPr>
        <p:blipFill rotWithShape="1">
          <a:blip r:embed="rId2" cstate="email">
            <a:extLst>
              <a:ext uri="{28A0092B-C50C-407E-A947-70E740481C1C}">
                <a14:useLocalDpi xmlns:a14="http://schemas.microsoft.com/office/drawing/2010/main"/>
              </a:ext>
            </a:extLst>
          </a:blip>
          <a:srcRect b="20000"/>
          <a:stretch/>
        </p:blipFill>
        <p:spPr>
          <a:xfrm>
            <a:off x="4559910" y="2857500"/>
            <a:ext cx="4020292" cy="1981200"/>
          </a:xfrm>
          <a:prstGeom prst="rect">
            <a:avLst/>
          </a:prstGeom>
          <a:ln w="12700">
            <a:miter lim="400000"/>
          </a:ln>
        </p:spPr>
      </p:pic>
      <p:sp>
        <p:nvSpPr>
          <p:cNvPr id="5" name="Shape 23"/>
          <p:cNvSpPr/>
          <p:nvPr userDrawn="1"/>
        </p:nvSpPr>
        <p:spPr>
          <a:xfrm>
            <a:off x="4585538" y="5193876"/>
            <a:ext cx="3880871"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800"/>
            </a:pPr>
            <a:r>
              <a:rPr lang="en-US" sz="1800" b="1" dirty="0">
                <a:solidFill>
                  <a:srgbClr val="FFFFFF"/>
                </a:solidFill>
                <a:ea typeface="Open Sans" panose="020B0606030504020204" pitchFamily="34" charset="0"/>
                <a:cs typeface="Open Sans" panose="020B0606030504020204" pitchFamily="34" charset="0"/>
                <a:sym typeface="Helvetica"/>
              </a:rPr>
              <a:t>Jon Kolko</a:t>
            </a:r>
            <a:endParaRPr sz="1800" b="1" dirty="0">
              <a:solidFill>
                <a:srgbClr val="FFFFFF"/>
              </a:solidFill>
              <a:ea typeface="Open Sans" panose="020B0606030504020204" pitchFamily="34" charset="0"/>
              <a:cs typeface="Open Sans" panose="020B0606030504020204" pitchFamily="34" charset="0"/>
              <a:sym typeface="Helvetica"/>
            </a:endParaRPr>
          </a:p>
          <a:p>
            <a:pPr algn="l">
              <a:defRPr sz="1800"/>
            </a:pPr>
            <a:r>
              <a:rPr sz="1800" dirty="0">
                <a:solidFill>
                  <a:srgbClr val="FFFFFF"/>
                </a:solidFill>
                <a:ea typeface="Open Sans" panose="020B0606030504020204" pitchFamily="34" charset="0"/>
                <a:cs typeface="Open Sans" panose="020B0606030504020204" pitchFamily="34" charset="0"/>
              </a:rPr>
              <a:t>Professor, Austin Center for Design</a:t>
            </a:r>
          </a:p>
        </p:txBody>
      </p:sp>
      <p:sp>
        <p:nvSpPr>
          <p:cNvPr id="6" name="Shape 44"/>
          <p:cNvSpPr/>
          <p:nvPr userDrawn="1"/>
        </p:nvSpPr>
        <p:spPr>
          <a:xfrm>
            <a:off x="4585538" y="5993547"/>
            <a:ext cx="198451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800"/>
            </a:pPr>
            <a:r>
              <a:rPr lang="en-US" sz="1800" dirty="0">
                <a:solidFill>
                  <a:srgbClr val="FFFFFF"/>
                </a:solidFill>
                <a:ea typeface="Open Sans" panose="020B0606030504020204" pitchFamily="34" charset="0"/>
                <a:cs typeface="Open Sans" panose="020B0606030504020204" pitchFamily="34" charset="0"/>
              </a:rPr>
              <a:t>jkolko@ac4d.com</a:t>
            </a:r>
          </a:p>
          <a:p>
            <a:pPr algn="l">
              <a:defRPr sz="1800"/>
            </a:pPr>
            <a:r>
              <a:rPr sz="1800" dirty="0">
                <a:solidFill>
                  <a:srgbClr val="FFFFFF"/>
                </a:solidFill>
                <a:ea typeface="Open Sans" panose="020B0606030504020204" pitchFamily="34" charset="0"/>
                <a:cs typeface="Open Sans" panose="020B0606030504020204" pitchFamily="34" charset="0"/>
              </a:rPr>
              <a:t>@</a:t>
            </a:r>
            <a:r>
              <a:rPr lang="en-US" sz="1800" dirty="0" err="1">
                <a:solidFill>
                  <a:srgbClr val="FFFFFF"/>
                </a:solidFill>
                <a:ea typeface="Open Sans" panose="020B0606030504020204" pitchFamily="34" charset="0"/>
                <a:cs typeface="Open Sans" panose="020B0606030504020204" pitchFamily="34" charset="0"/>
              </a:rPr>
              <a:t>jkolko</a:t>
            </a:r>
            <a:endParaRPr lang="en-US" sz="1800" dirty="0">
              <a:solidFill>
                <a:srgbClr val="FFFFFF"/>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81642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ext Headline">
    <p:bg>
      <p:bgRef idx="1001">
        <a:schemeClr val="bg1"/>
      </p:bgRef>
    </p:bg>
    <p:spTree>
      <p:nvGrpSpPr>
        <p:cNvPr id="1" name=""/>
        <p:cNvGrpSpPr/>
        <p:nvPr/>
      </p:nvGrpSpPr>
      <p:grpSpPr>
        <a:xfrm>
          <a:off x="0" y="0"/>
          <a:ext cx="0" cy="0"/>
          <a:chOff x="0" y="0"/>
          <a:chExt cx="0" cy="0"/>
        </a:xfrm>
      </p:grpSpPr>
      <p:pic>
        <p:nvPicPr>
          <p:cNvPr id="4" name="pasted-image.pdf"/>
          <p:cNvPicPr/>
          <p:nvPr userDrawn="1"/>
        </p:nvPicPr>
        <p:blipFill rotWithShape="1">
          <a:blip r:embed="rId2" cstate="email">
            <a:extLst>
              <a:ext uri="{28A0092B-C50C-407E-A947-70E740481C1C}">
                <a14:useLocalDpi xmlns:a14="http://schemas.microsoft.com/office/drawing/2010/main"/>
              </a:ext>
            </a:extLst>
          </a:blip>
          <a:srcRect b="19658"/>
          <a:stretch/>
        </p:blipFill>
        <p:spPr>
          <a:xfrm>
            <a:off x="384048" y="9144000"/>
            <a:ext cx="658368" cy="320040"/>
          </a:xfrm>
          <a:prstGeom prst="rect">
            <a:avLst/>
          </a:prstGeom>
          <a:ln w="12700">
            <a:miter lim="400000"/>
          </a:ln>
        </p:spPr>
      </p:pic>
      <p:sp>
        <p:nvSpPr>
          <p:cNvPr id="5" name="Shape 26"/>
          <p:cNvSpPr>
            <a:spLocks noGrp="1"/>
          </p:cNvSpPr>
          <p:nvPr>
            <p:ph type="sldNum" sz="quarter" idx="4"/>
          </p:nvPr>
        </p:nvSpPr>
        <p:spPr>
          <a:xfrm>
            <a:off x="12407398" y="9129530"/>
            <a:ext cx="463775" cy="276999"/>
          </a:xfrm>
          <a:prstGeom prst="rect">
            <a:avLst/>
          </a:prstGeom>
        </p:spPr>
        <p:txBody>
          <a:bodyPr/>
          <a:lstStyle>
            <a:lvl1pPr>
              <a:defRPr sz="9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40174409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0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5899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8" name="pasted-image.pdf"/>
          <p:cNvPicPr/>
          <p:nvPr/>
        </p:nvPicPr>
        <p:blipFill>
          <a:blip r:embed="rId2" cstate="email">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4"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2">
    <p:bg>
      <p:bgPr>
        <a:solidFill>
          <a:srgbClr val="6FC2D7"/>
        </a:solidFill>
        <a:effectLst/>
      </p:bgPr>
    </p:bg>
    <p:spTree>
      <p:nvGrpSpPr>
        <p:cNvPr id="1" name=""/>
        <p:cNvGrpSpPr/>
        <p:nvPr/>
      </p:nvGrpSpPr>
      <p:grpSpPr>
        <a:xfrm>
          <a:off x="0" y="0"/>
          <a:ext cx="0" cy="0"/>
          <a:chOff x="0" y="0"/>
          <a:chExt cx="0" cy="0"/>
        </a:xfrm>
      </p:grpSpPr>
      <p:pic>
        <p:nvPicPr>
          <p:cNvPr id="11" name="pasted-image.pdf"/>
          <p:cNvPicPr/>
          <p:nvPr userDrawn="1"/>
        </p:nvPicPr>
        <p:blipFill>
          <a:blip r:embed="rId2" cstate="email">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pic>
        <p:nvPicPr>
          <p:cNvPr id="4" name="pasted-image.pdf"/>
          <p:cNvPicPr/>
          <p:nvPr userDrawn="1"/>
        </p:nvPicPr>
        <p:blipFill rotWithShape="1">
          <a:blip r:embed="rId2" cstate="email">
            <a:extLst>
              <a:ext uri="{28A0092B-C50C-407E-A947-70E740481C1C}">
                <a14:useLocalDpi xmlns:a14="http://schemas.microsoft.com/office/drawing/2010/main"/>
              </a:ext>
            </a:extLst>
          </a:blip>
          <a:srcRect b="20000"/>
          <a:stretch/>
        </p:blipFill>
        <p:spPr>
          <a:xfrm>
            <a:off x="4559910" y="2857500"/>
            <a:ext cx="4020292" cy="1981200"/>
          </a:xfrm>
          <a:prstGeom prst="rect">
            <a:avLst/>
          </a:prstGeom>
          <a:ln w="12700">
            <a:miter lim="400000"/>
          </a:ln>
        </p:spPr>
      </p:pic>
      <p:sp>
        <p:nvSpPr>
          <p:cNvPr id="5" name="Shape 23"/>
          <p:cNvSpPr/>
          <p:nvPr userDrawn="1"/>
        </p:nvSpPr>
        <p:spPr>
          <a:xfrm>
            <a:off x="4585538" y="5193876"/>
            <a:ext cx="3880871"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lgn="l">
              <a:defRPr sz="1800"/>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rPr>
              <a:t>Jon Kolko</a:t>
            </a:r>
            <a:endParaRPr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Helvetica"/>
            </a:endParaRPr>
          </a:p>
          <a:p>
            <a:pPr lvl="0" algn="l">
              <a:defRPr sz="1800"/>
            </a:pPr>
            <a:r>
              <a:rPr dirty="0">
                <a:solidFill>
                  <a:srgbClr val="FFFFFF"/>
                </a:solidFill>
                <a:latin typeface="Open Sans" panose="020B0606030504020204" pitchFamily="34" charset="0"/>
                <a:ea typeface="Open Sans" panose="020B0606030504020204" pitchFamily="34" charset="0"/>
                <a:cs typeface="Open Sans" panose="020B0606030504020204" pitchFamily="34" charset="0"/>
              </a:rPr>
              <a:t>Professor, Austin Center for Design</a:t>
            </a:r>
          </a:p>
        </p:txBody>
      </p:sp>
      <p:sp>
        <p:nvSpPr>
          <p:cNvPr id="6" name="Shape 44"/>
          <p:cNvSpPr/>
          <p:nvPr userDrawn="1"/>
        </p:nvSpPr>
        <p:spPr>
          <a:xfrm>
            <a:off x="4585538" y="5993547"/>
            <a:ext cx="198451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800"/>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jkolko@ac4d.com</a:t>
            </a:r>
          </a:p>
          <a:p>
            <a:pPr lvl="0" algn="l">
              <a:defRPr sz="1800"/>
            </a:pPr>
            <a:r>
              <a:rPr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jkolko</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ext Headline">
    <p:bg>
      <p:bgRef idx="1001">
        <a:schemeClr val="bg1"/>
      </p:bgRef>
    </p:bg>
    <p:spTree>
      <p:nvGrpSpPr>
        <p:cNvPr id="1" name=""/>
        <p:cNvGrpSpPr/>
        <p:nvPr/>
      </p:nvGrpSpPr>
      <p:grpSpPr>
        <a:xfrm>
          <a:off x="0" y="0"/>
          <a:ext cx="0" cy="0"/>
          <a:chOff x="0" y="0"/>
          <a:chExt cx="0" cy="0"/>
        </a:xfrm>
      </p:grpSpPr>
      <p:pic>
        <p:nvPicPr>
          <p:cNvPr id="4" name="pasted-image.pdf"/>
          <p:cNvPicPr/>
          <p:nvPr userDrawn="1"/>
        </p:nvPicPr>
        <p:blipFill rotWithShape="1">
          <a:blip r:embed="rId2" cstate="email">
            <a:extLst>
              <a:ext uri="{28A0092B-C50C-407E-A947-70E740481C1C}">
                <a14:useLocalDpi xmlns:a14="http://schemas.microsoft.com/office/drawing/2010/main"/>
              </a:ext>
            </a:extLst>
          </a:blip>
          <a:srcRect b="19658"/>
          <a:stretch/>
        </p:blipFill>
        <p:spPr>
          <a:xfrm>
            <a:off x="384048" y="9144000"/>
            <a:ext cx="658368" cy="320040"/>
          </a:xfrm>
          <a:prstGeom prst="rect">
            <a:avLst/>
          </a:prstGeom>
          <a:ln w="12700">
            <a:miter lim="400000"/>
          </a:ln>
        </p:spPr>
      </p:pic>
      <p:sp>
        <p:nvSpPr>
          <p:cNvPr id="5" name="Shape 26"/>
          <p:cNvSpPr>
            <a:spLocks noGrp="1"/>
          </p:cNvSpPr>
          <p:nvPr>
            <p:ph type="sldNum" sz="quarter" idx="4"/>
          </p:nvPr>
        </p:nvSpPr>
        <p:spPr>
          <a:xfrm>
            <a:off x="12407398" y="9129530"/>
            <a:ext cx="463775" cy="276999"/>
          </a:xfrm>
          <a:prstGeom prst="rect">
            <a:avLst/>
          </a:prstGeom>
        </p:spPr>
        <p:txBody>
          <a:bodyPr/>
          <a:lstStyle>
            <a:lvl1pPr>
              <a:defRPr sz="9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9349000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5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3" name="pasted-image.pdf"/>
          <p:cNvPicPr/>
          <p:nvPr userDrawn="1"/>
        </p:nvPicPr>
        <p:blipFill>
          <a:blip r:embed="rId2" cstate="email">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883164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8" name="pasted-image.pdf"/>
          <p:cNvPicPr/>
          <p:nvPr/>
        </p:nvPicPr>
        <p:blipFill>
          <a:blip r:embed="rId2" cstate="email">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4"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071366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copy 2">
    <p:bg>
      <p:bgPr>
        <a:solidFill>
          <a:srgbClr val="6FC2D7"/>
        </a:solidFill>
        <a:effectLst/>
      </p:bgPr>
    </p:bg>
    <p:spTree>
      <p:nvGrpSpPr>
        <p:cNvPr id="1" name=""/>
        <p:cNvGrpSpPr/>
        <p:nvPr/>
      </p:nvGrpSpPr>
      <p:grpSpPr>
        <a:xfrm>
          <a:off x="0" y="0"/>
          <a:ext cx="0" cy="0"/>
          <a:chOff x="0" y="0"/>
          <a:chExt cx="0" cy="0"/>
        </a:xfrm>
      </p:grpSpPr>
      <p:pic>
        <p:nvPicPr>
          <p:cNvPr id="11" name="pasted-image.pdf"/>
          <p:cNvPicPr/>
          <p:nvPr userDrawn="1"/>
        </p:nvPicPr>
        <p:blipFill>
          <a:blip r:embed="rId2" cstate="email">
            <a:extLst>
              <a:ext uri="{28A0092B-C50C-407E-A947-70E740481C1C}">
                <a14:useLocalDpi xmlns:a14="http://schemas.microsoft.com/office/drawing/2010/main"/>
              </a:ext>
            </a:extLst>
          </a:blip>
          <a:stretch>
            <a:fillRect/>
          </a:stretch>
        </p:blipFill>
        <p:spPr>
          <a:xfrm>
            <a:off x="383116" y="9146860"/>
            <a:ext cx="661131" cy="318874"/>
          </a:xfrm>
          <a:prstGeom prst="rect">
            <a:avLst/>
          </a:prstGeom>
          <a:ln w="12700">
            <a:miter lim="400000"/>
          </a:ln>
        </p:spPr>
      </p:pic>
      <p:sp>
        <p:nvSpPr>
          <p:cNvPr id="6"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72997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3333"/>
        </a:solidFill>
        <a:effectLst/>
      </p:bgPr>
    </p:bg>
    <p:spTree>
      <p:nvGrpSpPr>
        <p:cNvPr id="1" name=""/>
        <p:cNvGrpSpPr/>
        <p:nvPr/>
      </p:nvGrpSpPr>
      <p:grpSpPr>
        <a:xfrm>
          <a:off x="0" y="0"/>
          <a:ext cx="0" cy="0"/>
          <a:chOff x="0" y="0"/>
          <a:chExt cx="0" cy="0"/>
        </a:xfrm>
      </p:grpSpPr>
      <p:sp>
        <p:nvSpPr>
          <p:cNvPr id="3"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0" r:id="rId4"/>
    <p:sldLayoutId id="2147483661" r:id="rId5"/>
    <p:sldLayoutId id="2147483664" r:id="rId6"/>
  </p:sldLayoutIdLst>
  <p:transition spd="med"/>
  <p:hf hdr="0" ftr="0" dt="0"/>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23333"/>
        </a:solidFill>
        <a:effectLst/>
      </p:bgPr>
    </p:bg>
    <p:spTree>
      <p:nvGrpSpPr>
        <p:cNvPr id="1" name=""/>
        <p:cNvGrpSpPr/>
        <p:nvPr/>
      </p:nvGrpSpPr>
      <p:grpSpPr>
        <a:xfrm>
          <a:off x="0" y="0"/>
          <a:ext cx="0" cy="0"/>
          <a:chOff x="0" y="0"/>
          <a:chExt cx="0" cy="0"/>
        </a:xfrm>
      </p:grpSpPr>
      <p:sp>
        <p:nvSpPr>
          <p:cNvPr id="3" name="Shape 26"/>
          <p:cNvSpPr>
            <a:spLocks noGrp="1"/>
          </p:cNvSpPr>
          <p:nvPr>
            <p:ph type="sldNum" sz="quarter" idx="4"/>
          </p:nvPr>
        </p:nvSpPr>
        <p:spPr>
          <a:xfrm>
            <a:off x="12407398" y="9129530"/>
            <a:ext cx="463775" cy="276999"/>
          </a:xfrm>
          <a:prstGeom prst="rect">
            <a:avLst/>
          </a:prstGeom>
        </p:spPr>
        <p:txBody>
          <a:bodyPr/>
          <a:lstStyle>
            <a:lvl1pPr>
              <a:defRPr sz="9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042870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ransition spd="med"/>
  <p:hf hdr="0" ftr="0" dt="0"/>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880395"/>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dt="0"/>
  <p:txStyles>
    <p:titleStyle>
      <a:lvl1pPr algn="l" defTabSz="650230" rtl="0" eaLnBrk="1" latinLnBrk="0" hangingPunct="1">
        <a:spcBef>
          <a:spcPct val="0"/>
        </a:spcBef>
        <a:buNone/>
        <a:defRPr sz="4000" b="1" kern="1200">
          <a:solidFill>
            <a:schemeClr val="tx1"/>
          </a:solidFill>
          <a:latin typeface="+mj-lt"/>
          <a:ea typeface="+mj-ea"/>
          <a:cs typeface="+mj-cs"/>
        </a:defRPr>
      </a:lvl1pPr>
    </p:titleStyle>
    <p:bodyStyle>
      <a:lvl1pPr marL="401878" indent="-401878" algn="l" defTabSz="650230" rtl="0" eaLnBrk="1" latinLnBrk="0" hangingPunct="1">
        <a:spcBef>
          <a:spcPts val="2526"/>
        </a:spcBef>
        <a:buClr>
          <a:schemeClr val="accent1"/>
        </a:buClr>
        <a:buFont typeface="Arial"/>
        <a:buChar char="•"/>
        <a:defRPr sz="3400" kern="1200">
          <a:solidFill>
            <a:schemeClr val="tx1"/>
          </a:solidFill>
          <a:latin typeface="+mn-lt"/>
          <a:ea typeface="+mn-ea"/>
          <a:cs typeface="+mn-cs"/>
        </a:defRPr>
      </a:lvl1pPr>
      <a:lvl2pPr marL="1056623" indent="-406394" algn="l" defTabSz="650230" rtl="0" eaLnBrk="1" latinLnBrk="0" hangingPunct="1">
        <a:spcBef>
          <a:spcPct val="20000"/>
        </a:spcBef>
        <a:buClr>
          <a:schemeClr val="accent1"/>
        </a:buClr>
        <a:buFont typeface="Arial"/>
        <a:buChar char="–"/>
        <a:defRPr sz="2800" kern="1200">
          <a:solidFill>
            <a:schemeClr val="tx1"/>
          </a:solidFill>
          <a:latin typeface="+mn-lt"/>
          <a:ea typeface="+mn-ea"/>
          <a:cs typeface="+mn-cs"/>
        </a:defRPr>
      </a:lvl2pPr>
      <a:lvl3pPr marL="1625575" indent="-325115" algn="l" defTabSz="650230" rtl="0" eaLnBrk="1" latinLnBrk="0" hangingPunct="1">
        <a:spcBef>
          <a:spcPct val="20000"/>
        </a:spcBef>
        <a:buClr>
          <a:schemeClr val="accent1"/>
        </a:buClr>
        <a:buFont typeface="Arial"/>
        <a:buChar char="•"/>
        <a:defRPr sz="2600" kern="1200">
          <a:solidFill>
            <a:schemeClr val="tx1"/>
          </a:solidFill>
          <a:latin typeface="+mn-lt"/>
          <a:ea typeface="+mn-ea"/>
          <a:cs typeface="+mn-cs"/>
        </a:defRPr>
      </a:lvl3pPr>
      <a:lvl4pPr marL="2275804" indent="-325115" algn="l" defTabSz="650230" rtl="0" eaLnBrk="1" latinLnBrk="0" hangingPunct="1">
        <a:spcBef>
          <a:spcPct val="20000"/>
        </a:spcBef>
        <a:buClr>
          <a:schemeClr val="accent1"/>
        </a:buClr>
        <a:buFont typeface="Arial"/>
        <a:buChar char="–"/>
        <a:defRPr sz="2300" kern="1200">
          <a:solidFill>
            <a:schemeClr val="tx1"/>
          </a:solidFill>
          <a:latin typeface="+mn-lt"/>
          <a:ea typeface="+mn-ea"/>
          <a:cs typeface="+mn-cs"/>
        </a:defRPr>
      </a:lvl4pPr>
      <a:lvl5pPr marL="2926034" indent="-325115" algn="l" defTabSz="650230" rtl="0" eaLnBrk="1" latinLnBrk="0" hangingPunct="1">
        <a:spcBef>
          <a:spcPct val="20000"/>
        </a:spcBef>
        <a:buClr>
          <a:schemeClr val="accent1"/>
        </a:buClr>
        <a:buFont typeface="Arial"/>
        <a:buChar char="»"/>
        <a:defRPr sz="2300"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2.png"/><Relationship Id="rId10" Type="http://schemas.openxmlformats.org/officeDocument/2006/relationships/image" Target="../media/image69.png"/><Relationship Id="rId4" Type="http://schemas.openxmlformats.org/officeDocument/2006/relationships/image" Target="../media/image61.png"/><Relationship Id="rId9" Type="http://schemas.openxmlformats.org/officeDocument/2006/relationships/image" Target="../media/image59.png"/></Relationships>
</file>

<file path=ppt/slides/_rels/slide8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72.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71.png"/><Relationship Id="rId4" Type="http://schemas.openxmlformats.org/officeDocument/2006/relationships/image" Target="../media/image59.png"/><Relationship Id="rId9"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ecx.images-amazon.com/images/I/61zxqvAVyB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5856" y="1594106"/>
            <a:ext cx="6341071" cy="6341071"/>
          </a:xfrm>
          <a:prstGeom prst="rect">
            <a:avLst/>
          </a:prstGeom>
          <a:noFill/>
          <a:extLst>
            <a:ext uri="{909E8E84-426E-40DD-AFC4-6F175D3DCCD1}">
              <a14:hiddenFill xmlns:a14="http://schemas.microsoft.com/office/drawing/2010/main">
                <a:solidFill>
                  <a:srgbClr val="FFFFFF"/>
                </a:solidFill>
              </a14:hiddenFill>
            </a:ext>
          </a:extLst>
        </p:spPr>
      </p:pic>
      <p:sp>
        <p:nvSpPr>
          <p:cNvPr id="42" name="Shape 42"/>
          <p:cNvSpPr/>
          <p:nvPr/>
        </p:nvSpPr>
        <p:spPr>
          <a:xfrm>
            <a:off x="460769" y="8607516"/>
            <a:ext cx="5589672" cy="101566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l">
              <a:defRPr>
                <a:solidFill>
                  <a:srgbClr val="FFFFFF"/>
                </a:solidFill>
                <a:latin typeface="Helvetica"/>
                <a:ea typeface="Helvetica"/>
                <a:cs typeface="Helvetica"/>
                <a:sym typeface="Helvetica"/>
              </a:defRPr>
            </a:lvl1pPr>
          </a:lstStyle>
          <a:p>
            <a:pPr lvl="0">
              <a:defRPr sz="1800">
                <a:solidFill>
                  <a:srgbClr val="000000"/>
                </a:solidFill>
              </a:defRPr>
            </a:pPr>
            <a:r>
              <a:rPr lang="en-US" sz="3000" dirty="0">
                <a:solidFill>
                  <a:schemeClr val="tx1">
                    <a:lumMod val="50000"/>
                    <a:lumOff val="50000"/>
                  </a:schemeClr>
                </a:solidFill>
                <a:latin typeface="Open Sans"/>
                <a:ea typeface="Open Sans" panose="020B0606030504020204" pitchFamily="34" charset="0"/>
                <a:cs typeface="Open Sans"/>
              </a:rPr>
              <a:t>Introduction to Design Strategy</a:t>
            </a:r>
          </a:p>
          <a:p>
            <a:pPr>
              <a:defRPr sz="1800">
                <a:solidFill>
                  <a:srgbClr val="000000"/>
                </a:solidFill>
              </a:defRPr>
            </a:pPr>
            <a:r>
              <a:rPr lang="en-US" sz="1800" dirty="0">
                <a:solidFill>
                  <a:schemeClr val="tx1">
                    <a:lumMod val="50000"/>
                    <a:lumOff val="50000"/>
                  </a:schemeClr>
                </a:solidFill>
                <a:latin typeface="Open Sans"/>
                <a:ea typeface="Open Sans" panose="020B0606030504020204" pitchFamily="34" charset="0"/>
                <a:cs typeface="Open Sans"/>
              </a:rPr>
              <a:t>Professor Jon Kolko</a:t>
            </a:r>
          </a:p>
          <a:p>
            <a:pPr lvl="0">
              <a:defRPr sz="1800">
                <a:solidFill>
                  <a:srgbClr val="000000"/>
                </a:solidFill>
              </a:defRPr>
            </a:pPr>
            <a:endParaRPr sz="1800" dirty="0">
              <a:solidFill>
                <a:schemeClr val="tx1">
                  <a:lumMod val="50000"/>
                  <a:lumOff val="50000"/>
                </a:schemeClr>
              </a:solidFill>
              <a:latin typeface="Open Sans"/>
              <a:ea typeface="Open Sans" panose="020B0606030504020204" pitchFamily="34" charset="0"/>
              <a:cs typeface="Open Sans"/>
            </a:endParaRPr>
          </a:p>
        </p:txBody>
      </p:sp>
      <p:pic>
        <p:nvPicPr>
          <p:cNvPr id="45" name="pasted-image.pdf"/>
          <p:cNvPicPr/>
          <p:nvPr/>
        </p:nvPicPr>
        <p:blipFill>
          <a:blip r:embed="rId3" cstate="email">
            <a:extLst>
              <a:ext uri="{28A0092B-C50C-407E-A947-70E740481C1C}">
                <a14:useLocalDpi xmlns:a14="http://schemas.microsoft.com/office/drawing/2010/main"/>
              </a:ext>
            </a:extLst>
          </a:blip>
          <a:stretch>
            <a:fillRect/>
          </a:stretch>
        </p:blipFill>
        <p:spPr>
          <a:xfrm>
            <a:off x="11297325" y="8672745"/>
            <a:ext cx="1051462" cy="647525"/>
          </a:xfrm>
          <a:prstGeom prst="rect">
            <a:avLst/>
          </a:prstGeom>
          <a:ln w="12700">
            <a:miter lim="400000"/>
          </a:ln>
        </p:spPr>
      </p:pic>
      <p:pic>
        <p:nvPicPr>
          <p:cNvPr id="2" name="Picture 2" descr="http://upload.wikimedia.org/wikipedia/commons/4/4f/Staircase_perspectiv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87087"/>
            <a:ext cx="13011221" cy="7725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Design was also at the heart of the “innovation” conversation.</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27308501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n\Downloads\91624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301" y="437828"/>
            <a:ext cx="5763728" cy="76865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590834" y="437828"/>
            <a:ext cx="5763728" cy="769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774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i="1" dirty="0">
                <a:latin typeface="+mj-lt"/>
              </a:rPr>
              <a:t>Innovation</a:t>
            </a:r>
            <a:r>
              <a:rPr lang="en-US" sz="5100" dirty="0">
                <a:latin typeface="+mj-lt"/>
              </a:rPr>
              <a:t>  gave us a seat </a:t>
            </a:r>
            <a:br>
              <a:rPr lang="en-US" sz="5100" dirty="0">
                <a:latin typeface="+mj-lt"/>
              </a:rPr>
            </a:br>
            <a:r>
              <a:rPr lang="en-US" sz="5100" dirty="0">
                <a:latin typeface="+mj-lt"/>
              </a:rPr>
              <a:t>at the big-kids table.</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12</a:t>
            </a:fld>
            <a:endParaRPr lang="en-US" dirty="0"/>
          </a:p>
        </p:txBody>
      </p:sp>
    </p:spTree>
    <p:extLst>
      <p:ext uri="{BB962C8B-B14F-4D97-AF65-F5344CB8AC3E}">
        <p14:creationId xmlns:p14="http://schemas.microsoft.com/office/powerpoint/2010/main" val="37973269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4384"/>
          <a:stretch/>
        </p:blipFill>
        <p:spPr bwMode="auto">
          <a:xfrm>
            <a:off x="2" y="3"/>
            <a:ext cx="13004799"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6229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4384"/>
          <a:stretch/>
        </p:blipFill>
        <p:spPr bwMode="auto">
          <a:xfrm>
            <a:off x="2" y="3"/>
            <a:ext cx="13004799"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3467947"/>
            <a:ext cx="12029440" cy="3034453"/>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“The CDO is vital in helping companies take the lead to understand customers, define products and services, and to help build marketing and innovation into services…”</a:t>
            </a:r>
          </a:p>
        </p:txBody>
      </p:sp>
    </p:spTree>
    <p:extLst>
      <p:ext uri="{BB962C8B-B14F-4D97-AF65-F5344CB8AC3E}">
        <p14:creationId xmlns:p14="http://schemas.microsoft.com/office/powerpoint/2010/main" val="9156604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Now, design-as-innovation is recognized as a driver of economic growth </a:t>
            </a:r>
            <a:br>
              <a:rPr lang="en-US" sz="5100" dirty="0">
                <a:latin typeface="+mj-lt"/>
              </a:rPr>
            </a:br>
            <a:r>
              <a:rPr lang="en-US" sz="5100" dirty="0">
                <a:latin typeface="+mj-lt"/>
              </a:rPr>
              <a:t>and policy success. </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25005528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13004800" cy="997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206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13004800" cy="997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4334933"/>
            <a:ext cx="12029440" cy="216746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“To win the future, we must out-innovate, </a:t>
            </a:r>
          </a:p>
          <a:p>
            <a:r>
              <a:rPr lang="en-US" sz="4000" dirty="0">
                <a:solidFill>
                  <a:schemeClr val="tx1">
                    <a:lumMod val="75000"/>
                    <a:lumOff val="25000"/>
                  </a:schemeClr>
                </a:solidFill>
                <a:latin typeface="Open Sans Light" panose="020B0306030504020204" pitchFamily="34" charset="0"/>
              </a:rPr>
              <a:t>out-educate, and out-build the rest of the world.”</a:t>
            </a:r>
          </a:p>
        </p:txBody>
      </p:sp>
    </p:spTree>
    <p:extLst>
      <p:ext uri="{BB962C8B-B14F-4D97-AF65-F5344CB8AC3E}">
        <p14:creationId xmlns:p14="http://schemas.microsoft.com/office/powerpoint/2010/main" val="25237181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0096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4334933"/>
            <a:ext cx="12029440" cy="216746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“The MOEA will devote its efforts to the promotion of a technology and innovation driven industrial development policy…”</a:t>
            </a:r>
          </a:p>
        </p:txBody>
      </p:sp>
    </p:spTree>
    <p:extLst>
      <p:ext uri="{BB962C8B-B14F-4D97-AF65-F5344CB8AC3E}">
        <p14:creationId xmlns:p14="http://schemas.microsoft.com/office/powerpoint/2010/main" val="2934139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8994987"/>
          </a:xfrm>
          <a:prstGeom prst="rect">
            <a:avLst/>
          </a:prstGeom>
        </p:spPr>
        <p:txBody>
          <a:bodyPr lIns="130046" tIns="65023" rIns="130046" bIns="65023" anchor="ctr">
            <a:normAutofit/>
          </a:bodyPr>
          <a:lstStyle/>
          <a:p>
            <a:pPr algn="ctr">
              <a:defRPr/>
            </a:pPr>
            <a:r>
              <a:rPr lang="en-US" sz="5100" dirty="0">
                <a:latin typeface="+mj-lt"/>
              </a:rPr>
              <a:t>Design is in the middle of </a:t>
            </a:r>
            <a:br>
              <a:rPr lang="en-US" sz="5100" dirty="0">
                <a:latin typeface="+mj-lt"/>
              </a:rPr>
            </a:br>
            <a:r>
              <a:rPr lang="en-US" sz="5100" dirty="0">
                <a:latin typeface="+mj-lt"/>
              </a:rPr>
              <a:t>an enormous professional shift.</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2</a:t>
            </a:fld>
            <a:endParaRPr lang="en-US" dirty="0"/>
          </a:p>
        </p:txBody>
      </p:sp>
    </p:spTree>
    <p:extLst>
      <p:ext uri="{BB962C8B-B14F-4D97-AF65-F5344CB8AC3E}">
        <p14:creationId xmlns:p14="http://schemas.microsoft.com/office/powerpoint/2010/main" val="27545140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But…</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41246841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869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4329" y="144498"/>
            <a:ext cx="7044267" cy="939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2721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
            <a:ext cx="13004800"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4334933"/>
            <a:ext cx="12029440" cy="216746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IDSA2011 Best In Show!</a:t>
            </a:r>
          </a:p>
        </p:txBody>
      </p:sp>
    </p:spTree>
    <p:extLst>
      <p:ext uri="{BB962C8B-B14F-4D97-AF65-F5344CB8AC3E}">
        <p14:creationId xmlns:p14="http://schemas.microsoft.com/office/powerpoint/2010/main" val="3225473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13004801"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4334933"/>
            <a:ext cx="12029440" cy="216746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“The leading social network for people with wavy, curly, and kinky hair…”</a:t>
            </a:r>
          </a:p>
        </p:txBody>
      </p:sp>
    </p:spTree>
    <p:extLst>
      <p:ext uri="{BB962C8B-B14F-4D97-AF65-F5344CB8AC3E}">
        <p14:creationId xmlns:p14="http://schemas.microsoft.com/office/powerpoint/2010/main" val="40220477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13024505"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4334933"/>
            <a:ext cx="12029440" cy="216746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a:t>
            </a:r>
            <a:r>
              <a:rPr lang="en-US" sz="4000" dirty="0" err="1">
                <a:solidFill>
                  <a:schemeClr val="tx1">
                    <a:lumMod val="75000"/>
                    <a:lumOff val="25000"/>
                  </a:schemeClr>
                </a:solidFill>
                <a:latin typeface="Open Sans Light" panose="020B0306030504020204" pitchFamily="34" charset="0"/>
              </a:rPr>
              <a:t>Kohort</a:t>
            </a:r>
            <a:r>
              <a:rPr lang="en-US" sz="4000" dirty="0">
                <a:solidFill>
                  <a:schemeClr val="tx1">
                    <a:lumMod val="75000"/>
                    <a:lumOff val="25000"/>
                  </a:schemeClr>
                </a:solidFill>
                <a:latin typeface="Open Sans Light" panose="020B0306030504020204" pitchFamily="34" charset="0"/>
              </a:rPr>
              <a:t> allows for hierarchical groups, so groups can have as many subgroups as a user would like."</a:t>
            </a:r>
          </a:p>
        </p:txBody>
      </p:sp>
    </p:spTree>
    <p:extLst>
      <p:ext uri="{BB962C8B-B14F-4D97-AF65-F5344CB8AC3E}">
        <p14:creationId xmlns:p14="http://schemas.microsoft.com/office/powerpoint/2010/main" val="25563949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1867" y="4334933"/>
            <a:ext cx="12029440" cy="2167467"/>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r>
              <a:rPr lang="en-US" sz="4000" dirty="0">
                <a:solidFill>
                  <a:schemeClr val="tx1">
                    <a:lumMod val="75000"/>
                    <a:lumOff val="25000"/>
                  </a:schemeClr>
                </a:solidFill>
                <a:latin typeface="Open Sans Light" panose="020B0306030504020204" pitchFamily="34" charset="0"/>
              </a:rPr>
              <a:t>“Broadcast live from your phone to Facebook.”</a:t>
            </a:r>
          </a:p>
        </p:txBody>
      </p:sp>
    </p:spTree>
    <p:extLst>
      <p:ext uri="{BB962C8B-B14F-4D97-AF65-F5344CB8AC3E}">
        <p14:creationId xmlns:p14="http://schemas.microsoft.com/office/powerpoint/2010/main" val="37013673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We’re really good at </a:t>
            </a:r>
            <a:r>
              <a:rPr lang="en-US" sz="5100">
                <a:latin typeface="+mj-lt"/>
              </a:rPr>
              <a:t>designing products. </a:t>
            </a:r>
            <a:br>
              <a:rPr lang="en-US" sz="5100" dirty="0">
                <a:latin typeface="+mj-lt"/>
              </a:rPr>
            </a:br>
            <a:r>
              <a:rPr lang="en-US" sz="5100" dirty="0">
                <a:latin typeface="+mj-lt"/>
              </a:rPr>
              <a:t>We’re really bad at picking what to design.</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8472929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854" y="0"/>
            <a:ext cx="12994948"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9710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0058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8994987"/>
          </a:xfrm>
          <a:prstGeom prst="rect">
            <a:avLst/>
          </a:prstGeom>
        </p:spPr>
        <p:txBody>
          <a:bodyPr lIns="130046" tIns="65023" rIns="130046" bIns="65023" anchor="ctr">
            <a:normAutofit/>
          </a:bodyPr>
          <a:lstStyle/>
          <a:p>
            <a:r>
              <a:rPr lang="en-US" sz="5100" dirty="0">
                <a:latin typeface="+mj-lt"/>
              </a:rPr>
              <a:t>For years, design was about </a:t>
            </a:r>
            <a:br>
              <a:rPr lang="en-US" sz="5100" dirty="0">
                <a:latin typeface="+mj-lt"/>
              </a:rPr>
            </a:br>
            <a:r>
              <a:rPr lang="en-US" sz="5100" dirty="0">
                <a:latin typeface="+mj-lt"/>
              </a:rPr>
              <a:t>form giving, aesthetics, and styling.</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41018323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We work on some really stupid stuff. </a:t>
            </a:r>
            <a:br>
              <a:rPr lang="en-US" sz="5100" dirty="0">
                <a:latin typeface="+mj-lt"/>
              </a:rPr>
            </a:br>
            <a:endParaRPr lang="en-US" sz="5100" dirty="0">
              <a:latin typeface="+mj-lt"/>
            </a:endParaRP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36174493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Design lives in a context of traditional, outdated business ideas:</a:t>
            </a:r>
            <a:br>
              <a:rPr lang="en-US" sz="5100" dirty="0">
                <a:latin typeface="+mj-lt"/>
              </a:rPr>
            </a:br>
            <a:br>
              <a:rPr lang="en-US" sz="5100" dirty="0">
                <a:latin typeface="+mj-lt"/>
              </a:rPr>
            </a:br>
            <a:r>
              <a:rPr lang="en-US" sz="5100" dirty="0">
                <a:latin typeface="+mj-lt"/>
              </a:rPr>
              <a:t>market-driven vision</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17335079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Design lives in a context of traditional, outdated business ideas:</a:t>
            </a:r>
            <a:br>
              <a:rPr lang="en-US" sz="5100" dirty="0">
                <a:latin typeface="+mj-lt"/>
              </a:rPr>
            </a:br>
            <a:br>
              <a:rPr lang="en-US" sz="5100" dirty="0">
                <a:latin typeface="+mj-lt"/>
              </a:rPr>
            </a:br>
            <a:r>
              <a:rPr lang="en-US" sz="5100" dirty="0">
                <a:latin typeface="+mj-lt"/>
              </a:rPr>
              <a:t>responsive “competitive” roadmaps</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31699518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Design lives in a context of traditional, outdated business ideas:</a:t>
            </a:r>
            <a:br>
              <a:rPr lang="en-US" sz="5100" dirty="0">
                <a:latin typeface="+mj-lt"/>
              </a:rPr>
            </a:br>
            <a:br>
              <a:rPr lang="en-US" sz="5100" dirty="0">
                <a:latin typeface="+mj-lt"/>
              </a:rPr>
            </a:br>
            <a:r>
              <a:rPr lang="en-US" sz="5100" dirty="0">
                <a:latin typeface="+mj-lt"/>
              </a:rPr>
              <a:t>requirements</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5227436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325120" y="325120"/>
            <a:ext cx="12354560" cy="9103360"/>
          </a:xfrm>
          <a:prstGeom prst="rect">
            <a:avLst/>
          </a:prstGeom>
        </p:spPr>
        <p:txBody>
          <a:bodyPr lIns="130046" tIns="65023" rIns="130046" bIns="65023" anchor="ctr">
            <a:normAutofit/>
          </a:bodyPr>
          <a:lstStyle>
            <a:lvl1pPr>
              <a:defRPr sz="5100">
                <a:latin typeface="+mj-lt"/>
              </a:defRPr>
            </a:lvl1pPr>
            <a:lvl2pPr>
              <a:defRPr sz="8000"/>
            </a:lvl2pPr>
            <a:lvl3pPr>
              <a:defRPr sz="8000"/>
            </a:lvl3pPr>
            <a:lvl4pPr>
              <a:defRPr sz="8000"/>
            </a:lvl4pPr>
            <a:lvl5pPr>
              <a:defRPr sz="8000"/>
            </a:lvl5pPr>
            <a:lvl6pPr>
              <a:defRPr sz="8000"/>
            </a:lvl6pPr>
            <a:lvl7pPr>
              <a:defRPr sz="8000"/>
            </a:lvl7pPr>
            <a:lvl8pPr>
              <a:defRPr sz="8000"/>
            </a:lvl8pPr>
            <a:lvl9pPr>
              <a:defRPr sz="8000"/>
            </a:lvl9pPr>
          </a:lstStyle>
          <a:p>
            <a:r>
              <a:rPr lang="en-US" dirty="0">
                <a:solidFill>
                  <a:schemeClr val="bg1"/>
                </a:solidFill>
              </a:rPr>
              <a:t>We need a new way to think about designing products. </a:t>
            </a:r>
          </a:p>
        </p:txBody>
      </p:sp>
      <p:sp>
        <p:nvSpPr>
          <p:cNvPr id="4"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40302067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pPr algn="ctr" fontAlgn="auto">
              <a:spcBef>
                <a:spcPts val="0"/>
              </a:spcBef>
              <a:spcAft>
                <a:spcPts val="0"/>
              </a:spcAft>
            </a:pPr>
            <a:r>
              <a:rPr lang="en-US" i="1" dirty="0">
                <a:solidFill>
                  <a:schemeClr val="tx1"/>
                </a:solidFill>
                <a:latin typeface="+mj-lt"/>
                <a:ea typeface="Open Sans Semibold" panose="020B0706030804020204" pitchFamily="34" charset="0"/>
                <a:cs typeface="Open Sans Semibold" panose="020B0706030804020204" pitchFamily="34" charset="0"/>
              </a:rPr>
              <a:t>1</a:t>
            </a:r>
            <a:endParaRPr lang="en-US" sz="1000" i="1" dirty="0">
              <a:solidFill>
                <a:schemeClr val="tx1"/>
              </a:solidFill>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4250208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n Kolko\Desktop\Jeff.Patton.png"/>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66405" y="3420835"/>
            <a:ext cx="2126741" cy="24227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Jon Kolko\Desktop\samaraWatkiss_larg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3539" y="3420835"/>
            <a:ext cx="2126741" cy="2422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n Kolko\Desktop\lauren_large.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14306" y="3420835"/>
            <a:ext cx="2126741" cy="242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797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pPr algn="ctr" fontAlgn="auto">
              <a:spcBef>
                <a:spcPts val="0"/>
              </a:spcBef>
              <a:spcAft>
                <a:spcPts val="0"/>
              </a:spcAft>
            </a:pPr>
            <a:r>
              <a:rPr lang="en-US" i="1" dirty="0">
                <a:solidFill>
                  <a:schemeClr val="tx1"/>
                </a:solidFill>
                <a:latin typeface="+mj-lt"/>
                <a:ea typeface="Open Sans Semibold" panose="020B0706030804020204" pitchFamily="34" charset="0"/>
                <a:cs typeface="Open Sans Semibold" panose="020B0706030804020204" pitchFamily="34" charset="0"/>
              </a:rPr>
              <a:t>debt</a:t>
            </a:r>
            <a:endParaRPr lang="en-US" sz="1000" i="1" dirty="0">
              <a:solidFill>
                <a:schemeClr val="tx1"/>
              </a:solidFill>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5894264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47258" y="0"/>
            <a:ext cx="17351829" cy="976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39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2547258" y="0"/>
            <a:ext cx="17351829" cy="97604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3988" y="2494870"/>
            <a:ext cx="8973392" cy="4770664"/>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a:p>
        </p:txBody>
      </p:sp>
      <p:sp>
        <p:nvSpPr>
          <p:cNvPr id="5" name="Rectangle 4"/>
          <p:cNvSpPr/>
          <p:nvPr/>
        </p:nvSpPr>
        <p:spPr>
          <a:xfrm>
            <a:off x="1953988" y="2500313"/>
            <a:ext cx="8973392" cy="4770664"/>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“Even in school I never took a class on how to balance a checkbook. They never taught us any of that. Because learning the history of the Alamo was more important for the 8 billionth time… A real adult knows how to handle your money, knows how to be on your own, and be responsible for your money and how to budget things... which I know nothing.”</a:t>
            </a:r>
          </a:p>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Paige</a:t>
            </a:r>
          </a:p>
        </p:txBody>
      </p:sp>
    </p:spTree>
    <p:extLst>
      <p:ext uri="{BB962C8B-B14F-4D97-AF65-F5344CB8AC3E}">
        <p14:creationId xmlns:p14="http://schemas.microsoft.com/office/powerpoint/2010/main" val="21860980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0" y="3951113"/>
            <a:ext cx="6827520" cy="580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935893" cy="520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9"/>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6827520" y="0"/>
            <a:ext cx="6177280" cy="791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8"/>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6502400" y="7044267"/>
            <a:ext cx="6502400"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326" name="Straight Connector 2"/>
          <p:cNvCxnSpPr>
            <a:cxnSpLocks noChangeShapeType="1"/>
          </p:cNvCxnSpPr>
          <p:nvPr/>
        </p:nvCxnSpPr>
        <p:spPr bwMode="auto">
          <a:xfrm rot="5400000">
            <a:off x="3262489" y="3522133"/>
            <a:ext cx="7044267"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6327" name="Straight Connector 2"/>
          <p:cNvCxnSpPr>
            <a:cxnSpLocks noChangeShapeType="1"/>
          </p:cNvCxnSpPr>
          <p:nvPr/>
        </p:nvCxnSpPr>
        <p:spPr bwMode="auto">
          <a:xfrm rot="5400000">
            <a:off x="5104836" y="8398933"/>
            <a:ext cx="2709333"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6328" name="Straight Connector 14"/>
          <p:cNvCxnSpPr>
            <a:cxnSpLocks noChangeShapeType="1"/>
          </p:cNvCxnSpPr>
          <p:nvPr/>
        </p:nvCxnSpPr>
        <p:spPr bwMode="auto">
          <a:xfrm rot="10800000">
            <a:off x="0" y="5201920"/>
            <a:ext cx="6827520"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6329" name="Straight Connector 15"/>
          <p:cNvCxnSpPr>
            <a:cxnSpLocks noChangeShapeType="1"/>
          </p:cNvCxnSpPr>
          <p:nvPr/>
        </p:nvCxnSpPr>
        <p:spPr bwMode="auto">
          <a:xfrm rot="10800000">
            <a:off x="6405316" y="7044267"/>
            <a:ext cx="6610773"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984901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81201" y="-1"/>
            <a:ext cx="17649371" cy="99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7681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1981201" y="-1"/>
            <a:ext cx="17649371" cy="992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53988" y="2494870"/>
            <a:ext cx="8973392" cy="4770664"/>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a:p>
        </p:txBody>
      </p:sp>
      <p:sp>
        <p:nvSpPr>
          <p:cNvPr id="5" name="Rectangle 4"/>
          <p:cNvSpPr/>
          <p:nvPr/>
        </p:nvSpPr>
        <p:spPr>
          <a:xfrm>
            <a:off x="1953988" y="2500313"/>
            <a:ext cx="8973392" cy="4770664"/>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 hate budgeting, it’s really hard reigning myself in and keeping myself on some sort of track… I’d like to pay off my credit cards as soon as possible because it is a cloud, it is something hanging over my head... [But] in the moment of choosing to buy something or not, it’s really easy to make that decision–yeah fuck it, I don’t care–I want this now…”</a:t>
            </a:r>
          </a:p>
          <a:p>
            <a:pPr algn="l">
              <a:lnSpc>
                <a:spcPct val="200000"/>
              </a:lnSpc>
            </a:pPr>
            <a:r>
              <a:rPr lang="en-US" sz="105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Carl</a:t>
            </a:r>
          </a:p>
        </p:txBody>
      </p:sp>
    </p:spTree>
    <p:extLst>
      <p:ext uri="{BB962C8B-B14F-4D97-AF65-F5344CB8AC3E}">
        <p14:creationId xmlns:p14="http://schemas.microsoft.com/office/powerpoint/2010/main" val="4101489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Observation</a:t>
            </a:r>
          </a:p>
          <a:p>
            <a:endParaRPr lang="en-US" sz="12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Immediate gratification, delayed anxiety.</a:t>
            </a:r>
          </a:p>
        </p:txBody>
      </p:sp>
    </p:spTree>
    <p:extLst>
      <p:ext uri="{BB962C8B-B14F-4D97-AF65-F5344CB8AC3E}">
        <p14:creationId xmlns:p14="http://schemas.microsoft.com/office/powerpoint/2010/main" val="3005710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Insight</a:t>
            </a:r>
          </a:p>
          <a:p>
            <a:endParaRPr lang="en-US" sz="10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There is no satisfaction in future benefits. </a:t>
            </a:r>
            <a:br>
              <a:rPr lang="en-US" i="1" dirty="0">
                <a:solidFill>
                  <a:schemeClr val="tx1">
                    <a:lumMod val="75000"/>
                    <a:lumOff val="25000"/>
                  </a:schemeClr>
                </a:solidFill>
                <a:latin typeface="Open Sans Light" panose="020B0306030504020204" pitchFamily="34" charset="0"/>
              </a:rPr>
            </a:br>
            <a:r>
              <a:rPr lang="en-US" i="1" dirty="0">
                <a:solidFill>
                  <a:schemeClr val="tx1">
                    <a:lumMod val="75000"/>
                    <a:lumOff val="25000"/>
                  </a:schemeClr>
                </a:solidFill>
                <a:latin typeface="Open Sans Light" panose="020B0306030504020204" pitchFamily="34" charset="0"/>
              </a:rPr>
              <a:t>We need to feel immediate value to be satisfied.</a:t>
            </a:r>
          </a:p>
        </p:txBody>
      </p:sp>
    </p:spTree>
    <p:extLst>
      <p:ext uri="{BB962C8B-B14F-4D97-AF65-F5344CB8AC3E}">
        <p14:creationId xmlns:p14="http://schemas.microsoft.com/office/powerpoint/2010/main" val="3289928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1372" y="391887"/>
            <a:ext cx="11654971" cy="866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2244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96161" y="-1"/>
            <a:ext cx="15300961" cy="97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766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5133" y="888149"/>
            <a:ext cx="10517511" cy="786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2649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5720" y="961159"/>
            <a:ext cx="10368280" cy="77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4767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Value</a:t>
            </a:r>
          </a:p>
          <a:p>
            <a:endParaRPr lang="en-US" sz="12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We will reduce the anxiety </a:t>
            </a:r>
          </a:p>
          <a:p>
            <a:r>
              <a:rPr lang="en-US" i="1" dirty="0">
                <a:solidFill>
                  <a:schemeClr val="tx1">
                    <a:lumMod val="75000"/>
                    <a:lumOff val="25000"/>
                  </a:schemeClr>
                </a:solidFill>
                <a:latin typeface="Open Sans Light" panose="020B0306030504020204" pitchFamily="34" charset="0"/>
              </a:rPr>
              <a:t>caused by debt in the lives of young adults,</a:t>
            </a:r>
          </a:p>
          <a:p>
            <a:r>
              <a:rPr lang="en-US" i="1" dirty="0">
                <a:solidFill>
                  <a:schemeClr val="tx1">
                    <a:lumMod val="75000"/>
                    <a:lumOff val="25000"/>
                  </a:schemeClr>
                </a:solidFill>
                <a:latin typeface="Open Sans Light" panose="020B0306030504020204" pitchFamily="34" charset="0"/>
              </a:rPr>
              <a:t>and empower them to change their behavior</a:t>
            </a:r>
          </a:p>
          <a:p>
            <a:r>
              <a:rPr lang="en-US" i="1" dirty="0">
                <a:solidFill>
                  <a:schemeClr val="tx1">
                    <a:lumMod val="75000"/>
                    <a:lumOff val="25000"/>
                  </a:schemeClr>
                </a:solidFill>
                <a:latin typeface="Open Sans Light" panose="020B0306030504020204" pitchFamily="34" charset="0"/>
              </a:rPr>
              <a:t>and achieve a better financial future.</a:t>
            </a:r>
          </a:p>
        </p:txBody>
      </p:sp>
    </p:spTree>
    <p:extLst>
      <p:ext uri="{BB962C8B-B14F-4D97-AF65-F5344CB8AC3E}">
        <p14:creationId xmlns:p14="http://schemas.microsoft.com/office/powerpoint/2010/main" val="31036650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pPr algn="ctr" fontAlgn="auto">
              <a:spcBef>
                <a:spcPts val="0"/>
              </a:spcBef>
              <a:spcAft>
                <a:spcPts val="0"/>
              </a:spcAft>
            </a:pPr>
            <a:r>
              <a:rPr lang="en-US" i="1" dirty="0">
                <a:solidFill>
                  <a:schemeClr val="tx1"/>
                </a:solidFill>
                <a:latin typeface="+mj-lt"/>
                <a:ea typeface="Open Sans Semibold" panose="020B0706030804020204" pitchFamily="34" charset="0"/>
                <a:cs typeface="Open Sans Semibold" panose="020B0706030804020204" pitchFamily="34" charset="0"/>
              </a:rPr>
              <a:t>2</a:t>
            </a:r>
            <a:endParaRPr lang="en-US" sz="1000" i="1" dirty="0">
              <a:solidFill>
                <a:schemeClr val="tx1"/>
              </a:solidFill>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3085784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0" y="5617351"/>
            <a:ext cx="8886613" cy="413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7"/>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a:off x="5418667" y="2"/>
            <a:ext cx="7586133" cy="38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8"/>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a:off x="0" y="0"/>
            <a:ext cx="5475112" cy="574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71840" y="3657600"/>
            <a:ext cx="463296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p:cNvPicPr>
            <a:picLocks noChangeAspect="1" noChangeArrowheads="1"/>
          </p:cNvPicPr>
          <p:nvPr/>
        </p:nvPicPr>
        <p:blipFill>
          <a:blip r:embed="rId7">
            <a:grayscl/>
            <a:extLst>
              <a:ext uri="{28A0092B-C50C-407E-A947-70E740481C1C}">
                <a14:useLocalDpi xmlns:a14="http://schemas.microsoft.com/office/drawing/2010/main"/>
              </a:ext>
            </a:extLst>
          </a:blip>
          <a:srcRect/>
          <a:stretch>
            <a:fillRect/>
          </a:stretch>
        </p:blipFill>
        <p:spPr bwMode="auto">
          <a:xfrm>
            <a:off x="4660053" y="3684693"/>
            <a:ext cx="3705014" cy="24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375" name="Straight Connector 9"/>
          <p:cNvCxnSpPr>
            <a:cxnSpLocks noChangeShapeType="1"/>
          </p:cNvCxnSpPr>
          <p:nvPr/>
        </p:nvCxnSpPr>
        <p:spPr bwMode="auto">
          <a:xfrm rot="10800000">
            <a:off x="0" y="5743787"/>
            <a:ext cx="4660053"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8376" name="Straight Connector 11"/>
          <p:cNvCxnSpPr>
            <a:cxnSpLocks noChangeShapeType="1"/>
          </p:cNvCxnSpPr>
          <p:nvPr/>
        </p:nvCxnSpPr>
        <p:spPr bwMode="auto">
          <a:xfrm rot="10800000">
            <a:off x="4660053" y="3684693"/>
            <a:ext cx="8344747"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8377" name="Straight Connector 12"/>
          <p:cNvCxnSpPr>
            <a:cxnSpLocks noChangeShapeType="1"/>
          </p:cNvCxnSpPr>
          <p:nvPr/>
        </p:nvCxnSpPr>
        <p:spPr bwMode="auto">
          <a:xfrm rot="10800000">
            <a:off x="4660055" y="6177280"/>
            <a:ext cx="3684693"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8378" name="Straight Connector 2"/>
          <p:cNvCxnSpPr>
            <a:cxnSpLocks noChangeShapeType="1"/>
          </p:cNvCxnSpPr>
          <p:nvPr/>
        </p:nvCxnSpPr>
        <p:spPr bwMode="auto">
          <a:xfrm rot="5400000">
            <a:off x="3587611" y="1842347"/>
            <a:ext cx="3684693"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8379" name="Straight Connector 2"/>
          <p:cNvCxnSpPr>
            <a:cxnSpLocks noChangeShapeType="1"/>
          </p:cNvCxnSpPr>
          <p:nvPr/>
        </p:nvCxnSpPr>
        <p:spPr bwMode="auto">
          <a:xfrm rot="5400000">
            <a:off x="3388926" y="4928730"/>
            <a:ext cx="2596444"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cxnSp>
        <p:nvCxnSpPr>
          <p:cNvPr id="58380" name="Straight Connector 2"/>
          <p:cNvCxnSpPr>
            <a:cxnSpLocks noChangeShapeType="1"/>
          </p:cNvCxnSpPr>
          <p:nvPr/>
        </p:nvCxnSpPr>
        <p:spPr bwMode="auto">
          <a:xfrm rot="5400000">
            <a:off x="5310293" y="6719147"/>
            <a:ext cx="6068907"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717197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n Kolko\Desktop\galos_ac4d_photo_larg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7677" b="4317"/>
          <a:stretch/>
        </p:blipFill>
        <p:spPr bwMode="auto">
          <a:xfrm>
            <a:off x="4281123" y="3728852"/>
            <a:ext cx="2126741" cy="24386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Jon Kolko\Desktop\maryanneLee_larg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26074" y="3728852"/>
            <a:ext cx="2126741" cy="242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449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i="1">
                <a:solidFill>
                  <a:schemeClr val="tx1">
                    <a:lumMod val="75000"/>
                    <a:lumOff val="25000"/>
                  </a:schemeClr>
                </a:solidFill>
                <a:latin typeface="Open Sans Light" panose="020B0306030504020204" pitchFamily="34" charset="0"/>
              </a:rPr>
              <a:t>aging</a:t>
            </a:r>
            <a:endParaRPr lang="en-US" sz="1600" i="1" dirty="0">
              <a:solidFill>
                <a:schemeClr val="tx1">
                  <a:lumMod val="75000"/>
                  <a:lumOff val="25000"/>
                </a:schemeClr>
              </a:solidFill>
              <a:latin typeface="Open Sans Light" panose="020B0306030504020204" pitchFamily="34" charset="0"/>
            </a:endParaRPr>
          </a:p>
        </p:txBody>
      </p:sp>
    </p:spTree>
    <p:extLst>
      <p:ext uri="{BB962C8B-B14F-4D97-AF65-F5344CB8AC3E}">
        <p14:creationId xmlns:p14="http://schemas.microsoft.com/office/powerpoint/2010/main" val="41017836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playing Hannah.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69440" y="1"/>
            <a:ext cx="17339733" cy="975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538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playing Hannah.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1869440" y="1"/>
            <a:ext cx="17339733" cy="9753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2614" y="3980770"/>
            <a:ext cx="8973392" cy="2390775"/>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dirty="0"/>
          </a:p>
        </p:txBody>
      </p:sp>
      <p:sp>
        <p:nvSpPr>
          <p:cNvPr id="5" name="Rectangle 4"/>
          <p:cNvSpPr/>
          <p:nvPr/>
        </p:nvSpPr>
        <p:spPr>
          <a:xfrm>
            <a:off x="1972614" y="3986213"/>
            <a:ext cx="8973392" cy="2385332"/>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I'm kind of secretive. I have gone to the hospital and I don’t tell my sons because I want to take care of myself. Why should I worry them?</a:t>
            </a:r>
          </a:p>
          <a:p>
            <a:pPr algn="l">
              <a:lnSpc>
                <a:spcPct val="200000"/>
              </a:lnSpc>
            </a:pPr>
            <a:r>
              <a:rPr lang="en-US" sz="105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Annette</a:t>
            </a:r>
          </a:p>
        </p:txBody>
      </p:sp>
    </p:spTree>
    <p:extLst>
      <p:ext uri="{BB962C8B-B14F-4D97-AF65-F5344CB8AC3E}">
        <p14:creationId xmlns:p14="http://schemas.microsoft.com/office/powerpoint/2010/main" val="37396654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05280" y="0"/>
            <a:ext cx="17339732"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6982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1605280" y="0"/>
            <a:ext cx="17339732"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72614" y="3980770"/>
            <a:ext cx="8973392" cy="2390775"/>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dirty="0"/>
          </a:p>
        </p:txBody>
      </p:sp>
      <p:sp>
        <p:nvSpPr>
          <p:cNvPr id="7" name="Rectangle 6"/>
          <p:cNvSpPr/>
          <p:nvPr/>
        </p:nvSpPr>
        <p:spPr>
          <a:xfrm>
            <a:off x="1972614" y="3986213"/>
            <a:ext cx="8973392" cy="2385332"/>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She’s going to look at me like I’m insane; “What do you mean I can’t drive that car?’ Um, I think as long as she can talk she thinks she can drive.”</a:t>
            </a:r>
          </a:p>
          <a:p>
            <a:pPr algn="l">
              <a:lnSpc>
                <a:spcPct val="200000"/>
              </a:lnSpc>
            </a:pPr>
            <a:r>
              <a:rPr lang="en-US" sz="105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Martha</a:t>
            </a:r>
          </a:p>
        </p:txBody>
      </p:sp>
    </p:spTree>
    <p:extLst>
      <p:ext uri="{BB962C8B-B14F-4D97-AF65-F5344CB8AC3E}">
        <p14:creationId xmlns:p14="http://schemas.microsoft.com/office/powerpoint/2010/main" val="14643619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Observation</a:t>
            </a:r>
          </a:p>
          <a:p>
            <a:endParaRPr lang="en-US" sz="12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A conflict of interests over aging.</a:t>
            </a:r>
          </a:p>
        </p:txBody>
      </p:sp>
    </p:spTree>
    <p:extLst>
      <p:ext uri="{BB962C8B-B14F-4D97-AF65-F5344CB8AC3E}">
        <p14:creationId xmlns:p14="http://schemas.microsoft.com/office/powerpoint/2010/main" val="36684794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Insight</a:t>
            </a:r>
          </a:p>
          <a:p>
            <a:endParaRPr lang="en-US" sz="10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Elderly individuals fear asking for help because </a:t>
            </a:r>
          </a:p>
          <a:p>
            <a:r>
              <a:rPr lang="en-US" i="1" dirty="0">
                <a:solidFill>
                  <a:schemeClr val="tx1">
                    <a:lumMod val="75000"/>
                    <a:lumOff val="25000"/>
                  </a:schemeClr>
                </a:solidFill>
                <a:latin typeface="Open Sans Light" panose="020B0306030504020204" pitchFamily="34" charset="0"/>
              </a:rPr>
              <a:t>taking others’ time and resources will result in </a:t>
            </a:r>
          </a:p>
          <a:p>
            <a:r>
              <a:rPr lang="en-US" i="1" dirty="0">
                <a:solidFill>
                  <a:schemeClr val="tx1">
                    <a:lumMod val="75000"/>
                    <a:lumOff val="25000"/>
                  </a:schemeClr>
                </a:solidFill>
                <a:latin typeface="Open Sans Light" panose="020B0306030504020204" pitchFamily="34" charset="0"/>
              </a:rPr>
              <a:t>being robbed of their own independence.</a:t>
            </a:r>
          </a:p>
        </p:txBody>
      </p:sp>
    </p:spTree>
    <p:extLst>
      <p:ext uri="{BB962C8B-B14F-4D97-AF65-F5344CB8AC3E}">
        <p14:creationId xmlns:p14="http://schemas.microsoft.com/office/powerpoint/2010/main" val="36122229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3788138" cy="982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0143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3788136" cy="982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931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8994987"/>
          </a:xfrm>
          <a:prstGeom prst="rect">
            <a:avLst/>
          </a:prstGeom>
        </p:spPr>
        <p:txBody>
          <a:bodyPr lIns="130046" tIns="65023" rIns="130046" bIns="65023" anchor="ctr">
            <a:normAutofit/>
          </a:bodyPr>
          <a:lstStyle/>
          <a:p>
            <a:r>
              <a:rPr lang="en-US" sz="5100" dirty="0">
                <a:latin typeface="+mj-lt"/>
              </a:rPr>
              <a:t>During this period, design was a big deal – to designers.</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41298700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3788138" cy="982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28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Value</a:t>
            </a:r>
          </a:p>
          <a:p>
            <a:endParaRPr lang="en-US" sz="7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We will create a safe space for open discussion of </a:t>
            </a:r>
          </a:p>
          <a:p>
            <a:r>
              <a:rPr lang="en-US" i="1" dirty="0">
                <a:solidFill>
                  <a:schemeClr val="tx1">
                    <a:lumMod val="75000"/>
                    <a:lumOff val="25000"/>
                  </a:schemeClr>
                </a:solidFill>
                <a:latin typeface="Open Sans Light" panose="020B0306030504020204" pitchFamily="34" charset="0"/>
              </a:rPr>
              <a:t>aging-related topics.</a:t>
            </a:r>
          </a:p>
        </p:txBody>
      </p:sp>
    </p:spTree>
    <p:extLst>
      <p:ext uri="{BB962C8B-B14F-4D97-AF65-F5344CB8AC3E}">
        <p14:creationId xmlns:p14="http://schemas.microsoft.com/office/powerpoint/2010/main" val="29313593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pPr algn="ctr" fontAlgn="auto">
              <a:spcBef>
                <a:spcPts val="0"/>
              </a:spcBef>
              <a:spcAft>
                <a:spcPts val="0"/>
              </a:spcAft>
            </a:pPr>
            <a:r>
              <a:rPr lang="en-US" i="1" dirty="0">
                <a:solidFill>
                  <a:schemeClr val="tx1"/>
                </a:solidFill>
                <a:latin typeface="+mj-lt"/>
                <a:ea typeface="Open Sans Semibold" panose="020B0706030804020204" pitchFamily="34" charset="0"/>
                <a:cs typeface="Open Sans Semibold" panose="020B0706030804020204" pitchFamily="34" charset="0"/>
              </a:rPr>
              <a:t>3</a:t>
            </a:r>
            <a:endParaRPr lang="en-US" sz="1000" i="1" dirty="0">
              <a:solidFill>
                <a:schemeClr val="tx1"/>
              </a:solidFill>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005710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n Kolko\Dropbox (Blackboard Design)\BbDesign\Brand\_DesignerAssets\_Bb_Logo\PRESENTATION\Bb_wordmark_1C_black.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8998" y="4781550"/>
            <a:ext cx="1785198" cy="25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068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i="1" dirty="0">
                <a:solidFill>
                  <a:schemeClr val="tx1">
                    <a:lumMod val="75000"/>
                    <a:lumOff val="25000"/>
                  </a:schemeClr>
                </a:solidFill>
                <a:latin typeface="Open Sans Light" panose="020B0306030504020204" pitchFamily="34" charset="0"/>
              </a:rPr>
              <a:t>decision making</a:t>
            </a:r>
            <a:endParaRPr lang="en-US" sz="1600" i="1" dirty="0">
              <a:solidFill>
                <a:schemeClr val="tx1">
                  <a:lumMod val="75000"/>
                  <a:lumOff val="25000"/>
                </a:schemeClr>
              </a:solidFill>
              <a:latin typeface="Open Sans Light" panose="020B0306030504020204" pitchFamily="34" charset="0"/>
            </a:endParaRPr>
          </a:p>
        </p:txBody>
      </p:sp>
    </p:spTree>
    <p:extLst>
      <p:ext uri="{BB962C8B-B14F-4D97-AF65-F5344CB8AC3E}">
        <p14:creationId xmlns:p14="http://schemas.microsoft.com/office/powerpoint/2010/main" val="33665652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optimus\design\11_CustomerJourneyResearch\participants\p1_Shanae\IMG_290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14881" y="0"/>
            <a:ext cx="17339733"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184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optimus\design\11_CustomerJourneyResearch\participants\p1_Shanae\IMG_2907.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2214881" y="0"/>
            <a:ext cx="17339733" cy="975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3988" y="2494870"/>
            <a:ext cx="8973392" cy="4770664"/>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a:p>
        </p:txBody>
      </p:sp>
      <p:sp>
        <p:nvSpPr>
          <p:cNvPr id="5" name="Rectangle 4"/>
          <p:cNvSpPr/>
          <p:nvPr/>
        </p:nvSpPr>
        <p:spPr>
          <a:xfrm>
            <a:off x="1953988" y="2500313"/>
            <a:ext cx="8973392" cy="4770664"/>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 used to be a psych major, they have one of the best psych programs. But I wasn’t liking it that much. I switched majors my junior year, you have to have a major that makes money, so I knew I wasn’t a business person, and I wanted to be a therapist, because girls like to talk about their problems, and I thought I would be a good therapist, and then I get into college and was like this isn’t what I signed up for…</a:t>
            </a:r>
          </a:p>
          <a:p>
            <a:pPr algn="l">
              <a:lnSpc>
                <a:spcPct val="200000"/>
              </a:lnSpc>
            </a:pPr>
            <a:r>
              <a:rPr lang="en-US" sz="105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Shanae</a:t>
            </a:r>
          </a:p>
        </p:txBody>
      </p:sp>
    </p:spTree>
    <p:extLst>
      <p:ext uri="{BB962C8B-B14F-4D97-AF65-F5344CB8AC3E}">
        <p14:creationId xmlns:p14="http://schemas.microsoft.com/office/powerpoint/2010/main" val="17969999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ptimus\design\11_CustomerJourneyResearch\participants\p5_Jacob\Photo\Jacob_930am_2012_11_06\IMG_65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74241" y="0"/>
            <a:ext cx="17339733"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692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ptimus\design\11_CustomerJourneyResearch\participants\p5_Jacob\Photo\Jacob_930am_2012_11_06\IMG_6524.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2174241" y="0"/>
            <a:ext cx="17339733" cy="9753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53988" y="2494870"/>
            <a:ext cx="8973392" cy="4770664"/>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a:p>
        </p:txBody>
      </p:sp>
      <p:sp>
        <p:nvSpPr>
          <p:cNvPr id="5" name="Rectangle 4"/>
          <p:cNvSpPr/>
          <p:nvPr/>
        </p:nvSpPr>
        <p:spPr>
          <a:xfrm>
            <a:off x="1953988" y="2500313"/>
            <a:ext cx="8973392" cy="4770664"/>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 started off in engineering, but it was too difficult, I kind of searched around sophomore year for another major and took a class in economics and I liked it, so I switched. So I'll graduate, and hopefully find a job and then probably keep that job for like 2 or 3 years. I've got a friend of my mom who has been mentoring me. He's like an entrepreneurial dude–he helps me figure out how to go about doing stuff, in like searching for a job. </a:t>
            </a:r>
          </a:p>
          <a:p>
            <a:pPr algn="l">
              <a:lnSpc>
                <a:spcPct val="200000"/>
              </a:lnSpc>
            </a:pPr>
            <a:r>
              <a:rPr lang="en-US" sz="105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Jacob</a:t>
            </a:r>
          </a:p>
        </p:txBody>
      </p:sp>
    </p:spTree>
    <p:extLst>
      <p:ext uri="{BB962C8B-B14F-4D97-AF65-F5344CB8AC3E}">
        <p14:creationId xmlns:p14="http://schemas.microsoft.com/office/powerpoint/2010/main" val="223268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timus\design\11_CustomerJourneyResearch\participants\p7_Desiree\IMG_661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9681" y="-19050"/>
            <a:ext cx="17309491" cy="97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217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20" y="325120"/>
            <a:ext cx="12354560" cy="9103360"/>
          </a:xfrm>
          <a:prstGeom prst="rect">
            <a:avLst/>
          </a:prstGeom>
        </p:spPr>
        <p:txBody>
          <a:bodyPr lIns="130046" tIns="65023" rIns="130046" bIns="65023" anchor="ctr">
            <a:normAutofit/>
          </a:bodyPr>
          <a:lstStyle/>
          <a:p>
            <a:r>
              <a:rPr lang="en-US" sz="5100" dirty="0">
                <a:latin typeface="+mj-lt"/>
              </a:rPr>
              <a:t>As technology got cheaper, </a:t>
            </a:r>
            <a:br>
              <a:rPr lang="en-US" sz="5100" dirty="0">
                <a:latin typeface="+mj-lt"/>
              </a:rPr>
            </a:br>
            <a:r>
              <a:rPr lang="en-US" sz="5100" dirty="0">
                <a:latin typeface="+mj-lt"/>
              </a:rPr>
              <a:t>our world got more complicated. </a:t>
            </a:r>
            <a:br>
              <a:rPr lang="en-US" sz="5100" dirty="0">
                <a:latin typeface="+mj-lt"/>
              </a:rPr>
            </a:br>
            <a:br>
              <a:rPr lang="en-US" sz="5100" dirty="0">
                <a:latin typeface="+mj-lt"/>
              </a:rPr>
            </a:br>
            <a:r>
              <a:rPr lang="en-US" sz="5100" dirty="0">
                <a:latin typeface="+mj-lt"/>
              </a:rPr>
              <a:t>Designers made things easier to use.</a:t>
            </a:r>
          </a:p>
        </p:txBody>
      </p:sp>
      <p:sp>
        <p:nvSpPr>
          <p:cNvPr id="3"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3584681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timus\design\11_CustomerJourneyResearch\participants\p7_Desiree\IMG_6619.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2519681" y="-19050"/>
            <a:ext cx="17309491" cy="9772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3988" y="2494870"/>
            <a:ext cx="8973392" cy="4770664"/>
          </a:xfrm>
          <a:prstGeom prst="rect">
            <a:avLst/>
          </a:prstGeom>
          <a:solidFill>
            <a:srgbClr val="C424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a:p>
        </p:txBody>
      </p:sp>
      <p:sp>
        <p:nvSpPr>
          <p:cNvPr id="5" name="Rectangle 4"/>
          <p:cNvSpPr/>
          <p:nvPr/>
        </p:nvSpPr>
        <p:spPr>
          <a:xfrm>
            <a:off x="1953988" y="2500313"/>
            <a:ext cx="8973392" cy="4770664"/>
          </a:xfrm>
          <a:prstGeom prst="rect">
            <a:avLst/>
          </a:prstGeom>
        </p:spPr>
        <p:txBody>
          <a:bodyPr wrap="square" lIns="274320" tIns="274320" rIns="274320" bIns="274320">
            <a:noAutofit/>
          </a:bodyPr>
          <a:lstStyle/>
          <a:p>
            <a:pPr algn="l">
              <a:lnSpc>
                <a:spcPct val="200000"/>
              </a:lnSpc>
            </a:pPr>
            <a:r>
              <a:rPr lang="en-US" sz="20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After graduation, I’ll get a job or get into graduate school. If I want to stick with psychology, I'll get a masters degree in it so I can become a certified psychologist, or I might stick to the original plan and go to law school. After I make the decision, pretty much the rest of life happens after that. You know, be a lawyer, finish school and make sure you make enough money to support yourself and do fun things. And then you just get old.</a:t>
            </a:r>
          </a:p>
          <a:p>
            <a:pPr algn="l">
              <a:lnSpc>
                <a:spcPct val="200000"/>
              </a:lnSpc>
            </a:pPr>
            <a:r>
              <a:rPr lang="en-US" sz="105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Desiree</a:t>
            </a:r>
          </a:p>
        </p:txBody>
      </p:sp>
    </p:spTree>
    <p:extLst>
      <p:ext uri="{BB962C8B-B14F-4D97-AF65-F5344CB8AC3E}">
        <p14:creationId xmlns:p14="http://schemas.microsoft.com/office/powerpoint/2010/main" val="30202530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Observation</a:t>
            </a:r>
          </a:p>
          <a:p>
            <a:endParaRPr lang="en-US" sz="12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Students don’t know.</a:t>
            </a:r>
          </a:p>
        </p:txBody>
      </p:sp>
    </p:spTree>
    <p:extLst>
      <p:ext uri="{BB962C8B-B14F-4D97-AF65-F5344CB8AC3E}">
        <p14:creationId xmlns:p14="http://schemas.microsoft.com/office/powerpoint/2010/main" val="41400573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Insight</a:t>
            </a:r>
          </a:p>
          <a:p>
            <a:endParaRPr lang="en-US" sz="1000"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Students feel that college determines the “rest of your life,”</a:t>
            </a:r>
          </a:p>
          <a:p>
            <a:r>
              <a:rPr lang="en-US" i="1" dirty="0">
                <a:solidFill>
                  <a:schemeClr val="tx1">
                    <a:lumMod val="75000"/>
                    <a:lumOff val="25000"/>
                  </a:schemeClr>
                </a:solidFill>
                <a:latin typeface="Open Sans Light" panose="020B0306030504020204" pitchFamily="34" charset="0"/>
              </a:rPr>
              <a:t> and describe pressure and an urgency to constantly push forward.</a:t>
            </a:r>
          </a:p>
        </p:txBody>
      </p:sp>
    </p:spTree>
    <p:extLst>
      <p:ext uri="{BB962C8B-B14F-4D97-AF65-F5344CB8AC3E}">
        <p14:creationId xmlns:p14="http://schemas.microsoft.com/office/powerpoint/2010/main" val="8553805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0526" y="972822"/>
            <a:ext cx="5800011" cy="77333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19462"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690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0526" y="972822"/>
            <a:ext cx="5800011" cy="77333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19462"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421311" y="2418761"/>
            <a:ext cx="366566" cy="36656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dirty="0">
              <a:solidFill>
                <a:prstClr val="white"/>
              </a:solidFill>
            </a:endParaRPr>
          </a:p>
        </p:txBody>
      </p:sp>
    </p:spTree>
    <p:extLst>
      <p:ext uri="{BB962C8B-B14F-4D97-AF65-F5344CB8AC3E}">
        <p14:creationId xmlns:p14="http://schemas.microsoft.com/office/powerpoint/2010/main" val="3657753581"/>
      </p:ext>
    </p:extLst>
  </p:cSld>
  <p:clrMapOvr>
    <a:masterClrMapping/>
  </p:clrMapOvr>
  <mc:AlternateContent xmlns:mc="http://schemas.openxmlformats.org/markup-compatibility/2006" xmlns:p14="http://schemas.microsoft.com/office/powerpoint/2010/main">
    <mc:Choice Requires="p14">
      <p:transition p14:dur="30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24" presetClass="emph" presetSubtype="0" fill="hold" grpId="0" nodeType="afterEffect">
                                  <p:stCondLst>
                                    <p:cond delay="0"/>
                                  </p:stCondLst>
                                  <p:childTnLst>
                                    <p:animClr clrSpc="hsl" dir="cw">
                                      <p:cBhvr override="childStyle">
                                        <p:cTn id="10" dur="500" fill="hold"/>
                                        <p:tgtEl>
                                          <p:spTgt spid="10"/>
                                        </p:tgtEl>
                                        <p:attrNameLst>
                                          <p:attrName>style.color</p:attrName>
                                        </p:attrNameLst>
                                      </p:cBhvr>
                                      <p:by>
                                        <p:hsl h="0" s="-12549" l="-25098"/>
                                      </p:by>
                                    </p:animClr>
                                    <p:animClr clrSpc="hsl" dir="cw">
                                      <p:cBhvr>
                                        <p:cTn id="11" dur="500" fill="hold"/>
                                        <p:tgtEl>
                                          <p:spTgt spid="10"/>
                                        </p:tgtEl>
                                        <p:attrNameLst>
                                          <p:attrName>fillcolor</p:attrName>
                                        </p:attrNameLst>
                                      </p:cBhvr>
                                      <p:by>
                                        <p:hsl h="0" s="-12549" l="-25098"/>
                                      </p:by>
                                    </p:animClr>
                                    <p:animClr clrSpc="hsl" dir="cw">
                                      <p:cBhvr>
                                        <p:cTn id="12" dur="500" fill="hold"/>
                                        <p:tgtEl>
                                          <p:spTgt spid="10"/>
                                        </p:tgtEl>
                                        <p:attrNameLst>
                                          <p:attrName>stroke.color</p:attrName>
                                        </p:attrNameLst>
                                      </p:cBhvr>
                                      <p:by>
                                        <p:hsl h="0" s="-12549" l="-25098"/>
                                      </p:by>
                                    </p:animClr>
                                    <p:set>
                                      <p:cBhvr>
                                        <p:cTn id="13" dur="500" fill="hold"/>
                                        <p:tgtEl>
                                          <p:spTgt spid="10"/>
                                        </p:tgtEl>
                                        <p:attrNameLst>
                                          <p:attrName>fill.type</p:attrName>
                                        </p:attrNameLst>
                                      </p:cBhvr>
                                      <p:to>
                                        <p:strVal val="solid"/>
                                      </p:to>
                                    </p:set>
                                  </p:childTnLst>
                                </p:cTn>
                              </p:par>
                            </p:childTnLst>
                          </p:cTn>
                        </p:par>
                        <p:par>
                          <p:cTn id="14" fill="hold">
                            <p:stCondLst>
                              <p:cond delay="750"/>
                            </p:stCondLst>
                            <p:childTnLst>
                              <p:par>
                                <p:cTn id="15" presetID="30" presetClass="emph" presetSubtype="0" fill="hold" grpId="1" nodeType="afterEffect">
                                  <p:stCondLst>
                                    <p:cond delay="0"/>
                                  </p:stCondLst>
                                  <p:childTnLst>
                                    <p:animClr clrSpc="hsl" dir="cw">
                                      <p:cBhvr override="childStyle">
                                        <p:cTn id="16" dur="500" fill="hold"/>
                                        <p:tgtEl>
                                          <p:spTgt spid="10"/>
                                        </p:tgtEl>
                                        <p:attrNameLst>
                                          <p:attrName>style.color</p:attrName>
                                        </p:attrNameLst>
                                      </p:cBhvr>
                                      <p:by>
                                        <p:hsl h="0" s="12549" l="25098"/>
                                      </p:by>
                                    </p:animClr>
                                    <p:animClr clrSpc="hsl" dir="cw">
                                      <p:cBhvr>
                                        <p:cTn id="17" dur="500" fill="hold"/>
                                        <p:tgtEl>
                                          <p:spTgt spid="10"/>
                                        </p:tgtEl>
                                        <p:attrNameLst>
                                          <p:attrName>fillcolor</p:attrName>
                                        </p:attrNameLst>
                                      </p:cBhvr>
                                      <p:by>
                                        <p:hsl h="0" s="12549" l="25098"/>
                                      </p:by>
                                    </p:animClr>
                                    <p:animClr clrSpc="hsl" dir="cw">
                                      <p:cBhvr>
                                        <p:cTn id="18" dur="500" fill="hold"/>
                                        <p:tgtEl>
                                          <p:spTgt spid="10"/>
                                        </p:tgtEl>
                                        <p:attrNameLst>
                                          <p:attrName>stroke.color</p:attrName>
                                        </p:attrNameLst>
                                      </p:cBhvr>
                                      <p:by>
                                        <p:hsl h="0" s="12549" l="25098"/>
                                      </p:by>
                                    </p:animClr>
                                    <p:set>
                                      <p:cBhvr>
                                        <p:cTn id="19" dur="500" fill="hold"/>
                                        <p:tgtEl>
                                          <p:spTgt spid="10"/>
                                        </p:tgtEl>
                                        <p:attrNameLst>
                                          <p:attrName>fill.type</p:attrName>
                                        </p:attrNameLst>
                                      </p:cBhvr>
                                      <p:to>
                                        <p:strVal val="solid"/>
                                      </p:to>
                                    </p:set>
                                  </p:childTnLst>
                                </p:cTn>
                              </p:par>
                            </p:childTnLst>
                          </p:cTn>
                        </p:par>
                        <p:par>
                          <p:cTn id="20" fill="hold">
                            <p:stCondLst>
                              <p:cond delay="1250"/>
                            </p:stCondLst>
                            <p:childTnLst>
                              <p:par>
                                <p:cTn id="21" presetID="10" presetClass="exit" presetSubtype="0" fill="hold" grpId="3" nodeType="afterEffect">
                                  <p:stCondLst>
                                    <p:cond delay="0"/>
                                  </p:stCondLst>
                                  <p:childTnLst>
                                    <p:animEffect transition="out" filter="fade">
                                      <p:cBhvr>
                                        <p:cTn id="22" dur="250"/>
                                        <p:tgtEl>
                                          <p:spTgt spid="10"/>
                                        </p:tgtEl>
                                      </p:cBhvr>
                                    </p:animEffect>
                                    <p:set>
                                      <p:cBhvr>
                                        <p:cTn id="23"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86" y="975360"/>
            <a:ext cx="5800141" cy="13050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21707"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n Kolko\Dropbox (Personal)\ipad_blank_botto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3249"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n Kolko\Dropbox (Personal)\ipad_blank_top.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18486" y="2"/>
            <a:ext cx="6606438" cy="81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075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45471" y="975360"/>
            <a:ext cx="5800141" cy="13050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32292"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n Kolko\Dropbox (Personal)\ipad_blank_botto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33834"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n Kolko\Dropbox (Personal)\ipad_blank_top.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33834" y="2"/>
            <a:ext cx="6606438" cy="81151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4422661" y="5246589"/>
            <a:ext cx="366566" cy="36656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dirty="0">
              <a:solidFill>
                <a:prstClr val="white"/>
              </a:solidFill>
            </a:endParaRPr>
          </a:p>
        </p:txBody>
      </p:sp>
    </p:spTree>
    <p:extLst>
      <p:ext uri="{BB962C8B-B14F-4D97-AF65-F5344CB8AC3E}">
        <p14:creationId xmlns:p14="http://schemas.microsoft.com/office/powerpoint/2010/main" val="4184935189"/>
      </p:ext>
    </p:extLst>
  </p:cSld>
  <p:clrMapOvr>
    <a:masterClrMapping/>
  </p:clrMapOvr>
  <mc:AlternateContent xmlns:mc="http://schemas.openxmlformats.org/markup-compatibility/2006" xmlns:p14="http://schemas.microsoft.com/office/powerpoint/2010/main">
    <mc:Choice Requires="p14">
      <p:transition p14:dur="30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24" presetClass="emph" presetSubtype="0" fill="hold" grpId="0" nodeType="afterEffect">
                                  <p:stCondLst>
                                    <p:cond delay="0"/>
                                  </p:stCondLst>
                                  <p:childTnLst>
                                    <p:animClr clrSpc="hsl" dir="cw">
                                      <p:cBhvr override="childStyle">
                                        <p:cTn id="10" dur="500" fill="hold"/>
                                        <p:tgtEl>
                                          <p:spTgt spid="10"/>
                                        </p:tgtEl>
                                        <p:attrNameLst>
                                          <p:attrName>style.color</p:attrName>
                                        </p:attrNameLst>
                                      </p:cBhvr>
                                      <p:by>
                                        <p:hsl h="0" s="-12549" l="-25098"/>
                                      </p:by>
                                    </p:animClr>
                                    <p:animClr clrSpc="hsl" dir="cw">
                                      <p:cBhvr>
                                        <p:cTn id="11" dur="500" fill="hold"/>
                                        <p:tgtEl>
                                          <p:spTgt spid="10"/>
                                        </p:tgtEl>
                                        <p:attrNameLst>
                                          <p:attrName>fillcolor</p:attrName>
                                        </p:attrNameLst>
                                      </p:cBhvr>
                                      <p:by>
                                        <p:hsl h="0" s="-12549" l="-25098"/>
                                      </p:by>
                                    </p:animClr>
                                    <p:animClr clrSpc="hsl" dir="cw">
                                      <p:cBhvr>
                                        <p:cTn id="12" dur="500" fill="hold"/>
                                        <p:tgtEl>
                                          <p:spTgt spid="10"/>
                                        </p:tgtEl>
                                        <p:attrNameLst>
                                          <p:attrName>stroke.color</p:attrName>
                                        </p:attrNameLst>
                                      </p:cBhvr>
                                      <p:by>
                                        <p:hsl h="0" s="-12549" l="-25098"/>
                                      </p:by>
                                    </p:animClr>
                                    <p:set>
                                      <p:cBhvr>
                                        <p:cTn id="13" dur="500" fill="hold"/>
                                        <p:tgtEl>
                                          <p:spTgt spid="10"/>
                                        </p:tgtEl>
                                        <p:attrNameLst>
                                          <p:attrName>fill.type</p:attrName>
                                        </p:attrNameLst>
                                      </p:cBhvr>
                                      <p:to>
                                        <p:strVal val="solid"/>
                                      </p:to>
                                    </p:set>
                                  </p:childTnLst>
                                </p:cTn>
                              </p:par>
                            </p:childTnLst>
                          </p:cTn>
                        </p:par>
                        <p:par>
                          <p:cTn id="14" fill="hold">
                            <p:stCondLst>
                              <p:cond delay="750"/>
                            </p:stCondLst>
                            <p:childTnLst>
                              <p:par>
                                <p:cTn id="15" presetID="30" presetClass="emph" presetSubtype="0" fill="hold" grpId="1" nodeType="afterEffect">
                                  <p:stCondLst>
                                    <p:cond delay="0"/>
                                  </p:stCondLst>
                                  <p:childTnLst>
                                    <p:animClr clrSpc="hsl" dir="cw">
                                      <p:cBhvr override="childStyle">
                                        <p:cTn id="16" dur="500" fill="hold"/>
                                        <p:tgtEl>
                                          <p:spTgt spid="10"/>
                                        </p:tgtEl>
                                        <p:attrNameLst>
                                          <p:attrName>style.color</p:attrName>
                                        </p:attrNameLst>
                                      </p:cBhvr>
                                      <p:by>
                                        <p:hsl h="0" s="12549" l="25098"/>
                                      </p:by>
                                    </p:animClr>
                                    <p:animClr clrSpc="hsl" dir="cw">
                                      <p:cBhvr>
                                        <p:cTn id="17" dur="500" fill="hold"/>
                                        <p:tgtEl>
                                          <p:spTgt spid="10"/>
                                        </p:tgtEl>
                                        <p:attrNameLst>
                                          <p:attrName>fillcolor</p:attrName>
                                        </p:attrNameLst>
                                      </p:cBhvr>
                                      <p:by>
                                        <p:hsl h="0" s="12549" l="25098"/>
                                      </p:by>
                                    </p:animClr>
                                    <p:animClr clrSpc="hsl" dir="cw">
                                      <p:cBhvr>
                                        <p:cTn id="18" dur="500" fill="hold"/>
                                        <p:tgtEl>
                                          <p:spTgt spid="10"/>
                                        </p:tgtEl>
                                        <p:attrNameLst>
                                          <p:attrName>stroke.color</p:attrName>
                                        </p:attrNameLst>
                                      </p:cBhvr>
                                      <p:by>
                                        <p:hsl h="0" s="12549" l="25098"/>
                                      </p:by>
                                    </p:animClr>
                                    <p:set>
                                      <p:cBhvr>
                                        <p:cTn id="19" dur="500" fill="hold"/>
                                        <p:tgtEl>
                                          <p:spTgt spid="10"/>
                                        </p:tgtEl>
                                        <p:attrNameLst>
                                          <p:attrName>fill.type</p:attrName>
                                        </p:attrNameLst>
                                      </p:cBhvr>
                                      <p:to>
                                        <p:strVal val="solid"/>
                                      </p:to>
                                    </p:set>
                                  </p:childTnLst>
                                </p:cTn>
                              </p:par>
                            </p:childTnLst>
                          </p:cTn>
                        </p:par>
                        <p:par>
                          <p:cTn id="20" fill="hold">
                            <p:stCondLst>
                              <p:cond delay="1250"/>
                            </p:stCondLst>
                            <p:childTnLst>
                              <p:par>
                                <p:cTn id="21" presetID="10" presetClass="exit" presetSubtype="0" fill="hold" grpId="3" nodeType="afterEffect">
                                  <p:stCondLst>
                                    <p:cond delay="0"/>
                                  </p:stCondLst>
                                  <p:childTnLst>
                                    <p:animEffect transition="out" filter="fade">
                                      <p:cBhvr>
                                        <p:cTn id="22" dur="250"/>
                                        <p:tgtEl>
                                          <p:spTgt spid="10"/>
                                        </p:tgtEl>
                                      </p:cBhvr>
                                    </p:animEffect>
                                    <p:set>
                                      <p:cBhvr>
                                        <p:cTn id="23"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90" y="975363"/>
            <a:ext cx="5800139" cy="13050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21708"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n Kolko\Dropbox (Personal)\ipad_blank_botto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3250"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38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90" y="975363"/>
            <a:ext cx="5800139" cy="13050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21708"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n Kolko\Dropbox (Personal)\ipad_blank_botto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3250"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7173096" y="5429873"/>
            <a:ext cx="366566" cy="36656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a:solidFill>
                <a:prstClr val="white"/>
              </a:solidFill>
            </a:endParaRPr>
          </a:p>
        </p:txBody>
      </p:sp>
    </p:spTree>
    <p:extLst>
      <p:ext uri="{BB962C8B-B14F-4D97-AF65-F5344CB8AC3E}">
        <p14:creationId xmlns:p14="http://schemas.microsoft.com/office/powerpoint/2010/main" val="3355394409"/>
      </p:ext>
    </p:extLst>
  </p:cSld>
  <p:clrMapOvr>
    <a:masterClrMapping/>
  </p:clrMapOvr>
  <mc:AlternateContent xmlns:mc="http://schemas.openxmlformats.org/markup-compatibility/2006" xmlns:p14="http://schemas.microsoft.com/office/powerpoint/2010/main">
    <mc:Choice Requires="p14">
      <p:transition p14:dur="30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24" presetClass="emph" presetSubtype="0" fill="hold" grpId="0" nodeType="afterEffect">
                                  <p:stCondLst>
                                    <p:cond delay="0"/>
                                  </p:stCondLst>
                                  <p:childTnLst>
                                    <p:animClr clrSpc="hsl" dir="cw">
                                      <p:cBhvr override="childStyle">
                                        <p:cTn id="10" dur="500" fill="hold"/>
                                        <p:tgtEl>
                                          <p:spTgt spid="10"/>
                                        </p:tgtEl>
                                        <p:attrNameLst>
                                          <p:attrName>style.color</p:attrName>
                                        </p:attrNameLst>
                                      </p:cBhvr>
                                      <p:by>
                                        <p:hsl h="0" s="-12549" l="-25098"/>
                                      </p:by>
                                    </p:animClr>
                                    <p:animClr clrSpc="hsl" dir="cw">
                                      <p:cBhvr>
                                        <p:cTn id="11" dur="500" fill="hold"/>
                                        <p:tgtEl>
                                          <p:spTgt spid="10"/>
                                        </p:tgtEl>
                                        <p:attrNameLst>
                                          <p:attrName>fillcolor</p:attrName>
                                        </p:attrNameLst>
                                      </p:cBhvr>
                                      <p:by>
                                        <p:hsl h="0" s="-12549" l="-25098"/>
                                      </p:by>
                                    </p:animClr>
                                    <p:animClr clrSpc="hsl" dir="cw">
                                      <p:cBhvr>
                                        <p:cTn id="12" dur="500" fill="hold"/>
                                        <p:tgtEl>
                                          <p:spTgt spid="10"/>
                                        </p:tgtEl>
                                        <p:attrNameLst>
                                          <p:attrName>stroke.color</p:attrName>
                                        </p:attrNameLst>
                                      </p:cBhvr>
                                      <p:by>
                                        <p:hsl h="0" s="-12549" l="-25098"/>
                                      </p:by>
                                    </p:animClr>
                                    <p:set>
                                      <p:cBhvr>
                                        <p:cTn id="13" dur="500" fill="hold"/>
                                        <p:tgtEl>
                                          <p:spTgt spid="10"/>
                                        </p:tgtEl>
                                        <p:attrNameLst>
                                          <p:attrName>fill.type</p:attrName>
                                        </p:attrNameLst>
                                      </p:cBhvr>
                                      <p:to>
                                        <p:strVal val="solid"/>
                                      </p:to>
                                    </p:set>
                                  </p:childTnLst>
                                </p:cTn>
                              </p:par>
                            </p:childTnLst>
                          </p:cTn>
                        </p:par>
                        <p:par>
                          <p:cTn id="14" fill="hold">
                            <p:stCondLst>
                              <p:cond delay="750"/>
                            </p:stCondLst>
                            <p:childTnLst>
                              <p:par>
                                <p:cTn id="15" presetID="30" presetClass="emph" presetSubtype="0" fill="hold" grpId="1" nodeType="afterEffect">
                                  <p:stCondLst>
                                    <p:cond delay="0"/>
                                  </p:stCondLst>
                                  <p:childTnLst>
                                    <p:animClr clrSpc="hsl" dir="cw">
                                      <p:cBhvr override="childStyle">
                                        <p:cTn id="16" dur="500" fill="hold"/>
                                        <p:tgtEl>
                                          <p:spTgt spid="10"/>
                                        </p:tgtEl>
                                        <p:attrNameLst>
                                          <p:attrName>style.color</p:attrName>
                                        </p:attrNameLst>
                                      </p:cBhvr>
                                      <p:by>
                                        <p:hsl h="0" s="12549" l="25098"/>
                                      </p:by>
                                    </p:animClr>
                                    <p:animClr clrSpc="hsl" dir="cw">
                                      <p:cBhvr>
                                        <p:cTn id="17" dur="500" fill="hold"/>
                                        <p:tgtEl>
                                          <p:spTgt spid="10"/>
                                        </p:tgtEl>
                                        <p:attrNameLst>
                                          <p:attrName>fillcolor</p:attrName>
                                        </p:attrNameLst>
                                      </p:cBhvr>
                                      <p:by>
                                        <p:hsl h="0" s="12549" l="25098"/>
                                      </p:by>
                                    </p:animClr>
                                    <p:animClr clrSpc="hsl" dir="cw">
                                      <p:cBhvr>
                                        <p:cTn id="18" dur="500" fill="hold"/>
                                        <p:tgtEl>
                                          <p:spTgt spid="10"/>
                                        </p:tgtEl>
                                        <p:attrNameLst>
                                          <p:attrName>stroke.color</p:attrName>
                                        </p:attrNameLst>
                                      </p:cBhvr>
                                      <p:by>
                                        <p:hsl h="0" s="12549" l="25098"/>
                                      </p:by>
                                    </p:animClr>
                                    <p:set>
                                      <p:cBhvr>
                                        <p:cTn id="19" dur="500" fill="hold"/>
                                        <p:tgtEl>
                                          <p:spTgt spid="10"/>
                                        </p:tgtEl>
                                        <p:attrNameLst>
                                          <p:attrName>fill.type</p:attrName>
                                        </p:attrNameLst>
                                      </p:cBhvr>
                                      <p:to>
                                        <p:strVal val="solid"/>
                                      </p:to>
                                    </p:set>
                                  </p:childTnLst>
                                </p:cTn>
                              </p:par>
                            </p:childTnLst>
                          </p:cTn>
                        </p:par>
                        <p:par>
                          <p:cTn id="20" fill="hold">
                            <p:stCondLst>
                              <p:cond delay="1250"/>
                            </p:stCondLst>
                            <p:childTnLst>
                              <p:par>
                                <p:cTn id="21" presetID="10" presetClass="exit" presetSubtype="0" fill="hold" grpId="3" nodeType="afterEffect">
                                  <p:stCondLst>
                                    <p:cond delay="0"/>
                                  </p:stCondLst>
                                  <p:childTnLst>
                                    <p:animEffect transition="out" filter="fade">
                                      <p:cBhvr>
                                        <p:cTn id="22" dur="250"/>
                                        <p:tgtEl>
                                          <p:spTgt spid="10"/>
                                        </p:tgtEl>
                                      </p:cBhvr>
                                    </p:animEffect>
                                    <p:set>
                                      <p:cBhvr>
                                        <p:cTn id="23"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83" y="975363"/>
            <a:ext cx="5800138" cy="130503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34886" y="975361"/>
            <a:ext cx="5800139" cy="1180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121704"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on Kolko\Dropbox (Personal)\ipad_blank_bottom.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23246"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on Kolko\Dropbox (Personal)\ipad_blank_top.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18483" y="2"/>
            <a:ext cx="6606438" cy="81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55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33333E-6 2.59259E-6 L -3.33333E-6 -0.43033 " pathEditMode="relative" rAng="0" ptsTypes="AA">
                                      <p:cBhvr>
                                        <p:cTn id="6" dur="1300" fill="hold"/>
                                        <p:tgtEl>
                                          <p:spTgt spid="4"/>
                                        </p:tgtEl>
                                        <p:attrNameLst>
                                          <p:attrName>ppt_x</p:attrName>
                                          <p:attrName>ppt_y</p:attrName>
                                        </p:attrNameLst>
                                      </p:cBhvr>
                                      <p:rCtr x="0" y="-2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3"/>
            <a:ext cx="13004800"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685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87" y="-3225588"/>
            <a:ext cx="5800138" cy="13050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34890" y="975361"/>
            <a:ext cx="5800139" cy="11804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n Kolko\Dropbox (Personal)\ipad_blank_botto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3250"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n Kolko\Dropbox (Personal)\ipad_blank_top.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23250" y="2"/>
            <a:ext cx="6606438" cy="811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n Kolko\Desktop\Drawi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86939" y="2727850"/>
            <a:ext cx="4902810" cy="11366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8889749" y="2727846"/>
            <a:ext cx="4902810" cy="11366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n Kolko\Desktop\overlay.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1860" y="2602882"/>
            <a:ext cx="11366195" cy="13109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1759882" y="2602881"/>
            <a:ext cx="3202704" cy="2023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a:solidFill>
                <a:prstClr val="white"/>
              </a:solidFill>
            </a:endParaRPr>
          </a:p>
        </p:txBody>
      </p:sp>
      <p:pic>
        <p:nvPicPr>
          <p:cNvPr id="7" name="Picture 3"/>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3121708"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7754874" y="3112895"/>
            <a:ext cx="366566" cy="36656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a:solidFill>
                <a:prstClr val="white"/>
              </a:solidFill>
            </a:endParaRPr>
          </a:p>
        </p:txBody>
      </p:sp>
      <p:pic>
        <p:nvPicPr>
          <p:cNvPr id="16" name="Picture 2" descr="C:\Users\Jon Kolko\Desktop\green.png"/>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83125" y="3940485"/>
            <a:ext cx="4902810" cy="11314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Jon Kolko\Desktop\yellow.png"/>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83125" y="5150932"/>
            <a:ext cx="4902810" cy="11314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on Kolko\Desktop\stem.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75901" y="6925736"/>
            <a:ext cx="1319987" cy="131998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20849" y="-605900"/>
            <a:ext cx="3202704" cy="67469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a:solidFill>
                <a:prstClr val="white"/>
              </a:solidFill>
            </a:endParaRPr>
          </a:p>
        </p:txBody>
      </p:sp>
    </p:spTree>
    <p:extLst>
      <p:ext uri="{BB962C8B-B14F-4D97-AF65-F5344CB8AC3E}">
        <p14:creationId xmlns:p14="http://schemas.microsoft.com/office/powerpoint/2010/main" val="17685293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24" presetClass="emph" presetSubtype="0" fill="hold" grpId="0" nodeType="afterEffect">
                                  <p:stCondLst>
                                    <p:cond delay="0"/>
                                  </p:stCondLst>
                                  <p:childTnLst>
                                    <p:animClr clrSpc="hsl" dir="cw">
                                      <p:cBhvr override="childStyle">
                                        <p:cTn id="10" dur="500" fill="hold"/>
                                        <p:tgtEl>
                                          <p:spTgt spid="22"/>
                                        </p:tgtEl>
                                        <p:attrNameLst>
                                          <p:attrName>style.color</p:attrName>
                                        </p:attrNameLst>
                                      </p:cBhvr>
                                      <p:by>
                                        <p:hsl h="0" s="-12549" l="-25098"/>
                                      </p:by>
                                    </p:animClr>
                                    <p:animClr clrSpc="hsl" dir="cw">
                                      <p:cBhvr>
                                        <p:cTn id="11" dur="500" fill="hold"/>
                                        <p:tgtEl>
                                          <p:spTgt spid="22"/>
                                        </p:tgtEl>
                                        <p:attrNameLst>
                                          <p:attrName>fillcolor</p:attrName>
                                        </p:attrNameLst>
                                      </p:cBhvr>
                                      <p:by>
                                        <p:hsl h="0" s="-12549" l="-25098"/>
                                      </p:by>
                                    </p:animClr>
                                    <p:animClr clrSpc="hsl" dir="cw">
                                      <p:cBhvr>
                                        <p:cTn id="12" dur="500" fill="hold"/>
                                        <p:tgtEl>
                                          <p:spTgt spid="22"/>
                                        </p:tgtEl>
                                        <p:attrNameLst>
                                          <p:attrName>stroke.color</p:attrName>
                                        </p:attrNameLst>
                                      </p:cBhvr>
                                      <p:by>
                                        <p:hsl h="0" s="-12549" l="-25098"/>
                                      </p:by>
                                    </p:animClr>
                                    <p:set>
                                      <p:cBhvr>
                                        <p:cTn id="13" dur="500" fill="hold"/>
                                        <p:tgtEl>
                                          <p:spTgt spid="22"/>
                                        </p:tgtEl>
                                        <p:attrNameLst>
                                          <p:attrName>fill.type</p:attrName>
                                        </p:attrNameLst>
                                      </p:cBhvr>
                                      <p:to>
                                        <p:strVal val="solid"/>
                                      </p:to>
                                    </p:set>
                                  </p:childTnLst>
                                </p:cTn>
                              </p:par>
                              <p:par>
                                <p:cTn id="14" presetID="42" presetClass="path" presetSubtype="0" accel="50000" decel="50000" fill="hold" nodeType="withEffect">
                                  <p:stCondLst>
                                    <p:cond delay="0"/>
                                  </p:stCondLst>
                                  <p:childTnLst>
                                    <p:animMotion origin="layout" path="M 3.88889E-6 -1.48148E-6 L -0.37761 -1.48148E-6 " pathEditMode="relative" rAng="0" ptsTypes="AA">
                                      <p:cBhvr>
                                        <p:cTn id="15" dur="2000" fill="hold"/>
                                        <p:tgtEl>
                                          <p:spTgt spid="1028"/>
                                        </p:tgtEl>
                                        <p:attrNameLst>
                                          <p:attrName>ppt_x</p:attrName>
                                          <p:attrName>ppt_y</p:attrName>
                                        </p:attrNameLst>
                                      </p:cBhvr>
                                      <p:rCtr x="-18889" y="0"/>
                                    </p:animMotion>
                                  </p:childTnLst>
                                </p:cTn>
                              </p:par>
                              <p:par>
                                <p:cTn id="16" presetID="42" presetClass="path" presetSubtype="0" accel="50000" decel="50000" fill="hold" grpId="4" nodeType="withEffect">
                                  <p:stCondLst>
                                    <p:cond delay="0"/>
                                  </p:stCondLst>
                                  <p:childTnLst>
                                    <p:animMotion origin="layout" path="M -3.88889E-6 -1.48148E-6 L -0.16614 -1.48148E-6 " pathEditMode="relative" rAng="0" ptsTypes="AA">
                                      <p:cBhvr>
                                        <p:cTn id="17" dur="1000" fill="hold"/>
                                        <p:tgtEl>
                                          <p:spTgt spid="22"/>
                                        </p:tgtEl>
                                        <p:attrNameLst>
                                          <p:attrName>ppt_x</p:attrName>
                                          <p:attrName>ppt_y</p:attrName>
                                        </p:attrNameLst>
                                      </p:cBhvr>
                                      <p:rCtr x="-8316" y="0"/>
                                    </p:animMotion>
                                  </p:childTnLst>
                                </p:cTn>
                              </p:par>
                              <p:par>
                                <p:cTn id="18" presetID="42" presetClass="path" presetSubtype="0" accel="50000" decel="50000" fill="hold" nodeType="withEffect">
                                  <p:stCondLst>
                                    <p:cond delay="0"/>
                                  </p:stCondLst>
                                  <p:childTnLst>
                                    <p:animMotion origin="layout" path="M 4.16667E-6 -1.48148E-6 L -0.37691 -1.48148E-6 " pathEditMode="relative" rAng="0" ptsTypes="AA">
                                      <p:cBhvr>
                                        <p:cTn id="19" dur="2000" fill="hold"/>
                                        <p:tgtEl>
                                          <p:spTgt spid="17"/>
                                        </p:tgtEl>
                                        <p:attrNameLst>
                                          <p:attrName>ppt_x</p:attrName>
                                          <p:attrName>ppt_y</p:attrName>
                                        </p:attrNameLst>
                                      </p:cBhvr>
                                      <p:rCtr x="-18854" y="0"/>
                                    </p:animMotion>
                                  </p:childTnLst>
                                </p:cTn>
                              </p:par>
                            </p:childTnLst>
                          </p:cTn>
                        </p:par>
                        <p:par>
                          <p:cTn id="20" fill="hold">
                            <p:stCondLst>
                              <p:cond delay="2250"/>
                            </p:stCondLst>
                            <p:childTnLst>
                              <p:par>
                                <p:cTn id="21" presetID="30" presetClass="emph" presetSubtype="0" fill="hold" grpId="1" nodeType="afterEffect">
                                  <p:stCondLst>
                                    <p:cond delay="0"/>
                                  </p:stCondLst>
                                  <p:childTnLst>
                                    <p:animClr clrSpc="hsl" dir="cw">
                                      <p:cBhvr override="childStyle">
                                        <p:cTn id="22" dur="500" fill="hold"/>
                                        <p:tgtEl>
                                          <p:spTgt spid="22"/>
                                        </p:tgtEl>
                                        <p:attrNameLst>
                                          <p:attrName>style.color</p:attrName>
                                        </p:attrNameLst>
                                      </p:cBhvr>
                                      <p:by>
                                        <p:hsl h="0" s="12549" l="25098"/>
                                      </p:by>
                                    </p:animClr>
                                    <p:animClr clrSpc="hsl" dir="cw">
                                      <p:cBhvr>
                                        <p:cTn id="23" dur="500" fill="hold"/>
                                        <p:tgtEl>
                                          <p:spTgt spid="22"/>
                                        </p:tgtEl>
                                        <p:attrNameLst>
                                          <p:attrName>fillcolor</p:attrName>
                                        </p:attrNameLst>
                                      </p:cBhvr>
                                      <p:by>
                                        <p:hsl h="0" s="12549" l="25098"/>
                                      </p:by>
                                    </p:animClr>
                                    <p:animClr clrSpc="hsl" dir="cw">
                                      <p:cBhvr>
                                        <p:cTn id="24" dur="500" fill="hold"/>
                                        <p:tgtEl>
                                          <p:spTgt spid="22"/>
                                        </p:tgtEl>
                                        <p:attrNameLst>
                                          <p:attrName>stroke.color</p:attrName>
                                        </p:attrNameLst>
                                      </p:cBhvr>
                                      <p:by>
                                        <p:hsl h="0" s="12549" l="25098"/>
                                      </p:by>
                                    </p:animClr>
                                    <p:set>
                                      <p:cBhvr>
                                        <p:cTn id="25" dur="500" fill="hold"/>
                                        <p:tgtEl>
                                          <p:spTgt spid="22"/>
                                        </p:tgtEl>
                                        <p:attrNameLst>
                                          <p:attrName>fill.type</p:attrName>
                                        </p:attrNameLst>
                                      </p:cBhvr>
                                      <p:to>
                                        <p:strVal val="solid"/>
                                      </p:to>
                                    </p:set>
                                  </p:childTnLst>
                                </p:cTn>
                              </p:par>
                            </p:childTnLst>
                          </p:cTn>
                        </p:par>
                        <p:par>
                          <p:cTn id="26" fill="hold">
                            <p:stCondLst>
                              <p:cond delay="2750"/>
                            </p:stCondLst>
                            <p:childTnLst>
                              <p:par>
                                <p:cTn id="27" presetID="10" presetClass="exit" presetSubtype="0" fill="hold" grpId="3" nodeType="afterEffect">
                                  <p:stCondLst>
                                    <p:cond delay="0"/>
                                  </p:stCondLst>
                                  <p:childTnLst>
                                    <p:animEffect transition="out" filter="fade">
                                      <p:cBhvr>
                                        <p:cTn id="28" dur="250"/>
                                        <p:tgtEl>
                                          <p:spTgt spid="22"/>
                                        </p:tgtEl>
                                      </p:cBhvr>
                                    </p:animEffect>
                                    <p:set>
                                      <p:cBhvr>
                                        <p:cTn id="29" dur="1" fill="hold">
                                          <p:stCondLst>
                                            <p:cond delay="249"/>
                                          </p:stCondLst>
                                        </p:cTn>
                                        <p:tgtEl>
                                          <p:spTgt spid="2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87" y="-3225588"/>
            <a:ext cx="5800138" cy="13050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34890" y="975361"/>
            <a:ext cx="5800139" cy="1180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121708"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n Kolko\Dropbox (Personal)\ipad_blank_bottom.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23250"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Jon Kolko\Dropbox (Personal)\ipad_blank_top.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18487" y="2"/>
            <a:ext cx="6606438" cy="81151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4402073" y="7010455"/>
            <a:ext cx="366566" cy="366566"/>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650197" rtl="0"/>
            <a:endParaRPr lang="en-US" sz="2600" kern="1200">
              <a:solidFill>
                <a:prstClr val="white"/>
              </a:solidFill>
            </a:endParaRPr>
          </a:p>
        </p:txBody>
      </p:sp>
      <p:pic>
        <p:nvPicPr>
          <p:cNvPr id="1027" name="Picture 3" descr="C:\Users\Jon Kolko\Desktop\purp.pn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82968" y="2723853"/>
            <a:ext cx="4902810" cy="11314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on Kolko\Desktop\green.png"/>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82968" y="3940485"/>
            <a:ext cx="4902810" cy="11314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Jon Kolko\Desktop\yellow.png"/>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82968" y="5150932"/>
            <a:ext cx="4902810" cy="11314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Jon Kolko\Desktop\stem.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75901" y="6925736"/>
            <a:ext cx="1319987" cy="131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36787"/>
      </p:ext>
    </p:extLst>
  </p:cSld>
  <p:clrMapOvr>
    <a:masterClrMapping/>
  </p:clrMapOvr>
  <mc:AlternateContent xmlns:mc="http://schemas.openxmlformats.org/markup-compatibility/2006" xmlns:p14="http://schemas.microsoft.com/office/powerpoint/2010/main">
    <mc:Choice Requires="p14">
      <p:transition p14:dur="30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24" presetClass="emph" presetSubtype="0" fill="hold" grpId="0" nodeType="afterEffect">
                                  <p:stCondLst>
                                    <p:cond delay="0"/>
                                  </p:stCondLst>
                                  <p:childTnLst>
                                    <p:animClr clrSpc="hsl" dir="cw">
                                      <p:cBhvr override="childStyle">
                                        <p:cTn id="10" dur="500" fill="hold"/>
                                        <p:tgtEl>
                                          <p:spTgt spid="10"/>
                                        </p:tgtEl>
                                        <p:attrNameLst>
                                          <p:attrName>style.color</p:attrName>
                                        </p:attrNameLst>
                                      </p:cBhvr>
                                      <p:by>
                                        <p:hsl h="0" s="-12549" l="-25098"/>
                                      </p:by>
                                    </p:animClr>
                                    <p:animClr clrSpc="hsl" dir="cw">
                                      <p:cBhvr>
                                        <p:cTn id="11" dur="500" fill="hold"/>
                                        <p:tgtEl>
                                          <p:spTgt spid="10"/>
                                        </p:tgtEl>
                                        <p:attrNameLst>
                                          <p:attrName>fillcolor</p:attrName>
                                        </p:attrNameLst>
                                      </p:cBhvr>
                                      <p:by>
                                        <p:hsl h="0" s="-12549" l="-25098"/>
                                      </p:by>
                                    </p:animClr>
                                    <p:animClr clrSpc="hsl" dir="cw">
                                      <p:cBhvr>
                                        <p:cTn id="12" dur="500" fill="hold"/>
                                        <p:tgtEl>
                                          <p:spTgt spid="10"/>
                                        </p:tgtEl>
                                        <p:attrNameLst>
                                          <p:attrName>stroke.color</p:attrName>
                                        </p:attrNameLst>
                                      </p:cBhvr>
                                      <p:by>
                                        <p:hsl h="0" s="-12549" l="-25098"/>
                                      </p:by>
                                    </p:animClr>
                                    <p:set>
                                      <p:cBhvr>
                                        <p:cTn id="13" dur="500" fill="hold"/>
                                        <p:tgtEl>
                                          <p:spTgt spid="10"/>
                                        </p:tgtEl>
                                        <p:attrNameLst>
                                          <p:attrName>fill.type</p:attrName>
                                        </p:attrNameLst>
                                      </p:cBhvr>
                                      <p:to>
                                        <p:strVal val="solid"/>
                                      </p:to>
                                    </p:set>
                                  </p:childTnLst>
                                </p:cTn>
                              </p:par>
                            </p:childTnLst>
                          </p:cTn>
                        </p:par>
                        <p:par>
                          <p:cTn id="14" fill="hold">
                            <p:stCondLst>
                              <p:cond delay="750"/>
                            </p:stCondLst>
                            <p:childTnLst>
                              <p:par>
                                <p:cTn id="15" presetID="30" presetClass="emph" presetSubtype="0" fill="hold" grpId="1" nodeType="afterEffect">
                                  <p:stCondLst>
                                    <p:cond delay="0"/>
                                  </p:stCondLst>
                                  <p:childTnLst>
                                    <p:animClr clrSpc="hsl" dir="cw">
                                      <p:cBhvr override="childStyle">
                                        <p:cTn id="16" dur="500" fill="hold"/>
                                        <p:tgtEl>
                                          <p:spTgt spid="10"/>
                                        </p:tgtEl>
                                        <p:attrNameLst>
                                          <p:attrName>style.color</p:attrName>
                                        </p:attrNameLst>
                                      </p:cBhvr>
                                      <p:by>
                                        <p:hsl h="0" s="12549" l="25098"/>
                                      </p:by>
                                    </p:animClr>
                                    <p:animClr clrSpc="hsl" dir="cw">
                                      <p:cBhvr>
                                        <p:cTn id="17" dur="500" fill="hold"/>
                                        <p:tgtEl>
                                          <p:spTgt spid="10"/>
                                        </p:tgtEl>
                                        <p:attrNameLst>
                                          <p:attrName>fillcolor</p:attrName>
                                        </p:attrNameLst>
                                      </p:cBhvr>
                                      <p:by>
                                        <p:hsl h="0" s="12549" l="25098"/>
                                      </p:by>
                                    </p:animClr>
                                    <p:animClr clrSpc="hsl" dir="cw">
                                      <p:cBhvr>
                                        <p:cTn id="18" dur="500" fill="hold"/>
                                        <p:tgtEl>
                                          <p:spTgt spid="10"/>
                                        </p:tgtEl>
                                        <p:attrNameLst>
                                          <p:attrName>stroke.color</p:attrName>
                                        </p:attrNameLst>
                                      </p:cBhvr>
                                      <p:by>
                                        <p:hsl h="0" s="12549" l="25098"/>
                                      </p:by>
                                    </p:animClr>
                                    <p:set>
                                      <p:cBhvr>
                                        <p:cTn id="19" dur="500" fill="hold"/>
                                        <p:tgtEl>
                                          <p:spTgt spid="10"/>
                                        </p:tgtEl>
                                        <p:attrNameLst>
                                          <p:attrName>fill.type</p:attrName>
                                        </p:attrNameLst>
                                      </p:cBhvr>
                                      <p:to>
                                        <p:strVal val="solid"/>
                                      </p:to>
                                    </p:set>
                                  </p:childTnLst>
                                </p:cTn>
                              </p:par>
                            </p:childTnLst>
                          </p:cTn>
                        </p:par>
                        <p:par>
                          <p:cTn id="20" fill="hold">
                            <p:stCondLst>
                              <p:cond delay="1250"/>
                            </p:stCondLst>
                            <p:childTnLst>
                              <p:par>
                                <p:cTn id="21" presetID="10" presetClass="exit" presetSubtype="0" fill="hold" grpId="3" nodeType="afterEffect">
                                  <p:stCondLst>
                                    <p:cond delay="0"/>
                                  </p:stCondLst>
                                  <p:childTnLst>
                                    <p:animEffect transition="out" filter="fade">
                                      <p:cBhvr>
                                        <p:cTn id="22" dur="250"/>
                                        <p:tgtEl>
                                          <p:spTgt spid="10"/>
                                        </p:tgtEl>
                                      </p:cBhvr>
                                    </p:animEffect>
                                    <p:set>
                                      <p:cBhvr>
                                        <p:cTn id="23"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34886" y="975360"/>
            <a:ext cx="5800141" cy="10331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121707" y="145655"/>
            <a:ext cx="6605328" cy="94554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on Kolko\Dropbox (Personal)\ipad_blank_bottom.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3249" y="9240906"/>
            <a:ext cx="6606438" cy="5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3217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r>
              <a:rPr lang="en-US" sz="2400" i="1" dirty="0">
                <a:solidFill>
                  <a:schemeClr val="bg1">
                    <a:lumMod val="50000"/>
                  </a:schemeClr>
                </a:solidFill>
                <a:latin typeface="Open Sans Light" panose="020B0306030504020204" pitchFamily="34" charset="0"/>
              </a:rPr>
              <a:t>Value</a:t>
            </a:r>
          </a:p>
          <a:p>
            <a:endParaRPr lang="en-US" i="1" dirty="0">
              <a:solidFill>
                <a:schemeClr val="tx1">
                  <a:lumMod val="75000"/>
                  <a:lumOff val="25000"/>
                </a:schemeClr>
              </a:solidFill>
              <a:latin typeface="Open Sans Light" panose="020B0306030504020204" pitchFamily="34" charset="0"/>
            </a:endParaRPr>
          </a:p>
          <a:p>
            <a:r>
              <a:rPr lang="en-US" i="1" dirty="0">
                <a:solidFill>
                  <a:schemeClr val="tx1">
                    <a:lumMod val="75000"/>
                    <a:lumOff val="25000"/>
                  </a:schemeClr>
                </a:solidFill>
                <a:latin typeface="Open Sans Light" panose="020B0306030504020204" pitchFamily="34" charset="0"/>
              </a:rPr>
              <a:t>We minimize anxiety around the academic experience, </a:t>
            </a:r>
          </a:p>
          <a:p>
            <a:r>
              <a:rPr lang="en-US" i="1" dirty="0">
                <a:solidFill>
                  <a:schemeClr val="tx1">
                    <a:lumMod val="75000"/>
                    <a:lumOff val="25000"/>
                  </a:schemeClr>
                </a:solidFill>
                <a:latin typeface="Open Sans Light" panose="020B0306030504020204" pitchFamily="34" charset="0"/>
              </a:rPr>
              <a:t>and help students identify their hidden passions and interests.</a:t>
            </a:r>
          </a:p>
        </p:txBody>
      </p:sp>
    </p:spTree>
    <p:extLst>
      <p:ext uri="{BB962C8B-B14F-4D97-AF65-F5344CB8AC3E}">
        <p14:creationId xmlns:p14="http://schemas.microsoft.com/office/powerpoint/2010/main" val="4288848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3004800" cy="9753599"/>
          </a:xfrm>
          <a:prstGeom prst="rect">
            <a:avLst/>
          </a:prstGeom>
          <a:noFill/>
        </p:spPr>
        <p:txBody>
          <a:bodyPr wrap="square" rtlCol="0" anchor="ctr">
            <a:noAutofit/>
          </a:bodyPr>
          <a:lstStyle/>
          <a:p>
            <a:pPr algn="ctr" fontAlgn="auto">
              <a:spcBef>
                <a:spcPts val="0"/>
              </a:spcBef>
              <a:spcAft>
                <a:spcPts val="0"/>
              </a:spcAft>
            </a:pPr>
            <a:r>
              <a:rPr lang="en-US" i="1">
                <a:solidFill>
                  <a:schemeClr val="tx1"/>
                </a:solidFill>
                <a:latin typeface="+mj-lt"/>
                <a:ea typeface="Open Sans Semibold" panose="020B0706030804020204" pitchFamily="34" charset="0"/>
                <a:cs typeface="Open Sans Semibold" panose="020B0706030804020204" pitchFamily="34" charset="0"/>
              </a:rPr>
              <a:t>1			2			3</a:t>
            </a:r>
            <a:endParaRPr lang="en-US" sz="1000" i="1" dirty="0">
              <a:solidFill>
                <a:schemeClr val="tx1"/>
              </a:solidFill>
              <a:latin typeface="+mj-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9131646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325120" y="325120"/>
            <a:ext cx="12354560" cy="9103360"/>
          </a:xfrm>
          <a:prstGeom prst="rect">
            <a:avLst/>
          </a:prstGeom>
        </p:spPr>
        <p:txBody>
          <a:bodyPr lIns="130046" tIns="65023" rIns="130046" bIns="65023" anchor="ctr">
            <a:normAutofit/>
          </a:bodyPr>
          <a:lstStyle>
            <a:lvl1pPr>
              <a:defRPr sz="5100">
                <a:latin typeface="+mj-lt"/>
              </a:defRPr>
            </a:lvl1pPr>
            <a:lvl2pPr>
              <a:defRPr sz="8000"/>
            </a:lvl2pPr>
            <a:lvl3pPr>
              <a:defRPr sz="8000"/>
            </a:lvl3pPr>
            <a:lvl4pPr>
              <a:defRPr sz="8000"/>
            </a:lvl4pPr>
            <a:lvl5pPr>
              <a:defRPr sz="8000"/>
            </a:lvl5pPr>
            <a:lvl6pPr>
              <a:defRPr sz="8000"/>
            </a:lvl6pPr>
            <a:lvl7pPr>
              <a:defRPr sz="8000"/>
            </a:lvl7pPr>
            <a:lvl8pPr>
              <a:defRPr sz="8000"/>
            </a:lvl8pPr>
            <a:lvl9pPr>
              <a:defRPr sz="8000"/>
            </a:lvl9pPr>
          </a:lstStyle>
          <a:p>
            <a:r>
              <a:rPr lang="en-US" dirty="0">
                <a:solidFill>
                  <a:srgbClr val="FFFFFF"/>
                </a:solidFill>
              </a:rPr>
              <a:t>We need a new way to think about designing products. </a:t>
            </a:r>
          </a:p>
        </p:txBody>
      </p:sp>
      <p:sp>
        <p:nvSpPr>
          <p:cNvPr id="4" name="Slide Number Placeholder 2"/>
          <p:cNvSpPr>
            <a:spLocks noGrp="1"/>
          </p:cNvSpPr>
          <p:nvPr>
            <p:ph type="sldNum" sz="quarter" idx="4"/>
          </p:nvPr>
        </p:nvSpPr>
        <p:spPr>
          <a:xfrm>
            <a:off x="12407398" y="9129530"/>
            <a:ext cx="463775" cy="276999"/>
          </a:xfrm>
        </p:spPr>
        <p:txBody>
          <a:bodyPr/>
          <a:lstStyle/>
          <a:p>
            <a:fld id="{86CB4B4D-7CA3-9044-876B-883B54F8677D}" type="slidenum">
              <a:rPr lang="en-US" smtClean="0">
                <a:solidFill>
                  <a:srgbClr val="000000">
                    <a:lumMod val="50000"/>
                    <a:lumOff val="50000"/>
                  </a:srgbClr>
                </a:solidFill>
              </a:rPr>
              <a:pPr/>
              <a:t>85</a:t>
            </a:fld>
            <a:endParaRPr lang="en-US" dirty="0">
              <a:solidFill>
                <a:srgbClr val="000000">
                  <a:lumMod val="50000"/>
                  <a:lumOff val="50000"/>
                </a:srgbClr>
              </a:solidFill>
            </a:endParaRPr>
          </a:p>
        </p:txBody>
      </p:sp>
    </p:spTree>
    <p:extLst>
      <p:ext uri="{BB962C8B-B14F-4D97-AF65-F5344CB8AC3E}">
        <p14:creationId xmlns:p14="http://schemas.microsoft.com/office/powerpoint/2010/main" val="13957585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What is Design Thinking &amp; </a:t>
            </a:r>
            <a:r>
              <a:rPr lang="en-US" sz="40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Design Strategy?</a:t>
            </a:r>
            <a:endParaRPr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grpSp>
        <p:nvGrpSpPr>
          <p:cNvPr id="2" name="Group 1"/>
          <p:cNvGrpSpPr/>
          <p:nvPr/>
        </p:nvGrpSpPr>
        <p:grpSpPr>
          <a:xfrm>
            <a:off x="228600" y="1862880"/>
            <a:ext cx="12580280" cy="1956138"/>
            <a:chOff x="228600" y="3514220"/>
            <a:chExt cx="8763000" cy="1362580"/>
          </a:xfrm>
        </p:grpSpPr>
        <p:sp>
          <p:nvSpPr>
            <p:cNvPr id="31" name="Rounded Rectangle 24"/>
            <p:cNvSpPr>
              <a:spLocks noChangeArrowheads="1"/>
            </p:cNvSpPr>
            <p:nvPr/>
          </p:nvSpPr>
          <p:spPr bwMode="auto">
            <a:xfrm>
              <a:off x="228600" y="3514220"/>
              <a:ext cx="2819400" cy="1362580"/>
            </a:xfrm>
            <a:prstGeom prst="roundRect">
              <a:avLst>
                <a:gd name="adj" fmla="val 5051"/>
              </a:avLst>
            </a:prstGeom>
            <a:solidFill>
              <a:srgbClr val="F6BB00">
                <a:alpha val="60000"/>
              </a:srgbClr>
            </a:solidFill>
            <a:ln w="9525" algn="ctr">
              <a:noFill/>
              <a:round/>
              <a:headEnd/>
              <a:tailEnd/>
            </a:ln>
          </p:spPr>
          <p:txBody>
            <a:bodyPr anchor="ctr" anchorCtr="0"/>
            <a:lstStyle/>
            <a:p>
              <a:pPr algn="ct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Ethnography</a:t>
              </a:r>
            </a:p>
          </p:txBody>
        </p:sp>
        <p:sp>
          <p:nvSpPr>
            <p:cNvPr id="32" name="Rounded Rectangle 24"/>
            <p:cNvSpPr>
              <a:spLocks noChangeArrowheads="1"/>
            </p:cNvSpPr>
            <p:nvPr/>
          </p:nvSpPr>
          <p:spPr bwMode="auto">
            <a:xfrm>
              <a:off x="6172200" y="3514220"/>
              <a:ext cx="2819400" cy="1362580"/>
            </a:xfrm>
            <a:prstGeom prst="roundRect">
              <a:avLst>
                <a:gd name="adj" fmla="val 5051"/>
              </a:avLst>
            </a:prstGeom>
            <a:solidFill>
              <a:srgbClr val="F6BB00"/>
            </a:solidFill>
            <a:ln w="9525" algn="ctr">
              <a:noFill/>
              <a:round/>
              <a:headEnd/>
              <a:tailEnd/>
            </a:ln>
          </p:spPr>
          <p:txBody>
            <a:bodyPr anchor="ctr" anchorCtr="0"/>
            <a:lstStyle/>
            <a:p>
              <a:pPr algn="ct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Prototyping</a:t>
              </a:r>
            </a:p>
          </p:txBody>
        </p:sp>
        <p:sp>
          <p:nvSpPr>
            <p:cNvPr id="33" name="Rounded Rectangle 24"/>
            <p:cNvSpPr>
              <a:spLocks noChangeArrowheads="1"/>
            </p:cNvSpPr>
            <p:nvPr/>
          </p:nvSpPr>
          <p:spPr bwMode="auto">
            <a:xfrm>
              <a:off x="3200400" y="3514220"/>
              <a:ext cx="2819400" cy="1362580"/>
            </a:xfrm>
            <a:prstGeom prst="roundRect">
              <a:avLst>
                <a:gd name="adj" fmla="val 5051"/>
              </a:avLst>
            </a:prstGeom>
            <a:solidFill>
              <a:srgbClr val="F6BB00">
                <a:alpha val="80000"/>
              </a:srgbClr>
            </a:solidFill>
            <a:ln w="9525" algn="ctr">
              <a:noFill/>
              <a:round/>
              <a:headEnd/>
              <a:tailEnd/>
            </a:ln>
          </p:spPr>
          <p:txBody>
            <a:bodyPr anchor="ctr" anchorCtr="0"/>
            <a:lstStyle/>
            <a:p>
              <a:pPr algn="ct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Synthesis</a:t>
              </a:r>
            </a:p>
          </p:txBody>
        </p:sp>
      </p:grpSp>
      <p:sp>
        <p:nvSpPr>
          <p:cNvPr id="3" name="Slide Number Placeholder 2"/>
          <p:cNvSpPr>
            <a:spLocks noGrp="1"/>
          </p:cNvSpPr>
          <p:nvPr>
            <p:ph type="sldNum" sz="quarter" idx="4"/>
          </p:nvPr>
        </p:nvSpPr>
        <p:spPr/>
        <p:txBody>
          <a:bodyPr/>
          <a:lstStyle/>
          <a:p>
            <a:fld id="{86CB4B4D-7CA3-9044-876B-883B54F8677D}" type="slidenum">
              <a:rPr lang="en-US" smtClean="0"/>
              <a:pPr/>
              <a:t>86</a:t>
            </a:fld>
            <a:endParaRPr lang="en-US" dirty="0"/>
          </a:p>
        </p:txBody>
      </p:sp>
    </p:spTree>
    <p:extLst>
      <p:ext uri="{BB962C8B-B14F-4D97-AF65-F5344CB8AC3E}">
        <p14:creationId xmlns:p14="http://schemas.microsoft.com/office/powerpoint/2010/main" val="10414467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38754" y="4533643"/>
            <a:ext cx="14185421" cy="3702730"/>
            <a:chOff x="565150" y="3962400"/>
            <a:chExt cx="8013700" cy="2091765"/>
          </a:xfrm>
        </p:grpSpPr>
        <p:sp>
          <p:nvSpPr>
            <p:cNvPr id="15" name="Oval 14"/>
            <p:cNvSpPr/>
            <p:nvPr/>
          </p:nvSpPr>
          <p:spPr>
            <a:xfrm>
              <a:off x="7054850" y="4181961"/>
              <a:ext cx="15240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sp>
          <p:nvSpPr>
            <p:cNvPr id="16" name="Oval 15"/>
            <p:cNvSpPr/>
            <p:nvPr/>
          </p:nvSpPr>
          <p:spPr>
            <a:xfrm>
              <a:off x="7020957" y="3962400"/>
              <a:ext cx="1524000" cy="15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sp>
          <p:nvSpPr>
            <p:cNvPr id="17" name="Oval 16"/>
            <p:cNvSpPr/>
            <p:nvPr/>
          </p:nvSpPr>
          <p:spPr>
            <a:xfrm>
              <a:off x="565150" y="4339665"/>
              <a:ext cx="1524000" cy="152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sp>
          <p:nvSpPr>
            <p:cNvPr id="18" name="Oval 17"/>
            <p:cNvSpPr/>
            <p:nvPr/>
          </p:nvSpPr>
          <p:spPr>
            <a:xfrm>
              <a:off x="650876" y="4530165"/>
              <a:ext cx="1524000" cy="152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cxnSp>
          <p:nvCxnSpPr>
            <p:cNvPr id="19" name="Straight Arrow Connector 18"/>
            <p:cNvCxnSpPr/>
            <p:nvPr/>
          </p:nvCxnSpPr>
          <p:spPr>
            <a:xfrm>
              <a:off x="2047412" y="4834965"/>
              <a:ext cx="63500" cy="1905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20867791">
              <a:off x="1125444" y="4380006"/>
              <a:ext cx="9906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cxnSp>
          <p:nvCxnSpPr>
            <p:cNvPr id="21" name="Straight Arrow Connector 20"/>
            <p:cNvCxnSpPr/>
            <p:nvPr/>
          </p:nvCxnSpPr>
          <p:spPr>
            <a:xfrm>
              <a:off x="3038012" y="4834965"/>
              <a:ext cx="63500" cy="1905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rot="20867791">
              <a:off x="2116044" y="4380006"/>
              <a:ext cx="9906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cxnSp>
          <p:nvCxnSpPr>
            <p:cNvPr id="23" name="Straight Arrow Connector 22"/>
            <p:cNvCxnSpPr/>
            <p:nvPr/>
          </p:nvCxnSpPr>
          <p:spPr>
            <a:xfrm>
              <a:off x="4028612" y="4834965"/>
              <a:ext cx="63500" cy="1905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20867791">
              <a:off x="3106644" y="4380006"/>
              <a:ext cx="9906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cxnSp>
          <p:nvCxnSpPr>
            <p:cNvPr id="25" name="Straight Arrow Connector 24"/>
            <p:cNvCxnSpPr/>
            <p:nvPr/>
          </p:nvCxnSpPr>
          <p:spPr>
            <a:xfrm>
              <a:off x="5019212" y="4834965"/>
              <a:ext cx="63500" cy="1905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20867791">
              <a:off x="4097244" y="4380006"/>
              <a:ext cx="9906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cxnSp>
          <p:nvCxnSpPr>
            <p:cNvPr id="27" name="Straight Arrow Connector 26"/>
            <p:cNvCxnSpPr/>
            <p:nvPr/>
          </p:nvCxnSpPr>
          <p:spPr>
            <a:xfrm>
              <a:off x="6009812" y="4834965"/>
              <a:ext cx="63500" cy="1905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rot="20867791">
              <a:off x="5087844" y="4380006"/>
              <a:ext cx="9906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cxnSp>
          <p:nvCxnSpPr>
            <p:cNvPr id="29" name="Straight Arrow Connector 28"/>
            <p:cNvCxnSpPr/>
            <p:nvPr/>
          </p:nvCxnSpPr>
          <p:spPr>
            <a:xfrm>
              <a:off x="7000412" y="4834965"/>
              <a:ext cx="63500" cy="1905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20867791">
              <a:off x="6078444" y="4380006"/>
              <a:ext cx="990600" cy="1524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560"/>
            </a:p>
          </p:txBody>
        </p:sp>
      </p:grpSp>
      <p:sp>
        <p:nvSpPr>
          <p:cNvPr id="31" name="Rounded Rectangle 24"/>
          <p:cNvSpPr>
            <a:spLocks noChangeArrowheads="1"/>
          </p:cNvSpPr>
          <p:nvPr/>
        </p:nvSpPr>
        <p:spPr bwMode="auto">
          <a:xfrm>
            <a:off x="228600" y="1862880"/>
            <a:ext cx="4047568" cy="1956138"/>
          </a:xfrm>
          <a:prstGeom prst="roundRect">
            <a:avLst>
              <a:gd name="adj" fmla="val 5051"/>
            </a:avLst>
          </a:prstGeom>
          <a:solidFill>
            <a:srgbClr val="F6BB00">
              <a:alpha val="60000"/>
            </a:srgbClr>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Ethnography</a:t>
            </a:r>
          </a:p>
        </p:txBody>
      </p:sp>
      <p:sp>
        <p:nvSpPr>
          <p:cNvPr id="32" name="Rounded Rectangle 24"/>
          <p:cNvSpPr>
            <a:spLocks noChangeArrowheads="1"/>
          </p:cNvSpPr>
          <p:nvPr/>
        </p:nvSpPr>
        <p:spPr bwMode="auto">
          <a:xfrm>
            <a:off x="8761312" y="1862880"/>
            <a:ext cx="4047568" cy="1956138"/>
          </a:xfrm>
          <a:prstGeom prst="roundRect">
            <a:avLst>
              <a:gd name="adj" fmla="val 5051"/>
            </a:avLst>
          </a:prstGeom>
          <a:solidFill>
            <a:srgbClr val="F6BB00"/>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Prototyping</a:t>
            </a:r>
          </a:p>
        </p:txBody>
      </p:sp>
      <p:sp>
        <p:nvSpPr>
          <p:cNvPr id="33" name="Rounded Rectangle 24"/>
          <p:cNvSpPr>
            <a:spLocks noChangeArrowheads="1"/>
          </p:cNvSpPr>
          <p:nvPr/>
        </p:nvSpPr>
        <p:spPr bwMode="auto">
          <a:xfrm>
            <a:off x="4494956" y="1862880"/>
            <a:ext cx="4047568" cy="1956138"/>
          </a:xfrm>
          <a:prstGeom prst="roundRect">
            <a:avLst>
              <a:gd name="adj" fmla="val 5051"/>
            </a:avLst>
          </a:prstGeom>
          <a:solidFill>
            <a:srgbClr val="F6BB00">
              <a:alpha val="80000"/>
            </a:srgbClr>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Synthesis</a:t>
            </a:r>
          </a:p>
        </p:txBody>
      </p:sp>
      <p:sp>
        <p:nvSpPr>
          <p:cNvPr id="10"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Non-Linear</a:t>
            </a:r>
            <a:endParaRPr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11" name="TextBox 10"/>
          <p:cNvSpPr txBox="1"/>
          <p:nvPr/>
        </p:nvSpPr>
        <p:spPr>
          <a:xfrm>
            <a:off x="8865937" y="4147700"/>
            <a:ext cx="3675313" cy="646331"/>
          </a:xfrm>
          <a:prstGeom prst="rect">
            <a:avLst/>
          </a:prstGeom>
          <a:noFill/>
        </p:spPr>
        <p:txBody>
          <a:bodyPr wrap="square" rtlCol="0">
            <a:spAutoFit/>
          </a:bodyPr>
          <a:lstStyle/>
          <a:p>
            <a:pPr algn="l" fontAlgn="base">
              <a:spcBef>
                <a:spcPct val="0"/>
              </a:spcBef>
              <a:spcAft>
                <a:spcPct val="0"/>
              </a:spcAft>
            </a:pPr>
            <a:r>
              <a:rPr lang="en-US" sz="1800" dirty="0">
                <a:solidFill>
                  <a:srgbClr val="000000">
                    <a:lumMod val="95000"/>
                  </a:srgbClr>
                </a:solidFill>
                <a:latin typeface="Open Sans Light" panose="020B0306030504020204" pitchFamily="34" charset="0"/>
                <a:ea typeface="Open Sans Light" panose="020B0306030504020204" pitchFamily="34" charset="0"/>
                <a:cs typeface="Open Sans Light" panose="020B0306030504020204" pitchFamily="34" charset="0"/>
              </a:rPr>
              <a:t>Hypothesis validation through generative, form-giving activities</a:t>
            </a:r>
          </a:p>
        </p:txBody>
      </p:sp>
      <p:sp>
        <p:nvSpPr>
          <p:cNvPr id="12" name="TextBox 11"/>
          <p:cNvSpPr txBox="1"/>
          <p:nvPr/>
        </p:nvSpPr>
        <p:spPr>
          <a:xfrm>
            <a:off x="4639334" y="4147700"/>
            <a:ext cx="3675313" cy="646331"/>
          </a:xfrm>
          <a:prstGeom prst="rect">
            <a:avLst/>
          </a:prstGeom>
          <a:noFill/>
        </p:spPr>
        <p:txBody>
          <a:bodyPr wrap="square" rtlCol="0">
            <a:spAutoFit/>
          </a:bodyPr>
          <a:lstStyle/>
          <a:p>
            <a:pPr algn="l" fontAlgn="base">
              <a:spcBef>
                <a:spcPct val="0"/>
              </a:spcBef>
              <a:spcAft>
                <a:spcPct val="0"/>
              </a:spcAft>
            </a:pPr>
            <a:r>
              <a:rPr lang="en-US" sz="1800" dirty="0">
                <a:solidFill>
                  <a:srgbClr val="000000">
                    <a:lumMod val="95000"/>
                  </a:srgbClr>
                </a:solidFill>
                <a:latin typeface="Open Sans Light" panose="020B0306030504020204" pitchFamily="34" charset="0"/>
                <a:ea typeface="Open Sans Light" panose="020B0306030504020204" pitchFamily="34" charset="0"/>
                <a:cs typeface="Open Sans Light" panose="020B0306030504020204" pitchFamily="34" charset="0"/>
              </a:rPr>
              <a:t>Making meaning through inference and reframing</a:t>
            </a:r>
          </a:p>
        </p:txBody>
      </p:sp>
      <p:sp>
        <p:nvSpPr>
          <p:cNvPr id="13" name="TextBox 12"/>
          <p:cNvSpPr txBox="1"/>
          <p:nvPr/>
        </p:nvSpPr>
        <p:spPr>
          <a:xfrm>
            <a:off x="304799" y="4147700"/>
            <a:ext cx="3675313" cy="646331"/>
          </a:xfrm>
          <a:prstGeom prst="rect">
            <a:avLst/>
          </a:prstGeom>
          <a:noFill/>
        </p:spPr>
        <p:txBody>
          <a:bodyPr wrap="square" rtlCol="0">
            <a:spAutoFit/>
          </a:bodyPr>
          <a:lstStyle/>
          <a:p>
            <a:pPr algn="l" fontAlgn="base">
              <a:spcBef>
                <a:spcPct val="0"/>
              </a:spcBef>
              <a:spcAft>
                <a:spcPct val="0"/>
              </a:spcAft>
            </a:pPr>
            <a:r>
              <a:rPr lang="en-US" sz="1800" dirty="0">
                <a:solidFill>
                  <a:schemeClr val="tx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Immersion in the cultural and human context of a problem</a:t>
            </a:r>
          </a:p>
        </p:txBody>
      </p:sp>
      <p:sp>
        <p:nvSpPr>
          <p:cNvPr id="2" name="Slide Number Placeholder 1"/>
          <p:cNvSpPr>
            <a:spLocks noGrp="1"/>
          </p:cNvSpPr>
          <p:nvPr>
            <p:ph type="sldNum" sz="quarter" idx="4"/>
          </p:nvPr>
        </p:nvSpPr>
        <p:spPr/>
        <p:txBody>
          <a:bodyPr/>
          <a:lstStyle/>
          <a:p>
            <a:fld id="{86CB4B4D-7CA3-9044-876B-883B54F8677D}" type="slidenum">
              <a:rPr lang="en-US" smtClean="0"/>
              <a:pPr/>
              <a:t>87</a:t>
            </a:fld>
            <a:endParaRPr lang="en-US" dirty="0"/>
          </a:p>
        </p:txBody>
      </p:sp>
    </p:spTree>
    <p:extLst>
      <p:ext uri="{BB962C8B-B14F-4D97-AF65-F5344CB8AC3E}">
        <p14:creationId xmlns:p14="http://schemas.microsoft.com/office/powerpoint/2010/main" val="24288765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4"/>
          <p:cNvSpPr>
            <a:spLocks noChangeArrowheads="1"/>
          </p:cNvSpPr>
          <p:nvPr/>
        </p:nvSpPr>
        <p:spPr bwMode="auto">
          <a:xfrm>
            <a:off x="228600" y="1862880"/>
            <a:ext cx="4047568" cy="1956138"/>
          </a:xfrm>
          <a:prstGeom prst="roundRect">
            <a:avLst>
              <a:gd name="adj" fmla="val 5051"/>
            </a:avLst>
          </a:prstGeom>
          <a:solidFill>
            <a:srgbClr val="F6BB00">
              <a:alpha val="60000"/>
            </a:srgbClr>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Ethnography</a:t>
            </a:r>
          </a:p>
        </p:txBody>
      </p:sp>
      <p:sp>
        <p:nvSpPr>
          <p:cNvPr id="32" name="Rounded Rectangle 24"/>
          <p:cNvSpPr>
            <a:spLocks noChangeArrowheads="1"/>
          </p:cNvSpPr>
          <p:nvPr/>
        </p:nvSpPr>
        <p:spPr bwMode="auto">
          <a:xfrm>
            <a:off x="8761312" y="1862880"/>
            <a:ext cx="4047568" cy="1956138"/>
          </a:xfrm>
          <a:prstGeom prst="roundRect">
            <a:avLst>
              <a:gd name="adj" fmla="val 5051"/>
            </a:avLst>
          </a:prstGeom>
          <a:solidFill>
            <a:srgbClr val="F6BB00"/>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Prototyping</a:t>
            </a:r>
          </a:p>
        </p:txBody>
      </p:sp>
      <p:sp>
        <p:nvSpPr>
          <p:cNvPr id="33" name="Rounded Rectangle 24"/>
          <p:cNvSpPr>
            <a:spLocks noChangeArrowheads="1"/>
          </p:cNvSpPr>
          <p:nvPr/>
        </p:nvSpPr>
        <p:spPr bwMode="auto">
          <a:xfrm>
            <a:off x="4494956" y="1862880"/>
            <a:ext cx="4047568" cy="1956138"/>
          </a:xfrm>
          <a:prstGeom prst="roundRect">
            <a:avLst>
              <a:gd name="adj" fmla="val 5051"/>
            </a:avLst>
          </a:prstGeom>
          <a:solidFill>
            <a:srgbClr val="F6BB00">
              <a:alpha val="80000"/>
            </a:srgbClr>
          </a:solidFill>
          <a:ln w="38100" algn="ctr">
            <a:noFill/>
            <a:round/>
            <a:headEnd/>
            <a:tailEnd/>
          </a:ln>
        </p:spPr>
        <p:txBody>
          <a:bodyPr anchor="ctr" anchorCtr="0"/>
          <a:lstStyle/>
          <a:p>
            <a:pPr defTabSz="457200">
              <a:buClr>
                <a:srgbClr val="808080"/>
              </a:buClr>
              <a:buSzPct val="100000"/>
              <a:buFont typeface="Arial" pitchFamily="34" charset="0"/>
              <a:buNone/>
            </a:pPr>
            <a:r>
              <a:rPr lang="en-US" sz="1800" dirty="0">
                <a:latin typeface="Open Sans bold" panose="020B0806030504020204" pitchFamily="34" charset="0"/>
                <a:ea typeface="Open Sans bold" panose="020B0806030504020204" pitchFamily="34" charset="0"/>
                <a:cs typeface="Open Sans bold" panose="020B0806030504020204" pitchFamily="34" charset="0"/>
              </a:rPr>
              <a:t>Synthesis</a:t>
            </a:r>
          </a:p>
        </p:txBody>
      </p:sp>
      <p:sp>
        <p:nvSpPr>
          <p:cNvPr id="10" name="Shape 248"/>
          <p:cNvSpPr/>
          <p:nvPr/>
        </p:nvSpPr>
        <p:spPr>
          <a:xfrm>
            <a:off x="491024" y="463739"/>
            <a:ext cx="11582484"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l">
              <a:defRPr sz="1800"/>
            </a:pPr>
            <a:r>
              <a:rPr lang="en-US"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rPr>
              <a:t>The Output: Design Strategy</a:t>
            </a:r>
            <a:endParaRPr sz="40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p:txBody>
      </p:sp>
      <p:sp>
        <p:nvSpPr>
          <p:cNvPr id="2" name="Slide Number Placeholder 1"/>
          <p:cNvSpPr>
            <a:spLocks noGrp="1"/>
          </p:cNvSpPr>
          <p:nvPr>
            <p:ph type="sldNum" sz="quarter" idx="4"/>
          </p:nvPr>
        </p:nvSpPr>
        <p:spPr/>
        <p:txBody>
          <a:bodyPr/>
          <a:lstStyle/>
          <a:p>
            <a:fld id="{86CB4B4D-7CA3-9044-876B-883B54F8677D}" type="slidenum">
              <a:rPr lang="en-US" smtClean="0"/>
              <a:pPr/>
              <a:t>88</a:t>
            </a:fld>
            <a:endParaRPr lang="en-US" dirty="0"/>
          </a:p>
        </p:txBody>
      </p:sp>
      <p:sp>
        <p:nvSpPr>
          <p:cNvPr id="4" name="Right Brace 3"/>
          <p:cNvSpPr/>
          <p:nvPr/>
        </p:nvSpPr>
        <p:spPr>
          <a:xfrm rot="5400000">
            <a:off x="6203228" y="-1666242"/>
            <a:ext cx="673608" cy="12537696"/>
          </a:xfrm>
          <a:prstGeom prst="rightBrace">
            <a:avLst>
              <a:gd name="adj1" fmla="val 115501"/>
              <a:gd name="adj2" fmla="val 50000"/>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4" name="TextBox 33"/>
          <p:cNvSpPr txBox="1"/>
          <p:nvPr/>
        </p:nvSpPr>
        <p:spPr>
          <a:xfrm>
            <a:off x="228598" y="5518580"/>
            <a:ext cx="12580281" cy="646331"/>
          </a:xfrm>
          <a:prstGeom prst="rect">
            <a:avLst/>
          </a:prstGeom>
          <a:noFill/>
        </p:spPr>
        <p:txBody>
          <a:bodyPr wrap="square" rtlCol="0">
            <a:spAutoFit/>
          </a:bodyPr>
          <a:lstStyle/>
          <a:p>
            <a:pPr fontAlgn="base">
              <a:spcBef>
                <a:spcPct val="0"/>
              </a:spcBef>
              <a:spcAft>
                <a:spcPct val="0"/>
              </a:spcAft>
            </a:pPr>
            <a:r>
              <a:rPr lang="en-US" dirty="0">
                <a:solidFill>
                  <a:srgbClr val="000000">
                    <a:lumMod val="95000"/>
                  </a:srgbClr>
                </a:solidFill>
                <a:latin typeface="Open Sans Light" panose="020B0306030504020204" pitchFamily="34" charset="0"/>
                <a:ea typeface="Open Sans Light" panose="020B0306030504020204" pitchFamily="34" charset="0"/>
                <a:cs typeface="Open Sans Light" panose="020B0306030504020204" pitchFamily="34" charset="0"/>
              </a:rPr>
              <a:t>Design strategy</a:t>
            </a:r>
          </a:p>
        </p:txBody>
      </p:sp>
    </p:spTree>
    <p:extLst>
      <p:ext uri="{BB962C8B-B14F-4D97-AF65-F5344CB8AC3E}">
        <p14:creationId xmlns:p14="http://schemas.microsoft.com/office/powerpoint/2010/main" val="11429455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3"/>
            <a:ext cx="13004800" cy="97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867" y="3467947"/>
            <a:ext cx="12029440" cy="3034453"/>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r>
              <a:rPr lang="en-US" sz="4000" dirty="0">
                <a:solidFill>
                  <a:schemeClr val="tx1">
                    <a:lumMod val="75000"/>
                    <a:lumOff val="25000"/>
                  </a:schemeClr>
                </a:solidFill>
                <a:latin typeface="Open Sans Light" panose="020B0306030504020204" pitchFamily="34" charset="0"/>
              </a:rPr>
              <a:t>“The new breed of ‘user experience’ designers – part sketch artist, part programmer, with a dash of behavioral scientist thrown in – are some of the </a:t>
            </a:r>
            <a:br>
              <a:rPr lang="en-US" sz="4000" dirty="0">
                <a:solidFill>
                  <a:schemeClr val="tx1">
                    <a:lumMod val="75000"/>
                    <a:lumOff val="25000"/>
                  </a:schemeClr>
                </a:solidFill>
                <a:latin typeface="Open Sans Light" panose="020B0306030504020204" pitchFamily="34" charset="0"/>
              </a:rPr>
            </a:br>
            <a:r>
              <a:rPr lang="en-US" sz="4000" dirty="0">
                <a:solidFill>
                  <a:schemeClr val="tx1">
                    <a:lumMod val="75000"/>
                    <a:lumOff val="25000"/>
                  </a:schemeClr>
                </a:solidFill>
                <a:latin typeface="Open Sans Light" panose="020B0306030504020204" pitchFamily="34" charset="0"/>
              </a:rPr>
              <a:t>most sought-after employees in technology.”</a:t>
            </a:r>
          </a:p>
        </p:txBody>
      </p:sp>
    </p:spTree>
    <p:extLst>
      <p:ext uri="{BB962C8B-B14F-4D97-AF65-F5344CB8AC3E}">
        <p14:creationId xmlns:p14="http://schemas.microsoft.com/office/powerpoint/2010/main" val="710027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AC4D">
      <a:dk1>
        <a:srgbClr val="000000"/>
      </a:dk1>
      <a:lt1>
        <a:srgbClr val="FFFFFF"/>
      </a:lt1>
      <a:dk2>
        <a:srgbClr val="53585F"/>
      </a:dk2>
      <a:lt2>
        <a:srgbClr val="DCDEE0"/>
      </a:lt2>
      <a:accent1>
        <a:srgbClr val="6FC2D7"/>
      </a:accent1>
      <a:accent2>
        <a:srgbClr val="4DB5B8"/>
      </a:accent2>
      <a:accent3>
        <a:srgbClr val="AAD04C"/>
      </a:accent3>
      <a:accent4>
        <a:srgbClr val="0091D7"/>
      </a:accent4>
      <a:accent5>
        <a:srgbClr val="000000"/>
      </a:accent5>
      <a:accent6>
        <a:srgbClr val="000000"/>
      </a:accent6>
      <a:hlink>
        <a:srgbClr val="000000"/>
      </a:hlink>
      <a:folHlink>
        <a:srgbClr val="000000"/>
      </a:folHlink>
    </a:clrScheme>
    <a:fontScheme name="Custom 1">
      <a:majorFont>
        <a:latin typeface="Open Sans Light"/>
        <a:ea typeface="Helvetica Light"/>
        <a:cs typeface="Helvetica Light"/>
      </a:majorFont>
      <a:minorFont>
        <a:latin typeface="Open Sans"/>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AC4D">
      <a:dk1>
        <a:srgbClr val="000000"/>
      </a:dk1>
      <a:lt1>
        <a:srgbClr val="FFFFFF"/>
      </a:lt1>
      <a:dk2>
        <a:srgbClr val="53585F"/>
      </a:dk2>
      <a:lt2>
        <a:srgbClr val="DCDEE0"/>
      </a:lt2>
      <a:accent1>
        <a:srgbClr val="6FC2D7"/>
      </a:accent1>
      <a:accent2>
        <a:srgbClr val="4DB5B8"/>
      </a:accent2>
      <a:accent3>
        <a:srgbClr val="AAD04C"/>
      </a:accent3>
      <a:accent4>
        <a:srgbClr val="0091D7"/>
      </a:accent4>
      <a:accent5>
        <a:srgbClr val="000000"/>
      </a:accent5>
      <a:accent6>
        <a:srgbClr val="000000"/>
      </a:accent6>
      <a:hlink>
        <a:srgbClr val="000000"/>
      </a:hlink>
      <a:folHlink>
        <a:srgbClr val="000000"/>
      </a:folHlink>
    </a:clrScheme>
    <a:fontScheme name="Custom 1">
      <a:majorFont>
        <a:latin typeface="Open Sans Light"/>
        <a:ea typeface="Helvetica Light"/>
        <a:cs typeface="Helvetica Light"/>
      </a:majorFont>
      <a:minorFont>
        <a:latin typeface="Open Sans"/>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New Blackboard">
      <a:dk1>
        <a:sysClr val="windowText" lastClr="000000"/>
      </a:dk1>
      <a:lt1>
        <a:sysClr val="window" lastClr="FFFFFF"/>
      </a:lt1>
      <a:dk2>
        <a:srgbClr val="7F7F7F"/>
      </a:dk2>
      <a:lt2>
        <a:srgbClr val="C2C2C2"/>
      </a:lt2>
      <a:accent1>
        <a:srgbClr val="FF671B"/>
      </a:accent1>
      <a:accent2>
        <a:srgbClr val="C690D4"/>
      </a:accent2>
      <a:accent3>
        <a:srgbClr val="FEE01E"/>
      </a:accent3>
      <a:accent4>
        <a:srgbClr val="03D6FF"/>
      </a:accent4>
      <a:accent5>
        <a:srgbClr val="000000"/>
      </a:accent5>
      <a:accent6>
        <a:srgbClr val="7F7F7F"/>
      </a:accent6>
      <a:hlink>
        <a:srgbClr val="03D6FF"/>
      </a:hlink>
      <a:folHlink>
        <a:srgbClr val="C690D4"/>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1218</Words>
  <Application>Microsoft Office PowerPoint</Application>
  <PresentationFormat>Custom</PresentationFormat>
  <Paragraphs>155</Paragraphs>
  <Slides>89</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89</vt:i4>
      </vt:variant>
    </vt:vector>
  </HeadingPairs>
  <TitlesOfParts>
    <vt:vector size="99" baseType="lpstr">
      <vt:lpstr>Arial</vt:lpstr>
      <vt:lpstr>BentonSans Book</vt:lpstr>
      <vt:lpstr>Cambria</vt:lpstr>
      <vt:lpstr>Helvetica Neue</vt:lpstr>
      <vt:lpstr>Open Sans</vt:lpstr>
      <vt:lpstr>Open Sans bold</vt:lpstr>
      <vt:lpstr>Open Sans Light</vt:lpstr>
      <vt:lpstr>White</vt:lpstr>
      <vt:lpstr>1_White</vt:lpstr>
      <vt:lpstr>1_Office Theme</vt:lpstr>
      <vt:lpstr>PowerPoint Presentation</vt:lpstr>
      <vt:lpstr>Design is in the middle of  an enormous professional shift.</vt:lpstr>
      <vt:lpstr>For years, design was about  form giving, aesthetics, and styling.</vt:lpstr>
      <vt:lpstr>PowerPoint Presentation</vt:lpstr>
      <vt:lpstr>PowerPoint Presentation</vt:lpstr>
      <vt:lpstr>During this period, design was a big deal – to designers.</vt:lpstr>
      <vt:lpstr>As technology got cheaper,  our world got more complicated.   Designers made things easier to use.</vt:lpstr>
      <vt:lpstr>PowerPoint Presentation</vt:lpstr>
      <vt:lpstr>PowerPoint Presentation</vt:lpstr>
      <vt:lpstr>Design was also at the heart of the “innovation” conversation.</vt:lpstr>
      <vt:lpstr>PowerPoint Presentation</vt:lpstr>
      <vt:lpstr>Innovation  gave us a seat  at the big-kids table.</vt:lpstr>
      <vt:lpstr>PowerPoint Presentation</vt:lpstr>
      <vt:lpstr>PowerPoint Presentation</vt:lpstr>
      <vt:lpstr>Now, design-as-innovation is recognized as a driver of economic growth  and policy success. </vt:lpstr>
      <vt:lpstr>PowerPoint Presentation</vt:lpstr>
      <vt:lpstr>PowerPoint Presentation</vt:lpstr>
      <vt:lpstr>PowerPoint Presentation</vt:lpstr>
      <vt:lpstr>PowerPoint Presentation</vt:lpstr>
      <vt:lpstr>But…</vt:lpstr>
      <vt:lpstr>PowerPoint Presentation</vt:lpstr>
      <vt:lpstr>PowerPoint Presentation</vt:lpstr>
      <vt:lpstr>PowerPoint Presentation</vt:lpstr>
      <vt:lpstr>PowerPoint Presentation</vt:lpstr>
      <vt:lpstr>PowerPoint Presentation</vt:lpstr>
      <vt:lpstr>PowerPoint Presentation</vt:lpstr>
      <vt:lpstr>We’re really good at designing products.  We’re really bad at picking what to design.</vt:lpstr>
      <vt:lpstr>PowerPoint Presentation</vt:lpstr>
      <vt:lpstr>PowerPoint Presentation</vt:lpstr>
      <vt:lpstr>We work on some really stupid stuff.  </vt:lpstr>
      <vt:lpstr>Design lives in a context of traditional, outdated business ideas:  market-driven vision</vt:lpstr>
      <vt:lpstr>Design lives in a context of traditional, outdated business ideas:  responsive “competitive” roadmaps</vt:lpstr>
      <vt:lpstr>Design lives in a context of traditional, outdated business ideas: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Kolko</dc:creator>
  <cp:lastModifiedBy>laurynrgarcia@gmail.com</cp:lastModifiedBy>
  <cp:revision>161</cp:revision>
  <cp:lastPrinted>2015-03-27T19:25:25Z</cp:lastPrinted>
  <dcterms:modified xsi:type="dcterms:W3CDTF">2020-11-06T19:48:14Z</dcterms:modified>
</cp:coreProperties>
</file>