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98" r:id="rId2"/>
    <p:sldId id="468" r:id="rId3"/>
    <p:sldId id="487" r:id="rId4"/>
    <p:sldId id="488" r:id="rId5"/>
    <p:sldId id="489" r:id="rId6"/>
    <p:sldId id="490" r:id="rId7"/>
    <p:sldId id="491" r:id="rId8"/>
    <p:sldId id="492" r:id="rId9"/>
    <p:sldId id="493" r:id="rId10"/>
    <p:sldId id="494" r:id="rId11"/>
    <p:sldId id="495" r:id="rId12"/>
    <p:sldId id="496" r:id="rId13"/>
    <p:sldId id="497" r:id="rId14"/>
    <p:sldId id="498" r:id="rId15"/>
    <p:sldId id="499" r:id="rId16"/>
    <p:sldId id="500" r:id="rId17"/>
    <p:sldId id="50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5" r:id="rId32"/>
    <p:sldId id="502" r:id="rId33"/>
    <p:sldId id="503" r:id="rId34"/>
    <p:sldId id="504" r:id="rId35"/>
    <p:sldId id="505" r:id="rId36"/>
    <p:sldId id="467"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Berkowi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5CD"/>
    <a:srgbClr val="B0DAE6"/>
    <a:srgbClr val="F6BB00"/>
    <a:srgbClr val="D3EBF1"/>
    <a:srgbClr val="000000"/>
    <a:srgbClr val="0070C0"/>
    <a:srgbClr val="93CDDD"/>
    <a:srgbClr val="BFE2EB"/>
    <a:srgbClr val="0D0D0D"/>
    <a:srgbClr val="3E7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9" autoAdjust="0"/>
    <p:restoredTop sz="98347" autoAdjust="0"/>
  </p:normalViewPr>
  <p:slideViewPr>
    <p:cSldViewPr>
      <p:cViewPr varScale="1">
        <p:scale>
          <a:sx n="71" d="100"/>
          <a:sy n="71" d="100"/>
        </p:scale>
        <p:origin x="-1584" y="-102"/>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0391"/>
          </a:xfrm>
          <a:prstGeom prst="rect">
            <a:avLst/>
          </a:prstGeom>
        </p:spPr>
        <p:txBody>
          <a:bodyPr vert="horz" lIns="95674" tIns="47837" rIns="95674" bIns="47837" rtlCol="0"/>
          <a:lstStyle>
            <a:lvl1pPr algn="l">
              <a:defRPr sz="1300">
                <a:latin typeface="MetaOT-Book" pitchFamily="50" charset="0"/>
              </a:defRPr>
            </a:lvl1pPr>
          </a:lstStyle>
          <a:p>
            <a:endParaRPr lang="en-US" dirty="0"/>
          </a:p>
        </p:txBody>
      </p:sp>
      <p:sp>
        <p:nvSpPr>
          <p:cNvPr id="3" name="Date Placeholder 2"/>
          <p:cNvSpPr>
            <a:spLocks noGrp="1"/>
          </p:cNvSpPr>
          <p:nvPr>
            <p:ph type="dt" idx="1"/>
          </p:nvPr>
        </p:nvSpPr>
        <p:spPr>
          <a:xfrm>
            <a:off x="4143271" y="0"/>
            <a:ext cx="3170255" cy="480391"/>
          </a:xfrm>
          <a:prstGeom prst="rect">
            <a:avLst/>
          </a:prstGeom>
        </p:spPr>
        <p:txBody>
          <a:bodyPr vert="horz" lIns="95674" tIns="47837" rIns="95674" bIns="47837" rtlCol="0"/>
          <a:lstStyle>
            <a:lvl1pPr algn="r">
              <a:defRPr sz="1300">
                <a:latin typeface="MetaOT-Book" pitchFamily="50" charset="0"/>
              </a:defRPr>
            </a:lvl1pPr>
          </a:lstStyle>
          <a:p>
            <a:fld id="{F10A19CE-6EE8-4BDB-A44D-30E9E9E6DC99}" type="datetimeFigureOut">
              <a:rPr lang="en-US" smtClean="0"/>
              <a:pPr/>
              <a:t>10/15/2012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31856" y="4561232"/>
            <a:ext cx="5851490" cy="4320209"/>
          </a:xfrm>
          <a:prstGeom prst="rect">
            <a:avLst/>
          </a:prstGeom>
        </p:spPr>
        <p:txBody>
          <a:bodyPr vert="horz" lIns="95674" tIns="47837" rIns="95674" bIns="478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159"/>
            <a:ext cx="3170255" cy="480391"/>
          </a:xfrm>
          <a:prstGeom prst="rect">
            <a:avLst/>
          </a:prstGeom>
        </p:spPr>
        <p:txBody>
          <a:bodyPr vert="horz" lIns="95674" tIns="47837" rIns="95674" bIns="47837" rtlCol="0" anchor="b"/>
          <a:lstStyle>
            <a:lvl1pPr algn="l">
              <a:defRPr sz="1300">
                <a:latin typeface="MetaOT-Book" pitchFamily="50" charset="0"/>
              </a:defRPr>
            </a:lvl1pPr>
          </a:lstStyle>
          <a:p>
            <a:endParaRPr lang="en-US" dirty="0"/>
          </a:p>
        </p:txBody>
      </p:sp>
      <p:sp>
        <p:nvSpPr>
          <p:cNvPr id="7" name="Slide Number Placeholder 6"/>
          <p:cNvSpPr>
            <a:spLocks noGrp="1"/>
          </p:cNvSpPr>
          <p:nvPr>
            <p:ph type="sldNum" sz="quarter" idx="5"/>
          </p:nvPr>
        </p:nvSpPr>
        <p:spPr>
          <a:xfrm>
            <a:off x="4143271" y="9119159"/>
            <a:ext cx="3170255" cy="480391"/>
          </a:xfrm>
          <a:prstGeom prst="rect">
            <a:avLst/>
          </a:prstGeom>
        </p:spPr>
        <p:txBody>
          <a:bodyPr vert="horz" lIns="95674" tIns="47837" rIns="95674" bIns="47837" rtlCol="0" anchor="b"/>
          <a:lstStyle>
            <a:lvl1pPr algn="r">
              <a:defRPr sz="1300">
                <a:latin typeface="MetaOT-Book" pitchFamily="50" charset="0"/>
              </a:defRPr>
            </a:lvl1pPr>
          </a:lstStyle>
          <a:p>
            <a:fld id="{F96A5088-7373-4757-B571-1168002282FD}" type="slidenum">
              <a:rPr lang="en-US" smtClean="0"/>
              <a:pPr/>
              <a:t>‹#›</a:t>
            </a:fld>
            <a:endParaRPr lang="en-US" dirty="0"/>
          </a:p>
        </p:txBody>
      </p:sp>
    </p:spTree>
    <p:extLst>
      <p:ext uri="{BB962C8B-B14F-4D97-AF65-F5344CB8AC3E}">
        <p14:creationId xmlns:p14="http://schemas.microsoft.com/office/powerpoint/2010/main" val="174957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aOT-Book" pitchFamily="50" charset="0"/>
        <a:ea typeface="+mn-ea"/>
        <a:cs typeface="+mn-cs"/>
      </a:defRPr>
    </a:lvl1pPr>
    <a:lvl2pPr marL="457200" algn="l" defTabSz="914400" rtl="0" eaLnBrk="1" latinLnBrk="0" hangingPunct="1">
      <a:defRPr sz="1200" kern="1200">
        <a:solidFill>
          <a:schemeClr val="tx1"/>
        </a:solidFill>
        <a:latin typeface="MetaOT-Book" pitchFamily="50" charset="0"/>
        <a:ea typeface="+mn-ea"/>
        <a:cs typeface="+mn-cs"/>
      </a:defRPr>
    </a:lvl2pPr>
    <a:lvl3pPr marL="914400" algn="l" defTabSz="914400" rtl="0" eaLnBrk="1" latinLnBrk="0" hangingPunct="1">
      <a:defRPr sz="1200" kern="1200">
        <a:solidFill>
          <a:schemeClr val="tx1"/>
        </a:solidFill>
        <a:latin typeface="MetaOT-Book" pitchFamily="50" charset="0"/>
        <a:ea typeface="+mn-ea"/>
        <a:cs typeface="+mn-cs"/>
      </a:defRPr>
    </a:lvl3pPr>
    <a:lvl4pPr marL="1371600" algn="l" defTabSz="914400" rtl="0" eaLnBrk="1" latinLnBrk="0" hangingPunct="1">
      <a:defRPr sz="1200" kern="1200">
        <a:solidFill>
          <a:schemeClr val="tx1"/>
        </a:solidFill>
        <a:latin typeface="MetaOT-Book" pitchFamily="50" charset="0"/>
        <a:ea typeface="+mn-ea"/>
        <a:cs typeface="+mn-cs"/>
      </a:defRPr>
    </a:lvl4pPr>
    <a:lvl5pPr marL="1828800" algn="l" defTabSz="914400" rtl="0" eaLnBrk="1" latinLnBrk="0" hangingPunct="1">
      <a:defRPr sz="1200" kern="1200">
        <a:solidFill>
          <a:schemeClr val="tx1"/>
        </a:solidFill>
        <a:latin typeface="MetaOT-Book"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12</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14</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14</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18</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19</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20</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21</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22</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23</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24</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25</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26</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27</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p:spPr>
        <p:txBody>
          <a:bodyPr/>
          <a:lstStyle/>
          <a:p>
            <a:fld id="{E8FE0CD9-8B81-4CC7-88B8-B347AE47D328}" type="slidenum">
              <a:rPr lang="en-US">
                <a:solidFill>
                  <a:srgbClr val="FFFFFF"/>
                </a:solidFill>
              </a:rPr>
              <a:pPr/>
              <a:t>28</a:t>
            </a:fld>
            <a:endParaRPr lang="en-US">
              <a:solidFill>
                <a:srgbClr val="FFFFFF"/>
              </a:solidFill>
            </a:endParaRPr>
          </a:p>
        </p:txBody>
      </p:sp>
      <p:sp>
        <p:nvSpPr>
          <p:cNvPr id="132099" name="Text Box 1"/>
          <p:cNvSpPr txBox="1">
            <a:spLocks noChangeArrowheads="1"/>
          </p:cNvSpPr>
          <p:nvPr/>
        </p:nvSpPr>
        <p:spPr bwMode="auto">
          <a:xfrm>
            <a:off x="4143587" y="9119475"/>
            <a:ext cx="3169920" cy="480060"/>
          </a:xfrm>
          <a:prstGeom prst="rect">
            <a:avLst/>
          </a:prstGeom>
          <a:noFill/>
          <a:ln w="9525">
            <a:noFill/>
            <a:round/>
            <a:headEnd/>
            <a:tailEnd/>
          </a:ln>
        </p:spPr>
        <p:txBody>
          <a:bodyPr lIns="94167" tIns="48967" rIns="94167" bIns="48967" anchor="b"/>
          <a:lstStyle/>
          <a:p>
            <a:pPr algn="r" defTabSz="478368">
              <a:buClr>
                <a:srgbClr val="808080"/>
              </a:buClr>
              <a:buSzPct val="100000"/>
              <a:tabLst>
                <a:tab pos="0" algn="l"/>
                <a:tab pos="956737" algn="l"/>
                <a:tab pos="1913473" algn="l"/>
                <a:tab pos="2870210" algn="l"/>
                <a:tab pos="3826947" algn="l"/>
                <a:tab pos="4783684" algn="l"/>
                <a:tab pos="5740420" algn="l"/>
                <a:tab pos="6697157" algn="l"/>
                <a:tab pos="7653894" algn="l"/>
                <a:tab pos="8610630" algn="l"/>
                <a:tab pos="9567367" algn="l"/>
                <a:tab pos="10524104" algn="l"/>
              </a:tabLst>
            </a:pPr>
            <a:fld id="{13F5E148-07C6-4BDF-942F-7F33E2C38085}" type="slidenum">
              <a:rPr lang="en-US" sz="1300">
                <a:solidFill>
                  <a:srgbClr val="808080"/>
                </a:solidFill>
                <a:latin typeface="MetaOT-Book" pitchFamily="50" charset="0"/>
                <a:ea typeface="ＭＳ Ｐゴシック" pitchFamily="34" charset="-128"/>
              </a:rPr>
              <a:pPr algn="r" defTabSz="478368">
                <a:buClr>
                  <a:srgbClr val="808080"/>
                </a:buClr>
                <a:buSzPct val="100000"/>
                <a:tabLst>
                  <a:tab pos="0" algn="l"/>
                  <a:tab pos="956737" algn="l"/>
                  <a:tab pos="1913473" algn="l"/>
                  <a:tab pos="2870210" algn="l"/>
                  <a:tab pos="3826947" algn="l"/>
                  <a:tab pos="4783684" algn="l"/>
                  <a:tab pos="5740420" algn="l"/>
                  <a:tab pos="6697157" algn="l"/>
                  <a:tab pos="7653894" algn="l"/>
                  <a:tab pos="8610630" algn="l"/>
                  <a:tab pos="9567367" algn="l"/>
                  <a:tab pos="10524104" algn="l"/>
                </a:tabLst>
              </a:pPr>
              <a:t>28</a:t>
            </a:fld>
            <a:endParaRPr lang="en-US" sz="1300" dirty="0">
              <a:solidFill>
                <a:srgbClr val="808080"/>
              </a:solidFill>
              <a:latin typeface="MetaOT-Book" pitchFamily="50" charset="0"/>
              <a:ea typeface="ＭＳ Ｐゴシック" pitchFamily="34" charset="-128"/>
            </a:endParaRPr>
          </a:p>
        </p:txBody>
      </p:sp>
      <p:sp>
        <p:nvSpPr>
          <p:cNvPr id="132100"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5674" tIns="47837" rIns="95674" bIns="47837" anchor="ctr"/>
          <a:lstStyle/>
          <a:p>
            <a:pPr defTabSz="478368">
              <a:buClr>
                <a:srgbClr val="808080"/>
              </a:buClr>
              <a:buSzPct val="100000"/>
            </a:pPr>
            <a:endParaRPr lang="en-US" sz="1900" dirty="0">
              <a:solidFill>
                <a:srgbClr val="FFFFFF"/>
              </a:solidFill>
              <a:latin typeface="MetaOT-Book" pitchFamily="50" charset="0"/>
              <a:ea typeface="ＭＳ Ｐゴシック" pitchFamily="34" charset="-128"/>
            </a:endParaRPr>
          </a:p>
        </p:txBody>
      </p:sp>
      <p:sp>
        <p:nvSpPr>
          <p:cNvPr id="132101" name="Text Box 3"/>
          <p:cNvSpPr>
            <a:spLocks noGrp="1" noChangeArrowheads="1"/>
          </p:cNvSpPr>
          <p:nvPr>
            <p:ph type="body"/>
          </p:nvPr>
        </p:nvSpPr>
        <p:spPr>
          <a:xfrm>
            <a:off x="731520" y="4560571"/>
            <a:ext cx="5852160" cy="4320540"/>
          </a:xfrm>
          <a:noFill/>
          <a:ln/>
        </p:spPr>
        <p:txBody>
          <a:bodyPr wrap="none" anchor="ctr"/>
          <a:lstStyle/>
          <a:p>
            <a:endParaRPr lang="en-US" dirty="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latin typeface="Gill Sans"/>
              <a:ea typeface="ＭＳ Ｐゴシック"/>
              <a:cs typeface="ＭＳ Ｐゴシック"/>
            </a:endParaRPr>
          </a:p>
        </p:txBody>
      </p:sp>
      <p:sp>
        <p:nvSpPr>
          <p:cNvPr id="48131" name="Slide Number Placeholder 3"/>
          <p:cNvSpPr>
            <a:spLocks noGrp="1"/>
          </p:cNvSpPr>
          <p:nvPr>
            <p:ph type="sldNum" sz="quarter" idx="5"/>
          </p:nvPr>
        </p:nvSpPr>
        <p:spPr>
          <a:noFill/>
        </p:spPr>
        <p:txBody>
          <a:bodyPr/>
          <a:lstStyle/>
          <a:p>
            <a:fld id="{1CC75743-5F53-498E-89A3-3F438AE7A1F1}" type="slidenum">
              <a:rPr lang="en-US" smtClean="0">
                <a:solidFill>
                  <a:prstClr val="black"/>
                </a:solidFill>
                <a:latin typeface="Gill Sans"/>
              </a:rPr>
              <a:pPr/>
              <a:t>29</a:t>
            </a:fld>
            <a:endParaRPr lang="en-US" smtClean="0">
              <a:solidFill>
                <a:prstClr val="black"/>
              </a:solidFill>
              <a:latin typeface="Gill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latin typeface="Gill Sans"/>
              <a:ea typeface="ＭＳ Ｐゴシック"/>
              <a:cs typeface="ＭＳ Ｐゴシック"/>
            </a:endParaRPr>
          </a:p>
        </p:txBody>
      </p:sp>
      <p:sp>
        <p:nvSpPr>
          <p:cNvPr id="48131" name="Slide Number Placeholder 3"/>
          <p:cNvSpPr>
            <a:spLocks noGrp="1"/>
          </p:cNvSpPr>
          <p:nvPr>
            <p:ph type="sldNum" sz="quarter" idx="5"/>
          </p:nvPr>
        </p:nvSpPr>
        <p:spPr>
          <a:noFill/>
        </p:spPr>
        <p:txBody>
          <a:bodyPr/>
          <a:lstStyle/>
          <a:p>
            <a:fld id="{1CC75743-5F53-498E-89A3-3F438AE7A1F1}" type="slidenum">
              <a:rPr lang="en-US" smtClean="0">
                <a:solidFill>
                  <a:prstClr val="black"/>
                </a:solidFill>
                <a:latin typeface="Gill Sans"/>
                <a:ea typeface="ＭＳ Ｐゴシック"/>
                <a:cs typeface="ＭＳ Ｐゴシック"/>
              </a:rPr>
              <a:pPr/>
              <a:t>30</a:t>
            </a:fld>
            <a:endParaRPr lang="en-US" smtClean="0">
              <a:solidFill>
                <a:prstClr val="black"/>
              </a:solidFill>
              <a:latin typeface="Gill Sans"/>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DE256F05-3661-4A6D-95F8-57F7301479BD}" type="slidenum">
              <a:rPr lang="en-US" smtClean="0">
                <a:solidFill>
                  <a:prstClr val="black"/>
                </a:solidFill>
                <a:latin typeface="BentonSans Book"/>
                <a:ea typeface="ＭＳ Ｐゴシック"/>
                <a:cs typeface="ＭＳ Ｐゴシック"/>
              </a:rPr>
              <a:pPr/>
              <a:t>31</a:t>
            </a:fld>
            <a:endParaRPr lang="en-US" smtClean="0">
              <a:solidFill>
                <a:prstClr val="black"/>
              </a:solidFill>
              <a:latin typeface="BentonSans Book"/>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8</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8</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9</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9</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10</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10</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11</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latin typeface="MetaOT-Bold" pitchFamily="50" charset="0"/>
              </a:defRPr>
            </a:lvl1p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10" name="Picture 4" descr="C:\Users\Jon\Dropbox\designschool\logo\ac4d_larg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032" y="6324600"/>
            <a:ext cx="658368" cy="3174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0"/>
          </p:nvPr>
        </p:nvSpPr>
        <p:spPr>
          <a:xfrm>
            <a:off x="256032" y="1447800"/>
            <a:ext cx="8659368" cy="4724400"/>
          </a:xfrm>
          <a:prstGeom prst="rect">
            <a:avLst/>
          </a:prstGeom>
        </p:spPr>
        <p:txBody>
          <a:bodyPr/>
          <a:lstStyle>
            <a:lvl1pPr>
              <a:lnSpc>
                <a:spcPct val="150000"/>
              </a:lnSpc>
              <a:defRPr sz="1800">
                <a:latin typeface="+mn-lt"/>
              </a:defRPr>
            </a:lvl1pPr>
            <a:lvl2pPr>
              <a:lnSpc>
                <a:spcPct val="150000"/>
              </a:lnSpc>
              <a:defRPr sz="1800">
                <a:latin typeface="+mn-lt"/>
              </a:defRPr>
            </a:lvl2pPr>
            <a:lvl3pPr>
              <a:lnSpc>
                <a:spcPct val="150000"/>
              </a:lnSpc>
              <a:defRPr sz="1800">
                <a:latin typeface="+mn-lt"/>
              </a:defRPr>
            </a:lvl3pPr>
            <a:lvl4pPr>
              <a:lnSpc>
                <a:spcPct val="150000"/>
              </a:lnSpc>
              <a:defRPr sz="1800">
                <a:latin typeface="+mn-lt"/>
              </a:defRPr>
            </a:lvl4pPr>
            <a:lvl5pPr>
              <a:lnSpc>
                <a:spcPct val="150000"/>
              </a:lnSpc>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960841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Black ">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dirty="0"/>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6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White">
    <p:bg>
      <p:bgPr>
        <a:solidFill>
          <a:schemeClr val="bg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solidFill>
                  <a:schemeClr val="tx1"/>
                </a:solidFill>
                <a:latin typeface="MetaOT-Bold" pitchFamily="50" charset="0"/>
              </a:defRPr>
            </a:lvl1p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6" name="Picture 4" descr="C:\Users\Jon\Dropbox\designschool\logo\ac4d_larg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032" y="6324600"/>
            <a:ext cx="658368" cy="31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oint Quote">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0"/>
          <p:cNvSpPr>
            <a:spLocks noGrp="1"/>
          </p:cNvSpPr>
          <p:nvPr>
            <p:ph type="body" sz="quarter" idx="10"/>
          </p:nvPr>
        </p:nvSpPr>
        <p:spPr>
          <a:xfrm>
            <a:off x="228600" y="228600"/>
            <a:ext cx="8763000" cy="5638800"/>
          </a:xfrm>
          <a:prstGeom prst="rect">
            <a:avLst/>
          </a:prstGeom>
        </p:spPr>
        <p:txBody>
          <a:bodyPr anchor="ctr" anchorCtr="0"/>
          <a:lstStyle>
            <a:lvl1pPr marL="0" indent="0" algn="ctr">
              <a:buNone/>
              <a:defRPr lang="en-US" sz="4800" kern="1200" smtClean="0">
                <a:solidFill>
                  <a:schemeClr val="bg1"/>
                </a:solidFill>
                <a:latin typeface="MetaOT-Book" pitchFamily="50" charset="0"/>
                <a:ea typeface="+mn-ea"/>
                <a:cs typeface="+mn-cs"/>
              </a:defRPr>
            </a:lvl1pPr>
            <a:lvl2pPr marL="457200" indent="0" algn="ctr">
              <a:buNone/>
              <a:defRPr sz="4800"/>
            </a:lvl2pPr>
            <a:lvl3pPr marL="914400" indent="0" algn="ctr">
              <a:buNone/>
              <a:defRPr sz="4800"/>
            </a:lvl3pPr>
            <a:lvl4pPr marL="1371600" indent="0" algn="ctr">
              <a:buNone/>
              <a:defRPr sz="4800"/>
            </a:lvl4pPr>
            <a:lvl5pPr marL="1828800" indent="0" algn="ctr">
              <a:buNone/>
              <a:defRPr sz="48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53984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286000" y="3490977"/>
            <a:ext cx="2667000" cy="1066800"/>
          </a:xfrm>
          <a:prstGeom prst="rect">
            <a:avLst/>
          </a:prstGeom>
          <a:noFill/>
          <a:ln w="9525">
            <a:noFill/>
            <a:miter lim="800000"/>
            <a:headEnd/>
            <a:tailEnd/>
          </a:ln>
        </p:spPr>
        <p:txBody>
          <a:bodyPr lIns="0" tIns="0" rIns="0" bIns="0">
            <a:prstTxWarp prst="textNoShape">
              <a:avLst/>
            </a:prstTxWarp>
          </a:bodyPr>
          <a:lstStyle/>
          <a:p>
            <a:pPr eaLnBrk="0" hangingPunct="0"/>
            <a:endParaRPr lang="en-US" sz="1200" dirty="0" smtClean="0">
              <a:solidFill>
                <a:srgbClr val="C0C0C0"/>
              </a:solidFill>
              <a:latin typeface="MetaOT-Book" pitchFamily="50" charset="0"/>
              <a:ea typeface="Arial" charset="0"/>
              <a:cs typeface="Arial" charset="0"/>
            </a:endParaRPr>
          </a:p>
          <a:p>
            <a:pPr eaLnBrk="0" hangingPunct="0"/>
            <a:r>
              <a:rPr lang="en-US" sz="1200" b="1" dirty="0" smtClean="0">
                <a:solidFill>
                  <a:prstClr val="white"/>
                </a:solidFill>
                <a:latin typeface="MetaOT-Book" pitchFamily="50" charset="0"/>
                <a:ea typeface="Arial" charset="0"/>
                <a:cs typeface="Arial" charset="0"/>
              </a:rPr>
              <a:t>Jon </a:t>
            </a:r>
            <a:r>
              <a:rPr lang="en-US" sz="1200" b="1" dirty="0" err="1" smtClean="0">
                <a:solidFill>
                  <a:prstClr val="white"/>
                </a:solidFill>
                <a:latin typeface="MetaOT-Book" pitchFamily="50" charset="0"/>
                <a:ea typeface="Arial" charset="0"/>
                <a:cs typeface="Arial" charset="0"/>
              </a:rPr>
              <a:t>Kolko</a:t>
            </a:r>
            <a:endParaRPr lang="en-US" sz="1200" b="1" dirty="0" smtClean="0">
              <a:solidFill>
                <a:prstClr val="white"/>
              </a:solidFill>
              <a:latin typeface="MetaOT-Book" pitchFamily="50" charset="0"/>
              <a:ea typeface="Arial" charset="0"/>
              <a:cs typeface="Arial" charset="0"/>
            </a:endParaRPr>
          </a:p>
          <a:p>
            <a:pPr eaLnBrk="0" hangingPunct="0"/>
            <a:r>
              <a:rPr lang="en-US" sz="1200" dirty="0" smtClean="0">
                <a:solidFill>
                  <a:prstClr val="white"/>
                </a:solidFill>
                <a:latin typeface="MetaOT-Book" pitchFamily="50" charset="0"/>
                <a:ea typeface="Arial" charset="0"/>
                <a:cs typeface="Arial" charset="0"/>
              </a:rPr>
              <a:t>Director, Austin Center for Design</a:t>
            </a:r>
          </a:p>
          <a:p>
            <a:pPr eaLnBrk="0" hangingPunct="0"/>
            <a:r>
              <a:rPr lang="en-US" sz="1200" dirty="0" smtClean="0">
                <a:solidFill>
                  <a:prstClr val="white"/>
                </a:solidFill>
                <a:latin typeface="MetaOT-Book" pitchFamily="50" charset="0"/>
                <a:ea typeface="Arial" charset="0"/>
                <a:cs typeface="Arial" charset="0"/>
              </a:rPr>
              <a:t>jkolko@ac4d.com</a:t>
            </a:r>
          </a:p>
          <a:p>
            <a:pPr eaLnBrk="0" hangingPunct="0"/>
            <a:endParaRPr lang="en-US" sz="1200" dirty="0" smtClean="0">
              <a:solidFill>
                <a:prstClr val="white"/>
              </a:solidFill>
              <a:latin typeface="MetaOT-Book" pitchFamily="50" charset="0"/>
              <a:ea typeface="Arial" charset="0"/>
              <a:cs typeface="Arial" charset="0"/>
            </a:endParaRPr>
          </a:p>
        </p:txBody>
      </p:sp>
      <p:pic>
        <p:nvPicPr>
          <p:cNvPr id="5"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190750" y="1195322"/>
            <a:ext cx="4762500" cy="229565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a:off x="2190750" y="4530107"/>
            <a:ext cx="476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2286000" y="4724400"/>
            <a:ext cx="4572000" cy="914400"/>
          </a:xfrm>
          <a:prstGeom prst="rect">
            <a:avLst/>
          </a:prstGeom>
          <a:noFill/>
          <a:ln w="9525">
            <a:noFill/>
            <a:miter lim="800000"/>
            <a:headEnd/>
            <a:tailEnd/>
          </a:ln>
        </p:spPr>
        <p:txBody>
          <a:bodyPr lIns="0" tIns="0" rIns="0" bIns="0">
            <a:prstTxWarp prst="textNoShape">
              <a:avLst/>
            </a:prstTxWarp>
          </a:bodyPr>
          <a:lstStyle/>
          <a:p>
            <a:pPr eaLnBrk="0" hangingPunct="0"/>
            <a:r>
              <a:rPr lang="en-US" dirty="0" smtClean="0">
                <a:solidFill>
                  <a:prstClr val="white"/>
                </a:solidFill>
                <a:latin typeface="MetaOT-Book" pitchFamily="50" charset="0"/>
                <a:ea typeface="Arial" charset="0"/>
                <a:cs typeface="Arial" charset="0"/>
              </a:rPr>
              <a:t>Download our free book, </a:t>
            </a:r>
            <a:br>
              <a:rPr lang="en-US" dirty="0" smtClean="0">
                <a:solidFill>
                  <a:prstClr val="white"/>
                </a:solidFill>
                <a:latin typeface="MetaOT-Book" pitchFamily="50" charset="0"/>
                <a:ea typeface="Arial" charset="0"/>
                <a:cs typeface="Arial" charset="0"/>
              </a:rPr>
            </a:br>
            <a:r>
              <a:rPr lang="en-US" dirty="0" smtClean="0">
                <a:solidFill>
                  <a:prstClr val="white"/>
                </a:solidFill>
                <a:latin typeface="MetaOT-Book" pitchFamily="50" charset="0"/>
                <a:ea typeface="Arial" charset="0"/>
                <a:cs typeface="Arial" charset="0"/>
              </a:rPr>
              <a:t>Wicked Problems: Problems Worth Solving, </a:t>
            </a:r>
            <a:br>
              <a:rPr lang="en-US" dirty="0" smtClean="0">
                <a:solidFill>
                  <a:prstClr val="white"/>
                </a:solidFill>
                <a:latin typeface="MetaOT-Book" pitchFamily="50" charset="0"/>
                <a:ea typeface="Arial" charset="0"/>
                <a:cs typeface="Arial" charset="0"/>
              </a:rPr>
            </a:br>
            <a:r>
              <a:rPr lang="en-US" dirty="0" smtClean="0">
                <a:solidFill>
                  <a:prstClr val="white"/>
                </a:solidFill>
                <a:latin typeface="MetaOT-Book" pitchFamily="50" charset="0"/>
                <a:ea typeface="Arial" charset="0"/>
                <a:cs typeface="Arial" charset="0"/>
              </a:rPr>
              <a:t>at http://www.wickedproblems.com</a:t>
            </a:r>
          </a:p>
        </p:txBody>
      </p:sp>
    </p:spTree>
    <p:extLst>
      <p:ext uri="{BB962C8B-B14F-4D97-AF65-F5344CB8AC3E}">
        <p14:creationId xmlns:p14="http://schemas.microsoft.com/office/powerpoint/2010/main" val="652167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ext Headline">
    <p:bg>
      <p:bgPr>
        <a:solidFill>
          <a:schemeClr val="bg1"/>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a:t>
            </a:fld>
            <a:endParaRPr lang="en-US"/>
          </a:p>
        </p:txBody>
      </p:sp>
      <p:pic>
        <p:nvPicPr>
          <p:cNvPr id="6" name="Picture 5" descr="C:\Users\Jon\Dropbox\designschool\logo\ac4d_white.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290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ext Headline">
    <p:bg>
      <p:bgPr>
        <a:solidFill>
          <a:schemeClr val="bg1"/>
        </a:solidFill>
        <a:effectLst/>
      </p:bgPr>
    </p:bg>
    <p:spTree>
      <p:nvGrpSpPr>
        <p:cNvPr id="1" name=""/>
        <p:cNvGrpSpPr/>
        <p:nvPr/>
      </p:nvGrpSpPr>
      <p:grpSpPr>
        <a:xfrm>
          <a:off x="0" y="0"/>
          <a:ext cx="0" cy="0"/>
          <a:chOff x="0" y="0"/>
          <a:chExt cx="0" cy="0"/>
        </a:xfrm>
      </p:grpSpPr>
      <p:pic>
        <p:nvPicPr>
          <p:cNvPr id="5" name="Picture 4" descr="C:\Users\Jon\Dropbox\designschool\logo\ac4d_white.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a:t>
            </a:fld>
            <a:endParaRPr lang="en-US"/>
          </a:p>
        </p:txBody>
      </p:sp>
    </p:spTree>
    <p:extLst>
      <p:ext uri="{BB962C8B-B14F-4D97-AF65-F5344CB8AC3E}">
        <p14:creationId xmlns:p14="http://schemas.microsoft.com/office/powerpoint/2010/main" val="9716984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727" r:id="rId2"/>
    <p:sldLayoutId id="2147483730" r:id="rId3"/>
    <p:sldLayoutId id="2147483728" r:id="rId4"/>
    <p:sldLayoutId id="2147483729" r:id="rId5"/>
    <p:sldLayoutId id="2147483731" r:id="rId6"/>
    <p:sldLayoutId id="2147483732" r:id="rId7"/>
  </p:sldLayoutIdLst>
  <p:timing>
    <p:tnLst>
      <p:par>
        <p:cTn id="1" dur="indefinite" restart="never" nodeType="tmRoot"/>
      </p:par>
    </p:tnLst>
  </p:timing>
  <p:hf hdr="0" ftr="0"/>
  <p:txStyles>
    <p:titleStyle>
      <a:lvl1pPr algn="l" defTabSz="914400" rtl="0" eaLnBrk="1" latinLnBrk="0" hangingPunct="1">
        <a:spcBef>
          <a:spcPct val="0"/>
        </a:spcBef>
        <a:buNone/>
        <a:defRPr sz="2800" b="1" kern="1200">
          <a:solidFill>
            <a:schemeClr val="tx1"/>
          </a:solidFill>
          <a:latin typeface="MetaOT-Book" pitchFamily="50"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2" descr="C:\Users\Jon\Dropbox\pictures\2012_03\IMG_077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44001" cy="5361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361563"/>
            <a:ext cx="9144000" cy="149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06858" y="5473874"/>
            <a:ext cx="8760942" cy="13339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ld" pitchFamily="50" charset="0"/>
                <a:ea typeface="Verdana" pitchFamily="34" charset="0"/>
                <a:cs typeface="Verdana" pitchFamily="34" charset="0"/>
              </a:defRPr>
            </a:lvl1pPr>
            <a:lvl2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ok" pitchFamily="50" charset="0"/>
                <a:ea typeface="Verdana" pitchFamily="34" charset="0"/>
                <a:cs typeface="Verdana" pitchFamily="34" charset="0"/>
              </a:defRPr>
            </a:lvl2pPr>
            <a:lvl3pPr marL="0" indent="0" algn="l" defTabSz="914400" rtl="0" eaLnBrk="1" latinLnBrk="0" hangingPunct="1">
              <a:spcBef>
                <a:spcPct val="20000"/>
              </a:spcBef>
              <a:buFont typeface="Arial" pitchFamily="34" charset="0"/>
              <a:buNone/>
              <a:defRPr lang="en-US" sz="2000" kern="1200" dirty="0" smtClean="0">
                <a:solidFill>
                  <a:schemeClr val="tx1"/>
                </a:solidFill>
                <a:latin typeface="MetaSerifOT-Book" pitchFamily="50" charset="0"/>
                <a:ea typeface="Verdana" pitchFamily="34" charset="0"/>
                <a:cs typeface="Verdana" pitchFamily="34" charset="0"/>
              </a:defRPr>
            </a:lvl3pPr>
            <a:lvl4pPr marL="0" indent="0" algn="l" defTabSz="914400" rtl="0" eaLnBrk="1" latinLnBrk="0" hangingPunct="1">
              <a:spcBef>
                <a:spcPct val="20000"/>
              </a:spcBef>
              <a:buFont typeface="Arial" pitchFamily="34" charset="0"/>
              <a:buNone/>
              <a:defRPr lang="en-US" sz="1600" kern="1200" dirty="0" smtClean="0">
                <a:solidFill>
                  <a:schemeClr val="tx1"/>
                </a:solidFill>
                <a:latin typeface="MetaSerifOT-Book" pitchFamily="50" charset="0"/>
                <a:ea typeface="Verdana" pitchFamily="34" charset="0"/>
                <a:cs typeface="Verdana" pitchFamily="34" charset="0"/>
              </a:defRPr>
            </a:lvl4pPr>
            <a:lvl5pPr marL="0" indent="0" algn="l" defTabSz="914400" rtl="0" eaLnBrk="1" latinLnBrk="0" hangingPunct="1">
              <a:spcBef>
                <a:spcPct val="20000"/>
              </a:spcBef>
              <a:buFont typeface="Arial" pitchFamily="34" charset="0"/>
              <a:buNone/>
              <a:defRPr lang="en-US" sz="1200" kern="1200" dirty="0" smtClean="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solidFill>
                  <a:schemeClr val="bg1"/>
                </a:solidFill>
                <a:latin typeface="MetaOT-Book" pitchFamily="50" charset="0"/>
              </a:rPr>
              <a:t>Insight Combination</a:t>
            </a:r>
          </a:p>
          <a:p>
            <a:pPr lvl="1"/>
            <a:endParaRPr lang="en-US" sz="1200" dirty="0" smtClean="0">
              <a:solidFill>
                <a:schemeClr val="bg1"/>
              </a:solidFill>
              <a:latin typeface="MetaOT-Medium" pitchFamily="50" charset="0"/>
            </a:endParaRPr>
          </a:p>
          <a:p>
            <a:pPr lvl="1"/>
            <a:r>
              <a:rPr lang="en-US" sz="1200" dirty="0" smtClean="0">
                <a:solidFill>
                  <a:schemeClr val="bg1"/>
                </a:solidFill>
                <a:latin typeface="MetaOT-Medium" pitchFamily="50" charset="0"/>
              </a:rPr>
              <a:t>Jon </a:t>
            </a:r>
            <a:r>
              <a:rPr lang="en-US" sz="1200" dirty="0" err="1" smtClean="0">
                <a:solidFill>
                  <a:schemeClr val="bg1"/>
                </a:solidFill>
                <a:latin typeface="MetaOT-Medium" pitchFamily="50" charset="0"/>
              </a:rPr>
              <a:t>Kolko</a:t>
            </a:r>
            <a:r>
              <a:rPr lang="en-US" sz="1200" dirty="0" smtClean="0">
                <a:solidFill>
                  <a:schemeClr val="bg1"/>
                </a:solidFill>
                <a:latin typeface="MetaOT-Book" pitchFamily="50" charset="0"/>
              </a:rPr>
              <a:t/>
            </a:r>
            <a:br>
              <a:rPr lang="en-US" sz="1200" dirty="0" smtClean="0">
                <a:solidFill>
                  <a:schemeClr val="bg1"/>
                </a:solidFill>
                <a:latin typeface="MetaOT-Book" pitchFamily="50" charset="0"/>
              </a:rPr>
            </a:br>
            <a:r>
              <a:rPr lang="en-US" sz="1200" dirty="0" smtClean="0">
                <a:solidFill>
                  <a:schemeClr val="bg1"/>
                </a:solidFill>
                <a:latin typeface="MetaOT-Book" pitchFamily="50" charset="0"/>
              </a:rPr>
              <a:t>Professor, Austin Center for Design</a:t>
            </a:r>
          </a:p>
        </p:txBody>
      </p:sp>
      <p:cxnSp>
        <p:nvCxnSpPr>
          <p:cNvPr id="3" name="Straight Connector 2"/>
          <p:cNvCxnSpPr/>
          <p:nvPr/>
        </p:nvCxnSpPr>
        <p:spPr>
          <a:xfrm flipH="1">
            <a:off x="0" y="5361563"/>
            <a:ext cx="9144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947" name="Picture 3" descr="C:\Users\Jon\Dropbox\designschool\logo\ac4d_whit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0762" y="6019799"/>
            <a:ext cx="999779" cy="49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34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blog.room34.com/wp-content/uploads/underdog/contenders_coverflo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334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220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00" name="Picture 4" descr="http://www.timefordvd.com/images/Netflix/Netflix_envelop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524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z8i4SYVn6uQ/T54wc3XqmxI/AAAAAAAAHB4/1E9ekYiF72c/s1600/car2g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086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building on insights </a:t>
            </a:r>
            <a:r>
              <a:rPr lang="en-US" sz="3600" dirty="0" smtClean="0">
                <a:solidFill>
                  <a:prstClr val="white"/>
                </a:solidFill>
                <a:latin typeface="MetaOT-Book" pitchFamily="50" charset="0"/>
              </a:rPr>
              <a:t>and </a:t>
            </a:r>
            <a:r>
              <a:rPr lang="en-US" sz="3600" dirty="0">
                <a:solidFill>
                  <a:prstClr val="white"/>
                </a:solidFill>
                <a:latin typeface="MetaOT-Book" pitchFamily="50" charset="0"/>
              </a:rPr>
              <a:t>established design patterns in order to create initial design ideas.</a:t>
            </a:r>
          </a:p>
          <a:p>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36423523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a:t>
            </a:r>
            <a:r>
              <a:rPr lang="en-US" sz="3600" u="sng" dirty="0">
                <a:solidFill>
                  <a:srgbClr val="5FB5CD"/>
                </a:solidFill>
                <a:latin typeface="MetaOT-Book" pitchFamily="50" charset="0"/>
              </a:rPr>
              <a:t>building</a:t>
            </a:r>
            <a:r>
              <a:rPr lang="en-US" sz="3600" dirty="0">
                <a:solidFill>
                  <a:prstClr val="white"/>
                </a:solidFill>
                <a:latin typeface="MetaOT-Book" pitchFamily="50" charset="0"/>
              </a:rPr>
              <a:t> on insights </a:t>
            </a:r>
            <a:r>
              <a:rPr lang="en-US" sz="3600" dirty="0" smtClean="0">
                <a:solidFill>
                  <a:prstClr val="white"/>
                </a:solidFill>
                <a:latin typeface="MetaOT-Book" pitchFamily="50" charset="0"/>
              </a:rPr>
              <a:t>and </a:t>
            </a:r>
            <a:r>
              <a:rPr lang="en-US" sz="3600" dirty="0">
                <a:solidFill>
                  <a:prstClr val="white"/>
                </a:solidFill>
                <a:latin typeface="MetaOT-Book" pitchFamily="50" charset="0"/>
              </a:rPr>
              <a:t>established design patterns in order to create initial design ideas.</a:t>
            </a:r>
          </a:p>
          <a:p>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4043883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building on </a:t>
            </a:r>
            <a:r>
              <a:rPr lang="en-US" sz="3600" u="sng" dirty="0">
                <a:solidFill>
                  <a:srgbClr val="5FB5CD"/>
                </a:solidFill>
                <a:latin typeface="MetaOT-Book" pitchFamily="50" charset="0"/>
              </a:rPr>
              <a:t>insights </a:t>
            </a:r>
            <a:r>
              <a:rPr lang="en-US" sz="3600" u="sng" dirty="0" smtClean="0">
                <a:solidFill>
                  <a:srgbClr val="5FB5CD"/>
                </a:solidFill>
                <a:latin typeface="MetaOT-Book" pitchFamily="50" charset="0"/>
              </a:rPr>
              <a:t>and </a:t>
            </a:r>
            <a:r>
              <a:rPr lang="en-US" sz="3600" u="sng" dirty="0">
                <a:solidFill>
                  <a:srgbClr val="5FB5CD"/>
                </a:solidFill>
                <a:latin typeface="MetaOT-Book" pitchFamily="50" charset="0"/>
              </a:rPr>
              <a:t>established design patterns</a:t>
            </a:r>
            <a:r>
              <a:rPr lang="en-US" sz="3600" dirty="0">
                <a:solidFill>
                  <a:prstClr val="white"/>
                </a:solidFill>
                <a:latin typeface="MetaOT-Book" pitchFamily="50" charset="0"/>
              </a:rPr>
              <a:t> in order to create initial design ideas.</a:t>
            </a:r>
          </a:p>
          <a:p>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4043883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building on insights </a:t>
            </a:r>
            <a:r>
              <a:rPr lang="en-US" sz="3600" dirty="0" smtClean="0">
                <a:solidFill>
                  <a:prstClr val="white"/>
                </a:solidFill>
                <a:latin typeface="MetaOT-Book" pitchFamily="50" charset="0"/>
              </a:rPr>
              <a:t>and </a:t>
            </a:r>
            <a:r>
              <a:rPr lang="en-US" sz="3600" dirty="0">
                <a:solidFill>
                  <a:prstClr val="white"/>
                </a:solidFill>
                <a:latin typeface="MetaOT-Book" pitchFamily="50" charset="0"/>
              </a:rPr>
              <a:t>established design patterns in order to </a:t>
            </a:r>
            <a:r>
              <a:rPr lang="en-US" sz="3600" u="sng" dirty="0">
                <a:solidFill>
                  <a:srgbClr val="5FB5CD"/>
                </a:solidFill>
                <a:latin typeface="MetaOT-Book" pitchFamily="50" charset="0"/>
              </a:rPr>
              <a:t>create initial design ideas</a:t>
            </a:r>
            <a:r>
              <a:rPr lang="en-US" sz="3600" dirty="0">
                <a:solidFill>
                  <a:prstClr val="white"/>
                </a:solidFill>
                <a:latin typeface="MetaOT-Book" pitchFamily="50" charset="0"/>
              </a:rPr>
              <a:t>.</a:t>
            </a:r>
          </a:p>
          <a:p>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4043883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building on insights </a:t>
            </a:r>
            <a:r>
              <a:rPr lang="en-US" sz="3600" dirty="0" smtClean="0">
                <a:solidFill>
                  <a:prstClr val="white"/>
                </a:solidFill>
                <a:latin typeface="MetaOT-Book" pitchFamily="50" charset="0"/>
              </a:rPr>
              <a:t>and </a:t>
            </a:r>
            <a:r>
              <a:rPr lang="en-US" sz="3600" dirty="0">
                <a:solidFill>
                  <a:prstClr val="white"/>
                </a:solidFill>
                <a:latin typeface="MetaOT-Book" pitchFamily="50" charset="0"/>
              </a:rPr>
              <a:t>established design patterns in order to create initial design ideas.</a:t>
            </a:r>
          </a:p>
          <a:p>
            <a:endParaRPr lang="en-US" sz="3600" dirty="0">
              <a:solidFill>
                <a:prstClr val="white"/>
              </a:solidFill>
              <a:latin typeface="MetaOT-Book" pitchFamily="50" charset="0"/>
            </a:endParaRPr>
          </a:p>
        </p:txBody>
      </p:sp>
      <p:sp>
        <p:nvSpPr>
          <p:cNvPr id="3" name="TextBox 2"/>
          <p:cNvSpPr txBox="1"/>
          <p:nvPr/>
        </p:nvSpPr>
        <p:spPr>
          <a:xfrm>
            <a:off x="228600" y="2961144"/>
            <a:ext cx="4267200" cy="2246769"/>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MetaOT-Book" pitchFamily="50" charset="0"/>
              </a:rPr>
              <a:t>INSIGHT COMBINATION/</a:t>
            </a:r>
          </a:p>
          <a:p>
            <a:pPr fontAlgn="base">
              <a:spcBef>
                <a:spcPct val="0"/>
              </a:spcBef>
              <a:spcAft>
                <a:spcPct val="0"/>
              </a:spcAft>
            </a:pP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detailed</a:t>
            </a: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a:solidFill>
                  <a:schemeClr val="tx1">
                    <a:lumMod val="95000"/>
                  </a:schemeClr>
                </a:solidFill>
                <a:latin typeface="MetaOT-Book" pitchFamily="50" charset="0"/>
              </a:rPr>
              <a:t>Is </a:t>
            </a:r>
            <a:r>
              <a:rPr lang="en-US" sz="1400" dirty="0" smtClean="0">
                <a:solidFill>
                  <a:schemeClr val="tx1">
                    <a:lumMod val="95000"/>
                  </a:schemeClr>
                </a:solidFill>
                <a:latin typeface="MetaOT-Book" pitchFamily="50" charset="0"/>
              </a:rPr>
              <a:t>divergent</a:t>
            </a: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In nonlinear </a:t>
            </a: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generative</a:t>
            </a: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biased</a:t>
            </a:r>
            <a:endParaRPr lang="en-US" sz="1400" dirty="0">
              <a:solidFill>
                <a:schemeClr val="tx1">
                  <a:lumMod val="95000"/>
                </a:schemeClr>
              </a:solidFill>
              <a:latin typeface="MetaOT-Book" pitchFamily="50" charset="0"/>
            </a:endParaRPr>
          </a:p>
          <a:p>
            <a:pPr fontAlgn="base">
              <a:spcBef>
                <a:spcPct val="0"/>
              </a:spcBef>
              <a:spcAft>
                <a:spcPct val="0"/>
              </a:spcAft>
            </a:pP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endParaRPr lang="en-US" sz="1400" dirty="0">
              <a:solidFill>
                <a:schemeClr val="tx1">
                  <a:lumMod val="95000"/>
                </a:schemeClr>
              </a:solidFill>
              <a:latin typeface="MetaOT-Book" pitchFamily="50" charset="0"/>
            </a:endParaRPr>
          </a:p>
        </p:txBody>
      </p:sp>
    </p:spTree>
    <p:extLst>
      <p:ext uri="{BB962C8B-B14F-4D97-AF65-F5344CB8AC3E}">
        <p14:creationId xmlns:p14="http://schemas.microsoft.com/office/powerpoint/2010/main" val="31437395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6"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3"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18</a:t>
            </a:fld>
            <a:endParaRPr lang="en-US"/>
          </a:p>
        </p:txBody>
      </p:sp>
    </p:spTree>
    <p:extLst>
      <p:ext uri="{BB962C8B-B14F-4D97-AF65-F5344CB8AC3E}">
        <p14:creationId xmlns:p14="http://schemas.microsoft.com/office/powerpoint/2010/main" val="159440704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I saw this</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Rectangle 14"/>
          <p:cNvSpPr/>
          <p:nvPr/>
        </p:nvSpPr>
        <p:spPr>
          <a:xfrm>
            <a:off x="152400" y="2976563"/>
            <a:ext cx="1681163" cy="794448"/>
          </a:xfrm>
          <a:prstGeom prst="rect">
            <a:avLst/>
          </a:prstGeom>
        </p:spPr>
        <p:txBody>
          <a:bodyPr>
            <a:spAutoFit/>
          </a:bodyPr>
          <a:lstStyle/>
          <a:p>
            <a:pPr>
              <a:lnSpc>
                <a:spcPct val="115000"/>
              </a:lnSpc>
              <a:spcAft>
                <a:spcPts val="1000"/>
              </a:spcAft>
              <a:defRPr/>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a:t>
            </a:r>
            <a:r>
              <a:rPr lang="en-US" sz="1000" dirty="0" smtClean="0">
                <a:solidFill>
                  <a:srgbClr val="FFFFFF">
                    <a:lumMod val="85000"/>
                    <a:lumOff val="15000"/>
                  </a:srgbClr>
                </a:solidFill>
                <a:latin typeface="MetaOT-Book" pitchFamily="50" charset="0"/>
                <a:ea typeface="ＭＳ Ｐゴシック" charset="-52"/>
                <a:cs typeface="ＭＳ Ｐゴシック" charset="-52"/>
              </a:rPr>
              <a:t>interviews</a:t>
            </a:r>
            <a:endParaRPr lang="en-US" sz="1000" dirty="0">
              <a:solidFill>
                <a:srgbClr val="FFFFFF">
                  <a:lumMod val="85000"/>
                  <a:lumOff val="15000"/>
                </a:srgbClr>
              </a:solidFill>
              <a:latin typeface="MetaOT-Book" pitchFamily="50" charset="0"/>
              <a:ea typeface="ＭＳ Ｐゴシック" charset="-52"/>
              <a:cs typeface="ＭＳ Ｐゴシック" charset="-52"/>
            </a:endParaRPr>
          </a:p>
        </p:txBody>
      </p:sp>
      <p:sp>
        <p:nvSpPr>
          <p:cNvPr id="16"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7"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sp>
        <p:nvSpPr>
          <p:cNvPr id="18"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1"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1"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19</a:t>
            </a:fld>
            <a:endParaRPr lang="en-US"/>
          </a:p>
        </p:txBody>
      </p:sp>
    </p:spTree>
    <p:extLst>
      <p:ext uri="{BB962C8B-B14F-4D97-AF65-F5344CB8AC3E}">
        <p14:creationId xmlns:p14="http://schemas.microsoft.com/office/powerpoint/2010/main" val="4450715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4"/>
          <p:cNvSpPr>
            <a:spLocks noChangeArrowheads="1"/>
          </p:cNvSpPr>
          <p:nvPr/>
        </p:nvSpPr>
        <p:spPr bwMode="auto">
          <a:xfrm>
            <a:off x="228600" y="228600"/>
            <a:ext cx="2819400" cy="1362580"/>
          </a:xfrm>
          <a:prstGeom prst="roundRect">
            <a:avLst>
              <a:gd name="adj" fmla="val 5051"/>
            </a:avLst>
          </a:prstGeom>
          <a:solidFill>
            <a:schemeClr val="bg1">
              <a:lumMod val="65000"/>
              <a:lumOff val="35000"/>
            </a:schemeClr>
          </a:solidFill>
          <a:ln w="9525" algn="ctr">
            <a:solidFill>
              <a:schemeClr val="tx1">
                <a:lumMod val="75000"/>
              </a:schemeClr>
            </a:solidFill>
            <a:round/>
            <a:headEnd/>
            <a:tailEnd/>
          </a:ln>
        </p:spPr>
        <p:txBody>
          <a:bodyPr/>
          <a:lstStyle/>
          <a:p>
            <a:pPr defTabSz="457200">
              <a:buClr>
                <a:srgbClr val="808080"/>
              </a:buClr>
              <a:buSzPct val="100000"/>
              <a:buFont typeface="Arial" pitchFamily="34" charset="0"/>
              <a:buNone/>
            </a:pPr>
            <a:endParaRPr lang="en-US" dirty="0">
              <a:solidFill>
                <a:srgbClr val="FFFFFF"/>
              </a:solidFill>
              <a:latin typeface="MetaOT-Book" pitchFamily="50" charset="0"/>
              <a:ea typeface="ＭＳ Ｐゴシック" pitchFamily="34" charset="-128"/>
            </a:endParaRPr>
          </a:p>
        </p:txBody>
      </p:sp>
      <p:sp>
        <p:nvSpPr>
          <p:cNvPr id="4" name="Rounded Rectangle 24"/>
          <p:cNvSpPr>
            <a:spLocks noChangeArrowheads="1"/>
          </p:cNvSpPr>
          <p:nvPr/>
        </p:nvSpPr>
        <p:spPr bwMode="auto">
          <a:xfrm>
            <a:off x="6172200" y="228600"/>
            <a:ext cx="2819400" cy="1362580"/>
          </a:xfrm>
          <a:prstGeom prst="roundRect">
            <a:avLst>
              <a:gd name="adj" fmla="val 5051"/>
            </a:avLst>
          </a:prstGeom>
          <a:solidFill>
            <a:schemeClr val="bg1">
              <a:lumMod val="65000"/>
              <a:lumOff val="35000"/>
            </a:schemeClr>
          </a:solidFill>
          <a:ln w="9525" algn="ctr">
            <a:solidFill>
              <a:schemeClr val="tx1">
                <a:lumMod val="75000"/>
              </a:schemeClr>
            </a:solidFill>
            <a:round/>
            <a:headEnd/>
            <a:tailEnd/>
          </a:ln>
        </p:spPr>
        <p:txBody>
          <a:bodyPr/>
          <a:lstStyle/>
          <a:p>
            <a:pPr defTabSz="457200">
              <a:buClr>
                <a:srgbClr val="808080"/>
              </a:buClr>
              <a:buSzPct val="100000"/>
              <a:buFont typeface="Arial" pitchFamily="34" charset="0"/>
              <a:buNone/>
            </a:pPr>
            <a:endParaRPr lang="en-US" sz="1800" dirty="0" smtClean="0">
              <a:solidFill>
                <a:srgbClr val="FFFFFF"/>
              </a:solidFill>
              <a:latin typeface="MetaOT-Book" pitchFamily="50" charset="0"/>
              <a:ea typeface="ＭＳ Ｐゴシック" pitchFamily="34" charset="-128"/>
            </a:endParaRPr>
          </a:p>
        </p:txBody>
      </p:sp>
      <p:sp>
        <p:nvSpPr>
          <p:cNvPr id="5" name="Rounded Rectangle 24"/>
          <p:cNvSpPr>
            <a:spLocks noChangeArrowheads="1"/>
          </p:cNvSpPr>
          <p:nvPr/>
        </p:nvSpPr>
        <p:spPr bwMode="auto">
          <a:xfrm>
            <a:off x="32004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dirty="0">
              <a:solidFill>
                <a:srgbClr val="FFFFFF"/>
              </a:solidFill>
              <a:latin typeface="MetaOT-Book" pitchFamily="50" charset="0"/>
              <a:ea typeface="ＭＳ Ｐゴシック" pitchFamily="34" charset="-128"/>
            </a:endParaRPr>
          </a:p>
        </p:txBody>
      </p:sp>
      <p:sp>
        <p:nvSpPr>
          <p:cNvPr id="6" name="Rectangle 37"/>
          <p:cNvSpPr txBox="1">
            <a:spLocks noChangeArrowheads="1"/>
          </p:cNvSpPr>
          <p:nvPr/>
        </p:nvSpPr>
        <p:spPr bwMode="auto">
          <a:xfrm>
            <a:off x="350837" y="371980"/>
            <a:ext cx="2544763" cy="369332"/>
          </a:xfrm>
          <a:prstGeom prst="rect">
            <a:avLst/>
          </a:prstGeom>
          <a:noFill/>
          <a:ln w="9525">
            <a:noFill/>
            <a:miter lim="800000"/>
            <a:headEnd/>
            <a:tailEnd/>
          </a:ln>
        </p:spPr>
        <p:txBody>
          <a:bodyPr wrap="square" lIns="0" tIns="0" rIns="0" bIns="0" anchor="ctr">
            <a:spAutoFit/>
          </a:bodyPr>
          <a:lstStyle>
            <a:defPPr>
              <a:defRPr lang="en-US"/>
            </a:defPPr>
            <a:lvl1pPr algn="ctr" defTabSz="457200">
              <a:spcBef>
                <a:spcPts val="188"/>
              </a:spcBef>
              <a:buClr>
                <a:srgbClr val="808080"/>
              </a:buClr>
              <a:buSzPct val="100000"/>
              <a:buFont typeface="Arial" pitchFamily="34" charset="0"/>
              <a:buNone/>
              <a:defRPr sz="2400">
                <a:solidFill>
                  <a:schemeClr val="bg1">
                    <a:lumMod val="85000"/>
                    <a:lumOff val="15000"/>
                  </a:schemeClr>
                </a:solidFill>
                <a:latin typeface="MetaOT-Medium" pitchFamily="50" charset="0"/>
                <a:ea typeface="ＭＳ Ｐゴシック" charset="-128"/>
                <a:cs typeface="Arial" pitchFamily="34" charset="0"/>
              </a:defRPr>
            </a:lvl1pPr>
          </a:lstStyle>
          <a:p>
            <a:r>
              <a:rPr lang="en-US" dirty="0"/>
              <a:t>Ethnography</a:t>
            </a:r>
          </a:p>
        </p:txBody>
      </p:sp>
      <p:sp>
        <p:nvSpPr>
          <p:cNvPr id="7" name="Rectangle 37"/>
          <p:cNvSpPr txBox="1">
            <a:spLocks noChangeArrowheads="1"/>
          </p:cNvSpPr>
          <p:nvPr/>
        </p:nvSpPr>
        <p:spPr bwMode="auto">
          <a:xfrm>
            <a:off x="3322637" y="371980"/>
            <a:ext cx="2544763" cy="369332"/>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400" dirty="0" smtClean="0">
                <a:solidFill>
                  <a:schemeClr val="bg1">
                    <a:lumMod val="85000"/>
                    <a:lumOff val="15000"/>
                  </a:schemeClr>
                </a:solidFill>
                <a:latin typeface="MetaOT-Medium" pitchFamily="50" charset="0"/>
                <a:ea typeface="ＭＳ Ｐゴシック" charset="-128"/>
                <a:cs typeface="Arial" pitchFamily="34" charset="0"/>
              </a:rPr>
              <a:t>Synthesis</a:t>
            </a:r>
            <a:endParaRPr lang="en-US" sz="2400" dirty="0">
              <a:solidFill>
                <a:schemeClr val="bg1">
                  <a:lumMod val="85000"/>
                  <a:lumOff val="15000"/>
                </a:schemeClr>
              </a:solidFill>
              <a:latin typeface="MetaOT-Medium" pitchFamily="50" charset="0"/>
              <a:ea typeface="ＭＳ Ｐゴシック" charset="-128"/>
              <a:cs typeface="Arial" pitchFamily="34" charset="0"/>
            </a:endParaRPr>
          </a:p>
        </p:txBody>
      </p:sp>
      <p:sp>
        <p:nvSpPr>
          <p:cNvPr id="8" name="Rectangle 37"/>
          <p:cNvSpPr txBox="1">
            <a:spLocks noChangeArrowheads="1"/>
          </p:cNvSpPr>
          <p:nvPr/>
        </p:nvSpPr>
        <p:spPr bwMode="auto">
          <a:xfrm>
            <a:off x="6294437" y="371980"/>
            <a:ext cx="2544763" cy="369332"/>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400" dirty="0" smtClean="0">
                <a:solidFill>
                  <a:schemeClr val="bg1">
                    <a:lumMod val="85000"/>
                    <a:lumOff val="15000"/>
                  </a:schemeClr>
                </a:solidFill>
                <a:latin typeface="MetaOT-Medium" pitchFamily="50" charset="0"/>
                <a:ea typeface="ＭＳ Ｐゴシック" charset="-128"/>
                <a:cs typeface="Arial" pitchFamily="34" charset="0"/>
              </a:rPr>
              <a:t>Prototyping</a:t>
            </a:r>
            <a:endParaRPr lang="en-US" sz="2400" dirty="0">
              <a:solidFill>
                <a:schemeClr val="bg1">
                  <a:lumMod val="85000"/>
                  <a:lumOff val="15000"/>
                </a:schemeClr>
              </a:solidFill>
              <a:latin typeface="MetaOT-Medium" pitchFamily="50" charset="0"/>
              <a:ea typeface="ＭＳ Ｐゴシック" charset="-128"/>
              <a:cs typeface="Arial" pitchFamily="34" charset="0"/>
            </a:endParaRPr>
          </a:p>
        </p:txBody>
      </p:sp>
      <p:sp>
        <p:nvSpPr>
          <p:cNvPr id="10" name="TextBox 9"/>
          <p:cNvSpPr txBox="1"/>
          <p:nvPr/>
        </p:nvSpPr>
        <p:spPr>
          <a:xfrm>
            <a:off x="228600" y="2667000"/>
            <a:ext cx="8763000" cy="1754326"/>
          </a:xfrm>
          <a:prstGeom prst="rect">
            <a:avLst/>
          </a:prstGeom>
          <a:noFill/>
        </p:spPr>
        <p:txBody>
          <a:bodyPr wrap="square" rtlCol="0">
            <a:spAutoFit/>
          </a:bodyPr>
          <a:lstStyle/>
          <a:p>
            <a:pPr fontAlgn="base">
              <a:spcBef>
                <a:spcPct val="0"/>
              </a:spcBef>
              <a:spcAft>
                <a:spcPct val="0"/>
              </a:spcAft>
            </a:pPr>
            <a:r>
              <a:rPr lang="en-US" sz="3600" dirty="0" smtClean="0">
                <a:solidFill>
                  <a:schemeClr val="tx1">
                    <a:lumMod val="95000"/>
                  </a:schemeClr>
                </a:solidFill>
                <a:latin typeface="MetaOT-Book" pitchFamily="50" charset="0"/>
              </a:rPr>
              <a:t>Combining data in new ways</a:t>
            </a:r>
          </a:p>
          <a:p>
            <a:pPr fontAlgn="base">
              <a:spcBef>
                <a:spcPct val="0"/>
              </a:spcBef>
              <a:spcAft>
                <a:spcPct val="0"/>
              </a:spcAft>
            </a:pPr>
            <a:r>
              <a:rPr lang="en-US" sz="3600" dirty="0" smtClean="0">
                <a:solidFill>
                  <a:schemeClr val="tx1">
                    <a:lumMod val="95000"/>
                  </a:schemeClr>
                </a:solidFill>
                <a:latin typeface="MetaOT-Book" pitchFamily="50" charset="0"/>
              </a:rPr>
              <a:t>Identifying patterns and anomalies </a:t>
            </a:r>
          </a:p>
          <a:p>
            <a:pPr fontAlgn="base">
              <a:spcBef>
                <a:spcPct val="0"/>
              </a:spcBef>
              <a:spcAft>
                <a:spcPct val="0"/>
              </a:spcAft>
            </a:pPr>
            <a:r>
              <a:rPr lang="en-US" sz="3600" dirty="0" smtClean="0">
                <a:solidFill>
                  <a:schemeClr val="tx1">
                    <a:lumMod val="95000"/>
                  </a:schemeClr>
                </a:solidFill>
                <a:latin typeface="MetaOT-Book" pitchFamily="50" charset="0"/>
              </a:rPr>
              <a:t>Judging, and learning</a:t>
            </a:r>
            <a:endParaRPr lang="en-US" sz="3600" dirty="0">
              <a:solidFill>
                <a:schemeClr val="tx1">
                  <a:lumMod val="95000"/>
                </a:schemeClr>
              </a:solidFill>
              <a:latin typeface="MetaOT-Book" pitchFamily="50" charset="0"/>
            </a:endParaRPr>
          </a:p>
        </p:txBody>
      </p:sp>
      <p:sp>
        <p:nvSpPr>
          <p:cNvPr id="11" name="TextBox 10"/>
          <p:cNvSpPr txBox="1"/>
          <p:nvPr/>
        </p:nvSpPr>
        <p:spPr>
          <a:xfrm>
            <a:off x="3200400" y="1705708"/>
            <a:ext cx="2819400" cy="738664"/>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MetaOT-Book" pitchFamily="50" charset="0"/>
              </a:rPr>
              <a:t>Making meaning through </a:t>
            </a:r>
            <a:r>
              <a:rPr lang="en-US" sz="1400" dirty="0" err="1" smtClean="0">
                <a:solidFill>
                  <a:schemeClr val="tx1">
                    <a:lumMod val="95000"/>
                  </a:schemeClr>
                </a:solidFill>
                <a:latin typeface="MetaOT-Book" pitchFamily="50" charset="0"/>
              </a:rPr>
              <a:t>abductive</a:t>
            </a:r>
            <a:r>
              <a:rPr lang="en-US" sz="1400" dirty="0" smtClean="0">
                <a:solidFill>
                  <a:schemeClr val="tx1">
                    <a:lumMod val="95000"/>
                  </a:schemeClr>
                </a:solidFill>
                <a:latin typeface="MetaOT-Book" pitchFamily="50" charset="0"/>
              </a:rPr>
              <a:t> </a:t>
            </a:r>
            <a:r>
              <a:rPr lang="en-US" sz="1400" dirty="0" err="1" smtClean="0">
                <a:solidFill>
                  <a:schemeClr val="tx1">
                    <a:lumMod val="95000"/>
                  </a:schemeClr>
                </a:solidFill>
                <a:latin typeface="MetaOT-Book" pitchFamily="50" charset="0"/>
              </a:rPr>
              <a:t>sensemaking</a:t>
            </a:r>
            <a:r>
              <a:rPr lang="en-US" sz="1400" dirty="0" smtClean="0">
                <a:solidFill>
                  <a:schemeClr val="tx1">
                    <a:lumMod val="95000"/>
                  </a:schemeClr>
                </a:solidFill>
                <a:latin typeface="MetaOT-Book" pitchFamily="50" charset="0"/>
              </a:rPr>
              <a:t> and reframing</a:t>
            </a:r>
            <a:endParaRPr lang="en-US" sz="1400" dirty="0">
              <a:solidFill>
                <a:schemeClr val="tx1">
                  <a:lumMod val="95000"/>
                </a:schemeClr>
              </a:solidFill>
              <a:latin typeface="MetaOT-Book" pitchFamily="50" charset="0"/>
            </a:endParaRPr>
          </a:p>
        </p:txBody>
      </p:sp>
      <p:sp>
        <p:nvSpPr>
          <p:cNvPr id="1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a:t>
            </a:fld>
            <a:endParaRPr lang="en-US"/>
          </a:p>
        </p:txBody>
      </p:sp>
    </p:spTree>
    <p:extLst>
      <p:ext uri="{BB962C8B-B14F-4D97-AF65-F5344CB8AC3E}">
        <p14:creationId xmlns:p14="http://schemas.microsoft.com/office/powerpoint/2010/main" val="15458158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defPPr>
              <a:defRPr lang="en-US"/>
            </a:defPPr>
            <a:lvl1pPr>
              <a:defRPr sz="2200">
                <a:solidFill>
                  <a:srgbClr val="5FB5CD"/>
                </a:solidFill>
                <a:latin typeface="MetaOT-Book" pitchFamily="50" charset="0"/>
                <a:ea typeface="ＭＳ Ｐゴシック" charset="-52"/>
                <a:cs typeface="ＭＳ Ｐゴシック" charset="-52"/>
              </a:defRPr>
            </a:lvl1pPr>
          </a:lstStyle>
          <a:p>
            <a:r>
              <a:rPr lang="en-US" dirty="0"/>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Rectangle 14"/>
          <p:cNvSpPr/>
          <p:nvPr/>
        </p:nvSpPr>
        <p:spPr>
          <a:xfrm>
            <a:off x="1770063" y="2973388"/>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16" name="Rectangle 15"/>
          <p:cNvSpPr/>
          <p:nvPr/>
        </p:nvSpPr>
        <p:spPr>
          <a:xfrm>
            <a:off x="152400" y="2976563"/>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13"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4"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7"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20</a:t>
            </a:fld>
            <a:endParaRPr lang="en-US"/>
          </a:p>
        </p:txBody>
      </p:sp>
    </p:spTree>
    <p:extLst>
      <p:ext uri="{BB962C8B-B14F-4D97-AF65-F5344CB8AC3E}">
        <p14:creationId xmlns:p14="http://schemas.microsoft.com/office/powerpoint/2010/main" val="2311178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Rectangle 14"/>
          <p:cNvSpPr/>
          <p:nvPr/>
        </p:nvSpPr>
        <p:spPr>
          <a:xfrm>
            <a:off x="3573463" y="2979738"/>
            <a:ext cx="1531937" cy="971420"/>
          </a:xfrm>
          <a:prstGeom prst="rect">
            <a:avLst/>
          </a:prstGeom>
        </p:spPr>
        <p:txBody>
          <a:bodyPr wrap="square">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Clear, deep, </a:t>
            </a:r>
            <a:r>
              <a:rPr lang="en-US" sz="1000" dirty="0" smtClean="0">
                <a:solidFill>
                  <a:srgbClr val="FFFFFF">
                    <a:lumMod val="85000"/>
                    <a:lumOff val="15000"/>
                  </a:srgbClr>
                </a:solidFill>
                <a:latin typeface="MetaOT-Book" pitchFamily="50" charset="0"/>
                <a:ea typeface="ＭＳ Ｐゴシック" charset="-52"/>
                <a:cs typeface="ＭＳ Ｐゴシック" charset="-52"/>
              </a:rPr>
              <a:t/>
            </a:r>
            <a:br>
              <a:rPr lang="en-US" sz="1000" dirty="0" smtClean="0">
                <a:solidFill>
                  <a:srgbClr val="FFFFFF">
                    <a:lumMod val="85000"/>
                    <a:lumOff val="15000"/>
                  </a:srgbClr>
                </a:solidFill>
                <a:latin typeface="MetaOT-Book" pitchFamily="50" charset="0"/>
                <a:ea typeface="ＭＳ Ｐゴシック" charset="-52"/>
                <a:cs typeface="ＭＳ Ｐゴシック" charset="-52"/>
              </a:rPr>
            </a:br>
            <a:r>
              <a:rPr lang="en-US" sz="1000" dirty="0" smtClean="0">
                <a:solidFill>
                  <a:srgbClr val="FFFFFF">
                    <a:lumMod val="85000"/>
                    <a:lumOff val="15000"/>
                  </a:srgbClr>
                </a:solidFill>
                <a:latin typeface="MetaOT-Book" pitchFamily="50" charset="0"/>
                <a:ea typeface="ＭＳ Ｐゴシック" charset="-52"/>
                <a:cs typeface="ＭＳ Ｐゴシック" charset="-52"/>
              </a:rPr>
              <a:t>meaningful </a:t>
            </a:r>
            <a:r>
              <a:rPr lang="en-US" sz="1000" dirty="0">
                <a:solidFill>
                  <a:srgbClr val="FFFFFF">
                    <a:lumMod val="85000"/>
                    <a:lumOff val="15000"/>
                  </a:srgbClr>
                </a:solidFill>
                <a:latin typeface="MetaOT-Book" pitchFamily="50" charset="0"/>
                <a:ea typeface="ＭＳ Ｐゴシック" charset="-52"/>
                <a:cs typeface="ＭＳ Ｐゴシック" charset="-52"/>
              </a:rPr>
              <a:t>perception into </a:t>
            </a:r>
            <a:r>
              <a:rPr lang="en-US" sz="1000" dirty="0" smtClean="0">
                <a:solidFill>
                  <a:srgbClr val="FFFFFF">
                    <a:lumMod val="85000"/>
                    <a:lumOff val="15000"/>
                  </a:srgbClr>
                </a:solidFill>
                <a:latin typeface="MetaOT-Book" pitchFamily="50" charset="0"/>
                <a:ea typeface="ＭＳ Ｐゴシック" charset="-52"/>
                <a:cs typeface="ＭＳ Ｐゴシック" charset="-52"/>
              </a:rPr>
              <a:t>human behavior </a:t>
            </a:r>
            <a:br>
              <a:rPr lang="en-US" sz="1000" dirty="0" smtClean="0">
                <a:solidFill>
                  <a:srgbClr val="FFFFFF">
                    <a:lumMod val="85000"/>
                    <a:lumOff val="15000"/>
                  </a:srgbClr>
                </a:solidFill>
                <a:latin typeface="MetaOT-Book" pitchFamily="50" charset="0"/>
                <a:ea typeface="ＭＳ Ｐゴシック" charset="-52"/>
                <a:cs typeface="ＭＳ Ｐゴシック" charset="-52"/>
              </a:rPr>
            </a:br>
            <a:r>
              <a:rPr lang="en-US" sz="1000" dirty="0" smtClean="0">
                <a:solidFill>
                  <a:srgbClr val="FFFFFF">
                    <a:lumMod val="85000"/>
                    <a:lumOff val="15000"/>
                  </a:srgbClr>
                </a:solidFill>
                <a:latin typeface="MetaOT-Book" pitchFamily="50" charset="0"/>
                <a:ea typeface="ＭＳ Ｐゴシック" charset="-52"/>
                <a:cs typeface="ＭＳ Ｐゴシック" charset="-52"/>
              </a:rPr>
              <a:t>in a particular design </a:t>
            </a:r>
            <a:r>
              <a:rPr lang="en-US" sz="1000" dirty="0">
                <a:solidFill>
                  <a:srgbClr val="FFFFFF">
                    <a:lumMod val="85000"/>
                    <a:lumOff val="15000"/>
                  </a:srgbClr>
                </a:solidFill>
                <a:latin typeface="MetaOT-Book" pitchFamily="50" charset="0"/>
                <a:ea typeface="ＭＳ Ｐゴシック" charset="-52"/>
                <a:cs typeface="ＭＳ Ｐゴシック" charset="-52"/>
              </a:rPr>
              <a:t>context</a:t>
            </a:r>
          </a:p>
        </p:txBody>
      </p:sp>
      <p:sp>
        <p:nvSpPr>
          <p:cNvPr id="16" name="Rectangle 15"/>
          <p:cNvSpPr/>
          <p:nvPr/>
        </p:nvSpPr>
        <p:spPr>
          <a:xfrm>
            <a:off x="1770063" y="2973388"/>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17" name="Rectangle 16"/>
          <p:cNvSpPr/>
          <p:nvPr/>
        </p:nvSpPr>
        <p:spPr>
          <a:xfrm>
            <a:off x="152400" y="2976563"/>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13"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4"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8"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21</a:t>
            </a:fld>
            <a:endParaRPr lang="en-US"/>
          </a:p>
        </p:txBody>
      </p:sp>
    </p:spTree>
    <p:extLst>
      <p:ext uri="{BB962C8B-B14F-4D97-AF65-F5344CB8AC3E}">
        <p14:creationId xmlns:p14="http://schemas.microsoft.com/office/powerpoint/2010/main" val="39723105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Text Box 3"/>
          <p:cNvSpPr txBox="1">
            <a:spLocks noChangeArrowheads="1"/>
          </p:cNvSpPr>
          <p:nvPr/>
        </p:nvSpPr>
        <p:spPr bwMode="auto">
          <a:xfrm>
            <a:off x="5019675" y="2527300"/>
            <a:ext cx="2027238" cy="338138"/>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Design Pattern</a:t>
            </a:r>
          </a:p>
        </p:txBody>
      </p:sp>
      <p:sp>
        <p:nvSpPr>
          <p:cNvPr id="16" name="Text Box 3"/>
          <p:cNvSpPr txBox="1">
            <a:spLocks noChangeArrowheads="1"/>
          </p:cNvSpPr>
          <p:nvPr/>
        </p:nvSpPr>
        <p:spPr bwMode="auto">
          <a:xfrm>
            <a:off x="7427913" y="2524125"/>
            <a:ext cx="1716087" cy="338138"/>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Design Idea</a:t>
            </a:r>
          </a:p>
        </p:txBody>
      </p:sp>
      <p:cxnSp>
        <p:nvCxnSpPr>
          <p:cNvPr id="21" name="Straight Connector 20"/>
          <p:cNvCxnSpPr/>
          <p:nvPr/>
        </p:nvCxnSpPr>
        <p:spPr bwMode="auto">
          <a:xfrm>
            <a:off x="5024438" y="2906713"/>
            <a:ext cx="1689100"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2" name="Straight Connector 21"/>
          <p:cNvCxnSpPr/>
          <p:nvPr/>
        </p:nvCxnSpPr>
        <p:spPr bwMode="auto">
          <a:xfrm>
            <a:off x="7386638" y="2903538"/>
            <a:ext cx="1519237"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25" name="Rectangle 24"/>
          <p:cNvSpPr/>
          <p:nvPr/>
        </p:nvSpPr>
        <p:spPr>
          <a:xfrm>
            <a:off x="1770063" y="2973388"/>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26" name="Rectangle 25"/>
          <p:cNvSpPr/>
          <p:nvPr/>
        </p:nvSpPr>
        <p:spPr>
          <a:xfrm>
            <a:off x="152400" y="2976563"/>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27" name="Rectangle 26"/>
          <p:cNvSpPr/>
          <p:nvPr/>
        </p:nvSpPr>
        <p:spPr>
          <a:xfrm>
            <a:off x="3573464" y="2979738"/>
            <a:ext cx="1531936" cy="971420"/>
          </a:xfrm>
          <a:prstGeom prst="rect">
            <a:avLst/>
          </a:prstGeom>
        </p:spPr>
        <p:txBody>
          <a:bodyPr wrap="square">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Clear, deep, </a:t>
            </a:r>
            <a:br>
              <a:rPr lang="en-US" sz="1000" dirty="0">
                <a:solidFill>
                  <a:srgbClr val="FFFFFF">
                    <a:lumMod val="85000"/>
                    <a:lumOff val="15000"/>
                  </a:srgbClr>
                </a:solidFill>
                <a:latin typeface="MetaOT-Book" pitchFamily="50" charset="0"/>
                <a:ea typeface="ＭＳ Ｐゴシック" charset="-52"/>
                <a:cs typeface="ＭＳ Ｐゴシック" charset="-52"/>
              </a:rPr>
            </a:br>
            <a:r>
              <a:rPr lang="en-US" sz="1000" dirty="0">
                <a:solidFill>
                  <a:srgbClr val="FFFFFF">
                    <a:lumMod val="85000"/>
                    <a:lumOff val="15000"/>
                  </a:srgbClr>
                </a:solidFill>
                <a:latin typeface="MetaOT-Book" pitchFamily="50" charset="0"/>
                <a:ea typeface="ＭＳ Ｐゴシック" charset="-52"/>
                <a:cs typeface="ＭＳ Ｐゴシック" charset="-52"/>
              </a:rPr>
              <a:t>meaningful perception into human behavior </a:t>
            </a:r>
            <a:r>
              <a:rPr lang="en-US" sz="1000" dirty="0" smtClean="0">
                <a:solidFill>
                  <a:srgbClr val="FFFFFF">
                    <a:lumMod val="85000"/>
                    <a:lumOff val="15000"/>
                  </a:srgbClr>
                </a:solidFill>
                <a:latin typeface="MetaOT-Book" pitchFamily="50" charset="0"/>
                <a:ea typeface="ＭＳ Ｐゴシック" charset="-52"/>
                <a:cs typeface="ＭＳ Ｐゴシック" charset="-52"/>
              </a:rPr>
              <a:t/>
            </a:r>
            <a:br>
              <a:rPr lang="en-US" sz="1000" dirty="0" smtClean="0">
                <a:solidFill>
                  <a:srgbClr val="FFFFFF">
                    <a:lumMod val="85000"/>
                    <a:lumOff val="15000"/>
                  </a:srgbClr>
                </a:solidFill>
                <a:latin typeface="MetaOT-Book" pitchFamily="50" charset="0"/>
                <a:ea typeface="ＭＳ Ｐゴシック" charset="-52"/>
                <a:cs typeface="ＭＳ Ｐゴシック" charset="-52"/>
              </a:rPr>
            </a:br>
            <a:r>
              <a:rPr lang="en-US" sz="1000" dirty="0" smtClean="0">
                <a:solidFill>
                  <a:srgbClr val="FFFFFF">
                    <a:lumMod val="85000"/>
                    <a:lumOff val="15000"/>
                  </a:srgbClr>
                </a:solidFill>
                <a:latin typeface="MetaOT-Book" pitchFamily="50" charset="0"/>
                <a:ea typeface="ＭＳ Ｐゴシック" charset="-52"/>
                <a:cs typeface="ＭＳ Ｐゴシック" charset="-52"/>
              </a:rPr>
              <a:t>in </a:t>
            </a:r>
            <a:r>
              <a:rPr lang="en-US" sz="1000" dirty="0">
                <a:solidFill>
                  <a:srgbClr val="FFFFFF">
                    <a:lumMod val="85000"/>
                    <a:lumOff val="15000"/>
                  </a:srgbClr>
                </a:solidFill>
                <a:latin typeface="MetaOT-Book" pitchFamily="50" charset="0"/>
                <a:ea typeface="ＭＳ Ｐゴシック" charset="-52"/>
                <a:cs typeface="ＭＳ Ｐゴシック" charset="-52"/>
              </a:rPr>
              <a:t>a particular design context</a:t>
            </a:r>
          </a:p>
        </p:txBody>
      </p:sp>
      <p:sp>
        <p:nvSpPr>
          <p:cNvPr id="24" name="Text Box 3"/>
          <p:cNvSpPr txBox="1">
            <a:spLocks noChangeArrowheads="1"/>
          </p:cNvSpPr>
          <p:nvPr/>
        </p:nvSpPr>
        <p:spPr bwMode="auto">
          <a:xfrm>
            <a:off x="4628625" y="254317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9" name="Text Box 3"/>
          <p:cNvSpPr txBox="1">
            <a:spLocks noChangeArrowheads="1"/>
          </p:cNvSpPr>
          <p:nvPr/>
        </p:nvSpPr>
        <p:spPr bwMode="auto">
          <a:xfrm>
            <a:off x="7020988" y="2542032"/>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8"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32"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30"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22</a:t>
            </a:fld>
            <a:endParaRPr lang="en-US"/>
          </a:p>
        </p:txBody>
      </p:sp>
    </p:spTree>
    <p:extLst>
      <p:ext uri="{BB962C8B-B14F-4D97-AF65-F5344CB8AC3E}">
        <p14:creationId xmlns:p14="http://schemas.microsoft.com/office/powerpoint/2010/main" val="33612817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5" name="Text Box 3"/>
          <p:cNvSpPr txBox="1">
            <a:spLocks noChangeArrowheads="1"/>
          </p:cNvSpPr>
          <p:nvPr/>
        </p:nvSpPr>
        <p:spPr bwMode="auto">
          <a:xfrm>
            <a:off x="5019675" y="2527300"/>
            <a:ext cx="2027238" cy="338138"/>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Design Pattern</a:t>
            </a:r>
          </a:p>
        </p:txBody>
      </p:sp>
      <p:sp>
        <p:nvSpPr>
          <p:cNvPr id="16" name="Text Box 3"/>
          <p:cNvSpPr txBox="1">
            <a:spLocks noChangeArrowheads="1"/>
          </p:cNvSpPr>
          <p:nvPr/>
        </p:nvSpPr>
        <p:spPr bwMode="auto">
          <a:xfrm>
            <a:off x="7427913" y="2524125"/>
            <a:ext cx="1716087" cy="338138"/>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Design Idea</a:t>
            </a:r>
          </a:p>
        </p:txBody>
      </p:sp>
      <p:cxnSp>
        <p:nvCxnSpPr>
          <p:cNvPr id="21" name="Straight Connector 20"/>
          <p:cNvCxnSpPr/>
          <p:nvPr/>
        </p:nvCxnSpPr>
        <p:spPr bwMode="auto">
          <a:xfrm>
            <a:off x="5024438" y="2906713"/>
            <a:ext cx="1689100"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2" name="Straight Connector 21"/>
          <p:cNvCxnSpPr/>
          <p:nvPr/>
        </p:nvCxnSpPr>
        <p:spPr bwMode="auto">
          <a:xfrm>
            <a:off x="7386638" y="2903538"/>
            <a:ext cx="1519237"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27" name="Rectangle 26"/>
          <p:cNvSpPr/>
          <p:nvPr/>
        </p:nvSpPr>
        <p:spPr>
          <a:xfrm>
            <a:off x="4964113" y="2976563"/>
            <a:ext cx="2149475" cy="6232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A trending paradigm that describes invariant qualities, referencing history and similar solutions</a:t>
            </a:r>
          </a:p>
        </p:txBody>
      </p:sp>
      <p:sp>
        <p:nvSpPr>
          <p:cNvPr id="31" name="Text Box 3"/>
          <p:cNvSpPr txBox="1">
            <a:spLocks noChangeArrowheads="1"/>
          </p:cNvSpPr>
          <p:nvPr/>
        </p:nvSpPr>
        <p:spPr bwMode="auto">
          <a:xfrm>
            <a:off x="4628625" y="254317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32" name="Text Box 3"/>
          <p:cNvSpPr txBox="1">
            <a:spLocks noChangeArrowheads="1"/>
          </p:cNvSpPr>
          <p:nvPr/>
        </p:nvSpPr>
        <p:spPr bwMode="auto">
          <a:xfrm>
            <a:off x="7020988" y="2542032"/>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35" name="Rectangle 34"/>
          <p:cNvSpPr/>
          <p:nvPr/>
        </p:nvSpPr>
        <p:spPr>
          <a:xfrm>
            <a:off x="1770063" y="2973388"/>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36" name="Rectangle 35"/>
          <p:cNvSpPr/>
          <p:nvPr/>
        </p:nvSpPr>
        <p:spPr>
          <a:xfrm>
            <a:off x="152400" y="2976563"/>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37" name="Rectangle 36"/>
          <p:cNvSpPr/>
          <p:nvPr/>
        </p:nvSpPr>
        <p:spPr>
          <a:xfrm>
            <a:off x="3573464" y="2979738"/>
            <a:ext cx="1446212" cy="971420"/>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Clear, deep, </a:t>
            </a:r>
            <a:br>
              <a:rPr lang="en-US" sz="1000" dirty="0">
                <a:solidFill>
                  <a:srgbClr val="FFFFFF">
                    <a:lumMod val="85000"/>
                    <a:lumOff val="15000"/>
                  </a:srgbClr>
                </a:solidFill>
                <a:latin typeface="MetaOT-Book" pitchFamily="50" charset="0"/>
                <a:ea typeface="ＭＳ Ｐゴシック" charset="-52"/>
                <a:cs typeface="ＭＳ Ｐゴシック" charset="-52"/>
              </a:rPr>
            </a:br>
            <a:r>
              <a:rPr lang="en-US" sz="1000" dirty="0">
                <a:solidFill>
                  <a:srgbClr val="FFFFFF">
                    <a:lumMod val="85000"/>
                    <a:lumOff val="15000"/>
                  </a:srgbClr>
                </a:solidFill>
                <a:latin typeface="MetaOT-Book" pitchFamily="50" charset="0"/>
                <a:ea typeface="ＭＳ Ｐゴシック" charset="-52"/>
                <a:cs typeface="ＭＳ Ｐゴシック" charset="-52"/>
              </a:rPr>
              <a:t>meaningful perception into human behavior in a particular design context</a:t>
            </a:r>
          </a:p>
        </p:txBody>
      </p:sp>
      <p:sp>
        <p:nvSpPr>
          <p:cNvPr id="24"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5"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6"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23</a:t>
            </a:fld>
            <a:endParaRPr lang="en-US"/>
          </a:p>
        </p:txBody>
      </p:sp>
    </p:spTree>
    <p:extLst>
      <p:ext uri="{BB962C8B-B14F-4D97-AF65-F5344CB8AC3E}">
        <p14:creationId xmlns:p14="http://schemas.microsoft.com/office/powerpoint/2010/main" val="29124581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17488" y="2514600"/>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11" name="Text Box 3"/>
          <p:cNvSpPr txBox="1">
            <a:spLocks noChangeArrowheads="1"/>
          </p:cNvSpPr>
          <p:nvPr/>
        </p:nvSpPr>
        <p:spPr bwMode="auto">
          <a:xfrm>
            <a:off x="1833563" y="2520950"/>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12" name="Text Box 3"/>
          <p:cNvSpPr txBox="1">
            <a:spLocks noChangeArrowheads="1"/>
          </p:cNvSpPr>
          <p:nvPr/>
        </p:nvSpPr>
        <p:spPr bwMode="auto">
          <a:xfrm>
            <a:off x="3640138" y="2517775"/>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cxnSp>
        <p:nvCxnSpPr>
          <p:cNvPr id="19" name="Straight Connector 18"/>
          <p:cNvCxnSpPr/>
          <p:nvPr/>
        </p:nvCxnSpPr>
        <p:spPr bwMode="auto">
          <a:xfrm>
            <a:off x="417513" y="2906713"/>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0" name="Straight Connector 19"/>
          <p:cNvCxnSpPr/>
          <p:nvPr/>
        </p:nvCxnSpPr>
        <p:spPr bwMode="auto">
          <a:xfrm>
            <a:off x="1822450" y="2903538"/>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3" name="Straight Connector 22"/>
          <p:cNvCxnSpPr/>
          <p:nvPr/>
        </p:nvCxnSpPr>
        <p:spPr bwMode="auto">
          <a:xfrm>
            <a:off x="3595688" y="2909888"/>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16" name="Text Box 3"/>
          <p:cNvSpPr txBox="1">
            <a:spLocks noChangeArrowheads="1"/>
          </p:cNvSpPr>
          <p:nvPr/>
        </p:nvSpPr>
        <p:spPr bwMode="auto">
          <a:xfrm>
            <a:off x="7427913" y="2524125"/>
            <a:ext cx="1716087" cy="338138"/>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Design Idea</a:t>
            </a:r>
          </a:p>
        </p:txBody>
      </p:sp>
      <p:sp>
        <p:nvSpPr>
          <p:cNvPr id="17" name="Text Box 3"/>
          <p:cNvSpPr txBox="1">
            <a:spLocks noChangeArrowheads="1"/>
          </p:cNvSpPr>
          <p:nvPr/>
        </p:nvSpPr>
        <p:spPr bwMode="auto">
          <a:xfrm>
            <a:off x="4628625" y="254317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18" name="Text Box 3"/>
          <p:cNvSpPr txBox="1">
            <a:spLocks noChangeArrowheads="1"/>
          </p:cNvSpPr>
          <p:nvPr/>
        </p:nvSpPr>
        <p:spPr bwMode="auto">
          <a:xfrm>
            <a:off x="7020988" y="2542032"/>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cxnSp>
        <p:nvCxnSpPr>
          <p:cNvPr id="21" name="Straight Connector 20"/>
          <p:cNvCxnSpPr/>
          <p:nvPr/>
        </p:nvCxnSpPr>
        <p:spPr bwMode="auto">
          <a:xfrm>
            <a:off x="5024438" y="2906713"/>
            <a:ext cx="1689100"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22" name="Straight Connector 21"/>
          <p:cNvCxnSpPr/>
          <p:nvPr/>
        </p:nvCxnSpPr>
        <p:spPr bwMode="auto">
          <a:xfrm>
            <a:off x="7386638" y="2903538"/>
            <a:ext cx="1519237"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27" name="Rectangle 26"/>
          <p:cNvSpPr/>
          <p:nvPr/>
        </p:nvSpPr>
        <p:spPr>
          <a:xfrm>
            <a:off x="4964113" y="2976563"/>
            <a:ext cx="2149475" cy="6232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A trending paradigm that describes invariant qualities, referencing history and similar solutions</a:t>
            </a:r>
          </a:p>
        </p:txBody>
      </p:sp>
      <p:sp>
        <p:nvSpPr>
          <p:cNvPr id="24" name="Text Box 3"/>
          <p:cNvSpPr txBox="1">
            <a:spLocks noChangeArrowheads="1"/>
          </p:cNvSpPr>
          <p:nvPr/>
        </p:nvSpPr>
        <p:spPr bwMode="auto">
          <a:xfrm>
            <a:off x="5019675" y="2527300"/>
            <a:ext cx="2027238" cy="338138"/>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Design Pattern</a:t>
            </a:r>
          </a:p>
        </p:txBody>
      </p:sp>
      <p:sp>
        <p:nvSpPr>
          <p:cNvPr id="29" name="Rectangle 28"/>
          <p:cNvSpPr/>
          <p:nvPr/>
        </p:nvSpPr>
        <p:spPr>
          <a:xfrm>
            <a:off x="7359650" y="2973388"/>
            <a:ext cx="1662113" cy="617477"/>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A new, creative concept, somewhat facilitated by existing design paradigms</a:t>
            </a:r>
          </a:p>
        </p:txBody>
      </p:sp>
      <p:sp>
        <p:nvSpPr>
          <p:cNvPr id="32" name="Rectangle 31"/>
          <p:cNvSpPr/>
          <p:nvPr/>
        </p:nvSpPr>
        <p:spPr>
          <a:xfrm>
            <a:off x="1770063" y="2973388"/>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33" name="Rectangle 32"/>
          <p:cNvSpPr/>
          <p:nvPr/>
        </p:nvSpPr>
        <p:spPr>
          <a:xfrm>
            <a:off x="152400" y="2976563"/>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34" name="Rectangle 33"/>
          <p:cNvSpPr/>
          <p:nvPr/>
        </p:nvSpPr>
        <p:spPr>
          <a:xfrm>
            <a:off x="3573464" y="2979738"/>
            <a:ext cx="1446212" cy="971420"/>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Clear, deep, </a:t>
            </a:r>
            <a:br>
              <a:rPr lang="en-US" sz="1000" dirty="0">
                <a:solidFill>
                  <a:srgbClr val="FFFFFF">
                    <a:lumMod val="85000"/>
                    <a:lumOff val="15000"/>
                  </a:srgbClr>
                </a:solidFill>
                <a:latin typeface="MetaOT-Book" pitchFamily="50" charset="0"/>
                <a:ea typeface="ＭＳ Ｐゴシック" charset="-52"/>
                <a:cs typeface="ＭＳ Ｐゴシック" charset="-52"/>
              </a:rPr>
            </a:br>
            <a:r>
              <a:rPr lang="en-US" sz="1000" dirty="0">
                <a:solidFill>
                  <a:srgbClr val="FFFFFF">
                    <a:lumMod val="85000"/>
                    <a:lumOff val="15000"/>
                  </a:srgbClr>
                </a:solidFill>
                <a:latin typeface="MetaOT-Book" pitchFamily="50" charset="0"/>
                <a:ea typeface="ＭＳ Ｐゴシック" charset="-52"/>
                <a:cs typeface="ＭＳ Ｐゴシック" charset="-52"/>
              </a:rPr>
              <a:t>meaningful perception into human behavior in a particular design context</a:t>
            </a:r>
          </a:p>
        </p:txBody>
      </p:sp>
      <p:sp>
        <p:nvSpPr>
          <p:cNvPr id="25" name="Text Box 3"/>
          <p:cNvSpPr txBox="1">
            <a:spLocks noChangeArrowheads="1"/>
          </p:cNvSpPr>
          <p:nvPr/>
        </p:nvSpPr>
        <p:spPr bwMode="auto">
          <a:xfrm>
            <a:off x="1489275" y="2536825"/>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6" name="Text Box 3"/>
          <p:cNvSpPr txBox="1">
            <a:spLocks noChangeArrowheads="1"/>
          </p:cNvSpPr>
          <p:nvPr/>
        </p:nvSpPr>
        <p:spPr bwMode="auto">
          <a:xfrm>
            <a:off x="3276600" y="2543175"/>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28"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24</a:t>
            </a:fld>
            <a:endParaRPr lang="en-US"/>
          </a:p>
        </p:txBody>
      </p:sp>
    </p:spTree>
    <p:extLst>
      <p:ext uri="{BB962C8B-B14F-4D97-AF65-F5344CB8AC3E}">
        <p14:creationId xmlns:p14="http://schemas.microsoft.com/office/powerpoint/2010/main" val="29450198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Picture 9" descr="C:\Users\jon.kolko\Desktop\projects_2\Writing\tedx\postit_yellow.png"/>
          <p:cNvPicPr>
            <a:picLocks noChangeAspect="1" noChangeArrowheads="1"/>
          </p:cNvPicPr>
          <p:nvPr/>
        </p:nvPicPr>
        <p:blipFill>
          <a:blip r:embed="rId3" cstate="print"/>
          <a:srcRect/>
          <a:stretch>
            <a:fillRect/>
          </a:stretch>
        </p:blipFill>
        <p:spPr bwMode="auto">
          <a:xfrm>
            <a:off x="3368586" y="3352941"/>
            <a:ext cx="2422614" cy="2590518"/>
          </a:xfrm>
          <a:prstGeom prst="rect">
            <a:avLst/>
          </a:prstGeom>
          <a:noFill/>
        </p:spPr>
      </p:pic>
      <p:sp>
        <p:nvSpPr>
          <p:cNvPr id="31" name="Rectangle 30"/>
          <p:cNvSpPr/>
          <p:nvPr/>
        </p:nvSpPr>
        <p:spPr>
          <a:xfrm>
            <a:off x="228600" y="609600"/>
            <a:ext cx="8763000" cy="523220"/>
          </a:xfrm>
          <a:prstGeom prst="rect">
            <a:avLst/>
          </a:prstGeom>
        </p:spPr>
        <p:txBody>
          <a:bodyPr wrap="square">
            <a:spAutoFit/>
          </a:bodyPr>
          <a:lstStyle/>
          <a:p>
            <a:pPr algn="ctr"/>
            <a:r>
              <a:rPr lang="en-US" sz="2800" dirty="0" smtClean="0">
                <a:solidFill>
                  <a:srgbClr val="000000"/>
                </a:solidFill>
                <a:latin typeface="MetaOT-Book" pitchFamily="50" charset="0"/>
              </a:rPr>
              <a:t>Insights go on yellow cards.</a:t>
            </a:r>
            <a:endParaRPr lang="en-US" sz="2800" dirty="0">
              <a:solidFill>
                <a:srgbClr val="000000"/>
              </a:solidFill>
              <a:latin typeface="MetaOT-Book" pitchFamily="50" charset="0"/>
            </a:endParaRPr>
          </a:p>
        </p:txBody>
      </p:sp>
      <p:cxnSp>
        <p:nvCxnSpPr>
          <p:cNvPr id="3" name="Straight Arrow Connector 2"/>
          <p:cNvCxnSpPr/>
          <p:nvPr/>
        </p:nvCxnSpPr>
        <p:spPr>
          <a:xfrm>
            <a:off x="4610100" y="1447800"/>
            <a:ext cx="0" cy="16002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7"/>
          <p:cNvSpPr>
            <a:spLocks noChangeArrowheads="1"/>
          </p:cNvSpPr>
          <p:nvPr/>
        </p:nvSpPr>
        <p:spPr bwMode="auto">
          <a:xfrm rot="21424879">
            <a:off x="3673917" y="3815618"/>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1100" dirty="0" smtClean="0">
                <a:solidFill>
                  <a:srgbClr val="000000"/>
                </a:solidFill>
                <a:latin typeface="MetaOT-Book" pitchFamily="50" charset="0"/>
              </a:rPr>
              <a:t>People are expanding their understanding of “appropriate” human to human interactions, as they search for meaning in the minutia of their daily lives. (#14, 15)</a:t>
            </a:r>
          </a:p>
          <a:p>
            <a:pPr>
              <a:lnSpc>
                <a:spcPct val="115000"/>
              </a:lnSpc>
              <a:spcAft>
                <a:spcPts val="1000"/>
              </a:spcAft>
            </a:pPr>
            <a:r>
              <a:rPr lang="en-US" sz="1100" dirty="0" smtClean="0">
                <a:solidFill>
                  <a:srgbClr val="000000"/>
                </a:solidFill>
                <a:latin typeface="MetaOT-Book" pitchFamily="50" charset="0"/>
              </a:rPr>
              <a:t>22</a:t>
            </a:r>
          </a:p>
          <a:p>
            <a:pPr>
              <a:lnSpc>
                <a:spcPct val="115000"/>
              </a:lnSpc>
              <a:spcAft>
                <a:spcPts val="1000"/>
              </a:spcAft>
            </a:pPr>
            <a:endParaRPr lang="en-US" sz="1100" dirty="0">
              <a:solidFill>
                <a:srgbClr val="000000"/>
              </a:solidFill>
              <a:latin typeface="MetaOT-Book" pitchFamily="50" charset="0"/>
            </a:endParaRPr>
          </a:p>
        </p:txBody>
      </p:sp>
      <p:sp>
        <p:nvSpPr>
          <p:cNvPr id="36" name="Rectangle 35"/>
          <p:cNvSpPr/>
          <p:nvPr/>
        </p:nvSpPr>
        <p:spPr>
          <a:xfrm>
            <a:off x="5973020" y="3774677"/>
            <a:ext cx="2743200" cy="34009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Provocative statement of truth</a:t>
            </a:r>
            <a:endParaRPr lang="en-US" sz="1400" dirty="0">
              <a:solidFill>
                <a:srgbClr val="000000"/>
              </a:solidFill>
              <a:latin typeface="MetaOT-Book" pitchFamily="50" charset="0"/>
              <a:ea typeface="ＭＳ Ｐゴシック" charset="-52"/>
              <a:cs typeface="ＭＳ Ｐゴシック" charset="-52"/>
            </a:endParaRPr>
          </a:p>
        </p:txBody>
      </p:sp>
      <p:sp>
        <p:nvSpPr>
          <p:cNvPr id="37" name="Rectangle 36"/>
          <p:cNvSpPr/>
          <p:nvPr/>
        </p:nvSpPr>
        <p:spPr>
          <a:xfrm>
            <a:off x="5976933" y="4953000"/>
            <a:ext cx="2743200" cy="58785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Evidence from a transcript (citation)</a:t>
            </a:r>
            <a:endParaRPr lang="en-US" sz="1400" dirty="0">
              <a:solidFill>
                <a:srgbClr val="000000"/>
              </a:solidFill>
              <a:latin typeface="MetaOT-Book" pitchFamily="50" charset="0"/>
              <a:ea typeface="ＭＳ Ｐゴシック" charset="-52"/>
              <a:cs typeface="ＭＳ Ｐゴシック" charset="-52"/>
            </a:endParaRPr>
          </a:p>
        </p:txBody>
      </p:sp>
      <p:sp>
        <p:nvSpPr>
          <p:cNvPr id="38" name="Rectangle 37"/>
          <p:cNvSpPr/>
          <p:nvPr/>
        </p:nvSpPr>
        <p:spPr>
          <a:xfrm>
            <a:off x="625386" y="5295896"/>
            <a:ext cx="2743200" cy="34009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Unique insight number</a:t>
            </a:r>
            <a:endParaRPr lang="en-US" sz="1400" dirty="0">
              <a:solidFill>
                <a:srgbClr val="000000"/>
              </a:solidFill>
              <a:latin typeface="MetaOT-Book" pitchFamily="50" charset="0"/>
              <a:ea typeface="ＭＳ Ｐゴシック" charset="-52"/>
              <a:cs typeface="ＭＳ Ｐゴシック" charset="-52"/>
            </a:endParaRPr>
          </a:p>
        </p:txBody>
      </p:sp>
      <p:cxnSp>
        <p:nvCxnSpPr>
          <p:cNvPr id="5" name="Straight Connector 4"/>
          <p:cNvCxnSpPr/>
          <p:nvPr/>
        </p:nvCxnSpPr>
        <p:spPr>
          <a:xfrm>
            <a:off x="2667000" y="5475468"/>
            <a:ext cx="1066800" cy="0"/>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00600" y="5123046"/>
            <a:ext cx="1143000"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81600" y="3962400"/>
            <a:ext cx="762000"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8243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2" descr="C:\Users\jon.kolko\Desktop\projects_2\Writing\tedx\postit_blue.png"/>
          <p:cNvPicPr>
            <a:picLocks noChangeAspect="1" noChangeArrowheads="1"/>
          </p:cNvPicPr>
          <p:nvPr/>
        </p:nvPicPr>
        <p:blipFill>
          <a:blip r:embed="rId3" cstate="print"/>
          <a:srcRect/>
          <a:stretch>
            <a:fillRect/>
          </a:stretch>
        </p:blipFill>
        <p:spPr bwMode="auto">
          <a:xfrm>
            <a:off x="3400086" y="3352941"/>
            <a:ext cx="2420027" cy="2587752"/>
          </a:xfrm>
          <a:prstGeom prst="rect">
            <a:avLst/>
          </a:prstGeom>
          <a:noFill/>
        </p:spPr>
      </p:pic>
      <p:sp>
        <p:nvSpPr>
          <p:cNvPr id="31" name="Rectangle 30"/>
          <p:cNvSpPr/>
          <p:nvPr/>
        </p:nvSpPr>
        <p:spPr>
          <a:xfrm>
            <a:off x="228600" y="609600"/>
            <a:ext cx="8763000" cy="523220"/>
          </a:xfrm>
          <a:prstGeom prst="rect">
            <a:avLst/>
          </a:prstGeom>
        </p:spPr>
        <p:txBody>
          <a:bodyPr wrap="square">
            <a:spAutoFit/>
          </a:bodyPr>
          <a:lstStyle/>
          <a:p>
            <a:pPr algn="ctr"/>
            <a:r>
              <a:rPr lang="en-US" sz="2800" dirty="0" smtClean="0">
                <a:solidFill>
                  <a:srgbClr val="000000"/>
                </a:solidFill>
                <a:latin typeface="MetaOT-Book" pitchFamily="50" charset="0"/>
              </a:rPr>
              <a:t>Patterns go on blue cards.</a:t>
            </a:r>
            <a:endParaRPr lang="en-US" sz="2800" dirty="0">
              <a:solidFill>
                <a:srgbClr val="000000"/>
              </a:solidFill>
              <a:latin typeface="MetaOT-Book" pitchFamily="50" charset="0"/>
            </a:endParaRPr>
          </a:p>
        </p:txBody>
      </p:sp>
      <p:cxnSp>
        <p:nvCxnSpPr>
          <p:cNvPr id="3" name="Straight Arrow Connector 2"/>
          <p:cNvCxnSpPr/>
          <p:nvPr/>
        </p:nvCxnSpPr>
        <p:spPr>
          <a:xfrm>
            <a:off x="4610100" y="1447800"/>
            <a:ext cx="0" cy="16002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7"/>
          <p:cNvSpPr>
            <a:spLocks noChangeArrowheads="1"/>
          </p:cNvSpPr>
          <p:nvPr/>
        </p:nvSpPr>
        <p:spPr bwMode="auto">
          <a:xfrm rot="21424879">
            <a:off x="3673917" y="3815618"/>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1100" dirty="0" smtClean="0">
                <a:solidFill>
                  <a:srgbClr val="000000"/>
                </a:solidFill>
                <a:latin typeface="MetaOT-Book" pitchFamily="50" charset="0"/>
              </a:rPr>
              <a:t>Reality TV has moved from realistic, to surreal, to “car-crash-in-slow-motion”.</a:t>
            </a:r>
          </a:p>
          <a:p>
            <a:pPr>
              <a:lnSpc>
                <a:spcPct val="115000"/>
              </a:lnSpc>
              <a:spcAft>
                <a:spcPts val="1000"/>
              </a:spcAft>
            </a:pPr>
            <a:endParaRPr lang="en-US" sz="1100" dirty="0">
              <a:solidFill>
                <a:srgbClr val="000000"/>
              </a:solidFill>
              <a:latin typeface="MetaOT-Book" pitchFamily="50" charset="0"/>
            </a:endParaRPr>
          </a:p>
          <a:p>
            <a:pPr>
              <a:lnSpc>
                <a:spcPct val="115000"/>
              </a:lnSpc>
              <a:spcAft>
                <a:spcPts val="1000"/>
              </a:spcAft>
            </a:pPr>
            <a:r>
              <a:rPr lang="en-US" sz="1100" dirty="0" smtClean="0">
                <a:solidFill>
                  <a:srgbClr val="000000"/>
                </a:solidFill>
                <a:latin typeface="MetaOT-Book" pitchFamily="50" charset="0"/>
              </a:rPr>
              <a:t/>
            </a:r>
            <a:br>
              <a:rPr lang="en-US" sz="1100" dirty="0" smtClean="0">
                <a:solidFill>
                  <a:srgbClr val="000000"/>
                </a:solidFill>
                <a:latin typeface="MetaOT-Book" pitchFamily="50" charset="0"/>
              </a:rPr>
            </a:br>
            <a:r>
              <a:rPr lang="en-US" sz="1100" dirty="0" smtClean="0">
                <a:solidFill>
                  <a:srgbClr val="000000"/>
                </a:solidFill>
                <a:latin typeface="MetaOT-Book" pitchFamily="50" charset="0"/>
              </a:rPr>
              <a:t>G</a:t>
            </a:r>
            <a:endParaRPr lang="en-US" sz="1100" dirty="0">
              <a:solidFill>
                <a:srgbClr val="000000"/>
              </a:solidFill>
              <a:latin typeface="MetaOT-Book" pitchFamily="50" charset="0"/>
            </a:endParaRPr>
          </a:p>
        </p:txBody>
      </p:sp>
      <p:sp>
        <p:nvSpPr>
          <p:cNvPr id="36" name="Rectangle 35"/>
          <p:cNvSpPr/>
          <p:nvPr/>
        </p:nvSpPr>
        <p:spPr>
          <a:xfrm>
            <a:off x="5973020" y="3774677"/>
            <a:ext cx="2743200" cy="58785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Pattern, or trending piece of culture and society</a:t>
            </a:r>
            <a:endParaRPr lang="en-US" sz="1400" dirty="0">
              <a:solidFill>
                <a:srgbClr val="000000"/>
              </a:solidFill>
              <a:latin typeface="MetaOT-Book" pitchFamily="50" charset="0"/>
              <a:ea typeface="ＭＳ Ｐゴシック" charset="-52"/>
              <a:cs typeface="ＭＳ Ｐゴシック" charset="-52"/>
            </a:endParaRPr>
          </a:p>
        </p:txBody>
      </p:sp>
      <p:sp>
        <p:nvSpPr>
          <p:cNvPr id="38" name="Rectangle 37"/>
          <p:cNvSpPr/>
          <p:nvPr/>
        </p:nvSpPr>
        <p:spPr>
          <a:xfrm>
            <a:off x="625386" y="5222507"/>
            <a:ext cx="2743200" cy="34009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Unique pattern letter</a:t>
            </a:r>
            <a:endParaRPr lang="en-US" sz="1400" dirty="0">
              <a:solidFill>
                <a:srgbClr val="000000"/>
              </a:solidFill>
              <a:latin typeface="MetaOT-Book" pitchFamily="50" charset="0"/>
              <a:ea typeface="ＭＳ Ｐゴシック" charset="-52"/>
              <a:cs typeface="ＭＳ Ｐゴシック" charset="-52"/>
            </a:endParaRPr>
          </a:p>
        </p:txBody>
      </p:sp>
      <p:cxnSp>
        <p:nvCxnSpPr>
          <p:cNvPr id="5" name="Straight Connector 4"/>
          <p:cNvCxnSpPr/>
          <p:nvPr/>
        </p:nvCxnSpPr>
        <p:spPr>
          <a:xfrm>
            <a:off x="2667000" y="5402079"/>
            <a:ext cx="1066800" cy="0"/>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81600" y="3962400"/>
            <a:ext cx="762000"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47433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2" descr="C:\Users\jon.kolko\Desktop\projects_2\Writing\tedx\postit_blue.png"/>
          <p:cNvPicPr>
            <a:picLocks noChangeAspect="1" noChangeArrowheads="1"/>
          </p:cNvPicPr>
          <p:nvPr/>
        </p:nvPicPr>
        <p:blipFill>
          <a:blip r:embed="rId3" cstate="print"/>
          <a:stretch>
            <a:fillRect/>
          </a:stretch>
        </p:blipFill>
        <p:spPr bwMode="auto">
          <a:xfrm>
            <a:off x="3400086" y="3352941"/>
            <a:ext cx="2420027" cy="2587751"/>
          </a:xfrm>
          <a:prstGeom prst="rect">
            <a:avLst/>
          </a:prstGeom>
          <a:noFill/>
        </p:spPr>
      </p:pic>
      <p:sp>
        <p:nvSpPr>
          <p:cNvPr id="31" name="Rectangle 30"/>
          <p:cNvSpPr/>
          <p:nvPr/>
        </p:nvSpPr>
        <p:spPr>
          <a:xfrm>
            <a:off x="228600" y="609600"/>
            <a:ext cx="8763000" cy="523220"/>
          </a:xfrm>
          <a:prstGeom prst="rect">
            <a:avLst/>
          </a:prstGeom>
        </p:spPr>
        <p:txBody>
          <a:bodyPr wrap="square">
            <a:spAutoFit/>
          </a:bodyPr>
          <a:lstStyle/>
          <a:p>
            <a:pPr algn="ctr"/>
            <a:r>
              <a:rPr lang="en-US" sz="2800" dirty="0" smtClean="0">
                <a:solidFill>
                  <a:srgbClr val="000000"/>
                </a:solidFill>
                <a:latin typeface="MetaOT-Book" pitchFamily="50" charset="0"/>
              </a:rPr>
              <a:t>Design ideas go on green cards.</a:t>
            </a:r>
            <a:endParaRPr lang="en-US" sz="2800" dirty="0">
              <a:solidFill>
                <a:srgbClr val="000000"/>
              </a:solidFill>
              <a:latin typeface="MetaOT-Book" pitchFamily="50" charset="0"/>
            </a:endParaRPr>
          </a:p>
        </p:txBody>
      </p:sp>
      <p:cxnSp>
        <p:nvCxnSpPr>
          <p:cNvPr id="3" name="Straight Arrow Connector 2"/>
          <p:cNvCxnSpPr/>
          <p:nvPr/>
        </p:nvCxnSpPr>
        <p:spPr>
          <a:xfrm>
            <a:off x="4610100" y="1447800"/>
            <a:ext cx="0" cy="16002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7"/>
          <p:cNvSpPr>
            <a:spLocks noChangeArrowheads="1"/>
          </p:cNvSpPr>
          <p:nvPr/>
        </p:nvSpPr>
        <p:spPr bwMode="auto">
          <a:xfrm rot="21424879">
            <a:off x="3673917" y="3815618"/>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1100" dirty="0" smtClean="0">
                <a:solidFill>
                  <a:srgbClr val="000000"/>
                </a:solidFill>
                <a:latin typeface="MetaOT-Book" pitchFamily="50" charset="0"/>
              </a:rPr>
              <a:t>A dating site that puts people into finite situations of absurdity, which is live-streamed to the internet and open to online commentary. </a:t>
            </a:r>
            <a:br>
              <a:rPr lang="en-US" sz="1100" dirty="0" smtClean="0">
                <a:solidFill>
                  <a:srgbClr val="000000"/>
                </a:solidFill>
                <a:latin typeface="MetaOT-Book" pitchFamily="50" charset="0"/>
              </a:rPr>
            </a:br>
            <a:r>
              <a:rPr lang="en-US" sz="1100" dirty="0" smtClean="0">
                <a:solidFill>
                  <a:srgbClr val="000000"/>
                </a:solidFill>
                <a:latin typeface="MetaOT-Book" pitchFamily="50" charset="0"/>
              </a:rPr>
              <a:t/>
            </a:r>
            <a:br>
              <a:rPr lang="en-US" sz="1100" dirty="0" smtClean="0">
                <a:solidFill>
                  <a:srgbClr val="000000"/>
                </a:solidFill>
                <a:latin typeface="MetaOT-Book" pitchFamily="50" charset="0"/>
              </a:rPr>
            </a:br>
            <a:r>
              <a:rPr lang="en-US" sz="1100" dirty="0" smtClean="0">
                <a:solidFill>
                  <a:srgbClr val="000000"/>
                </a:solidFill>
                <a:latin typeface="MetaOT-Book" pitchFamily="50" charset="0"/>
              </a:rPr>
              <a:t/>
            </a:r>
            <a:br>
              <a:rPr lang="en-US" sz="1100" dirty="0" smtClean="0">
                <a:solidFill>
                  <a:srgbClr val="000000"/>
                </a:solidFill>
                <a:latin typeface="MetaOT-Book" pitchFamily="50" charset="0"/>
              </a:rPr>
            </a:br>
            <a:r>
              <a:rPr lang="en-US" sz="1100" dirty="0" smtClean="0">
                <a:solidFill>
                  <a:srgbClr val="000000"/>
                </a:solidFill>
                <a:latin typeface="MetaOT-Book" pitchFamily="50" charset="0"/>
              </a:rPr>
              <a:t>22-G</a:t>
            </a:r>
            <a:endParaRPr lang="en-US" sz="1100" dirty="0">
              <a:solidFill>
                <a:srgbClr val="000000"/>
              </a:solidFill>
              <a:latin typeface="MetaOT-Book" pitchFamily="50" charset="0"/>
            </a:endParaRPr>
          </a:p>
        </p:txBody>
      </p:sp>
      <p:sp>
        <p:nvSpPr>
          <p:cNvPr id="36" name="Rectangle 35"/>
          <p:cNvSpPr/>
          <p:nvPr/>
        </p:nvSpPr>
        <p:spPr>
          <a:xfrm>
            <a:off x="5973020" y="3774677"/>
            <a:ext cx="2743200" cy="827534"/>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Design idea, built on the combination of an insight and a pattern</a:t>
            </a:r>
            <a:endParaRPr lang="en-US" sz="1400" dirty="0">
              <a:solidFill>
                <a:srgbClr val="000000"/>
              </a:solidFill>
              <a:latin typeface="MetaOT-Book" pitchFamily="50" charset="0"/>
              <a:ea typeface="ＭＳ Ｐゴシック" charset="-52"/>
              <a:cs typeface="ＭＳ Ｐゴシック" charset="-52"/>
            </a:endParaRPr>
          </a:p>
        </p:txBody>
      </p:sp>
      <p:sp>
        <p:nvSpPr>
          <p:cNvPr id="38" name="Rectangle 37"/>
          <p:cNvSpPr/>
          <p:nvPr/>
        </p:nvSpPr>
        <p:spPr>
          <a:xfrm>
            <a:off x="1041400" y="5353046"/>
            <a:ext cx="2743200" cy="587853"/>
          </a:xfrm>
          <a:prstGeom prst="rect">
            <a:avLst/>
          </a:prstGeom>
        </p:spPr>
        <p:txBody>
          <a:bodyPr wrap="square">
            <a:spAutoFit/>
          </a:bodyPr>
          <a:lstStyle/>
          <a:p>
            <a:pPr>
              <a:lnSpc>
                <a:spcPct val="115000"/>
              </a:lnSpc>
              <a:spcAft>
                <a:spcPts val="1000"/>
              </a:spcAft>
            </a:pPr>
            <a:r>
              <a:rPr lang="en-US" sz="1400" dirty="0" smtClean="0">
                <a:solidFill>
                  <a:srgbClr val="000000"/>
                </a:solidFill>
                <a:latin typeface="MetaOT-Book" pitchFamily="50" charset="0"/>
                <a:ea typeface="ＭＳ Ｐゴシック" charset="-52"/>
                <a:cs typeface="ＭＳ Ｐゴシック" charset="-52"/>
              </a:rPr>
              <a:t>Unique insight and </a:t>
            </a:r>
            <a:br>
              <a:rPr lang="en-US" sz="1400" dirty="0" smtClean="0">
                <a:solidFill>
                  <a:srgbClr val="000000"/>
                </a:solidFill>
                <a:latin typeface="MetaOT-Book" pitchFamily="50" charset="0"/>
                <a:ea typeface="ＭＳ Ｐゴシック" charset="-52"/>
                <a:cs typeface="ＭＳ Ｐゴシック" charset="-52"/>
              </a:rPr>
            </a:br>
            <a:r>
              <a:rPr lang="en-US" sz="1400" dirty="0" smtClean="0">
                <a:solidFill>
                  <a:srgbClr val="000000"/>
                </a:solidFill>
                <a:latin typeface="MetaOT-Book" pitchFamily="50" charset="0"/>
                <a:ea typeface="ＭＳ Ｐゴシック" charset="-52"/>
                <a:cs typeface="ＭＳ Ｐゴシック" charset="-52"/>
              </a:rPr>
              <a:t>pattern identifier </a:t>
            </a:r>
            <a:endParaRPr lang="en-US" sz="1400" dirty="0">
              <a:solidFill>
                <a:srgbClr val="000000"/>
              </a:solidFill>
              <a:latin typeface="MetaOT-Book" pitchFamily="50" charset="0"/>
              <a:ea typeface="ＭＳ Ｐゴシック" charset="-52"/>
              <a:cs typeface="ＭＳ Ｐゴシック" charset="-52"/>
            </a:endParaRPr>
          </a:p>
        </p:txBody>
      </p:sp>
      <p:cxnSp>
        <p:nvCxnSpPr>
          <p:cNvPr id="5" name="Straight Connector 4"/>
          <p:cNvCxnSpPr/>
          <p:nvPr/>
        </p:nvCxnSpPr>
        <p:spPr>
          <a:xfrm>
            <a:off x="2660650" y="5526268"/>
            <a:ext cx="1066800" cy="0"/>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81600" y="3962400"/>
            <a:ext cx="762000" cy="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4645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28600" y="609600"/>
            <a:ext cx="8763000" cy="523220"/>
          </a:xfrm>
          <a:prstGeom prst="rect">
            <a:avLst/>
          </a:prstGeom>
        </p:spPr>
        <p:txBody>
          <a:bodyPr wrap="square">
            <a:spAutoFit/>
          </a:bodyPr>
          <a:lstStyle/>
          <a:p>
            <a:pPr algn="ctr"/>
            <a:r>
              <a:rPr lang="en-US" sz="2800" dirty="0">
                <a:solidFill>
                  <a:srgbClr val="F6BB00"/>
                </a:solidFill>
                <a:latin typeface="MetaOT-Book" pitchFamily="50" charset="0"/>
              </a:rPr>
              <a:t>Insight </a:t>
            </a:r>
            <a:r>
              <a:rPr lang="en-US" sz="2800" dirty="0" smtClean="0">
                <a:solidFill>
                  <a:srgbClr val="F6BB00"/>
                </a:solidFill>
                <a:latin typeface="MetaOT-Book" pitchFamily="50" charset="0"/>
              </a:rPr>
              <a:t>Combination…</a:t>
            </a:r>
            <a:endParaRPr lang="en-US" sz="2800" dirty="0">
              <a:solidFill>
                <a:srgbClr val="F6BB00"/>
              </a:solidFill>
              <a:latin typeface="MetaOT-Book" pitchFamily="50" charset="0"/>
            </a:endParaRPr>
          </a:p>
        </p:txBody>
      </p:sp>
      <p:sp>
        <p:nvSpPr>
          <p:cNvPr id="4" name="Rectangle 3"/>
          <p:cNvSpPr/>
          <p:nvPr/>
        </p:nvSpPr>
        <p:spPr>
          <a:xfrm>
            <a:off x="2514600" y="1136995"/>
            <a:ext cx="4191000" cy="276999"/>
          </a:xfrm>
          <a:prstGeom prst="rect">
            <a:avLst/>
          </a:prstGeom>
        </p:spPr>
        <p:txBody>
          <a:bodyPr wrap="square">
            <a:spAutoFit/>
          </a:bodyPr>
          <a:lstStyle/>
          <a:p>
            <a:pPr algn="ctr"/>
            <a:r>
              <a:rPr lang="en-US" sz="1200" dirty="0" smtClean="0">
                <a:solidFill>
                  <a:srgbClr val="FFFFFF"/>
                </a:solidFill>
                <a:latin typeface="MetaOT-Book" pitchFamily="50" charset="0"/>
              </a:rPr>
              <a:t>… with </a:t>
            </a:r>
            <a:r>
              <a:rPr lang="en-US" sz="1200" dirty="0">
                <a:solidFill>
                  <a:srgbClr val="FFFFFF"/>
                </a:solidFill>
                <a:latin typeface="MetaOT-Book" pitchFamily="50" charset="0"/>
              </a:rPr>
              <a:t>boring old enterprise configuration </a:t>
            </a:r>
            <a:r>
              <a:rPr lang="en-US" sz="1200" dirty="0" smtClean="0">
                <a:solidFill>
                  <a:srgbClr val="FFFFFF"/>
                </a:solidFill>
                <a:latin typeface="MetaOT-Book" pitchFamily="50" charset="0"/>
              </a:rPr>
              <a:t>software …</a:t>
            </a:r>
            <a:endParaRPr lang="en-US" sz="1200" dirty="0">
              <a:solidFill>
                <a:srgbClr val="FFFFFF"/>
              </a:solidFill>
              <a:latin typeface="MetaOT-Book" pitchFamily="50" charset="0"/>
            </a:endParaRPr>
          </a:p>
        </p:txBody>
      </p:sp>
    </p:spTree>
    <p:extLst>
      <p:ext uri="{BB962C8B-B14F-4D97-AF65-F5344CB8AC3E}">
        <p14:creationId xmlns:p14="http://schemas.microsoft.com/office/powerpoint/2010/main" val="35540056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7" name="Group 243"/>
          <p:cNvGrpSpPr/>
          <p:nvPr/>
        </p:nvGrpSpPr>
        <p:grpSpPr>
          <a:xfrm>
            <a:off x="-13431" y="2572787"/>
            <a:ext cx="2422614" cy="2590518"/>
            <a:chOff x="2149386" y="990600"/>
            <a:chExt cx="2422614" cy="2590518"/>
          </a:xfrm>
        </p:grpSpPr>
        <p:pic>
          <p:nvPicPr>
            <p:cNvPr id="28" name="Picture 9" descr="C:\Users\jon.kolko\Desktop\projects_2\Writing\tedx\postit_yellow.png"/>
            <p:cNvPicPr>
              <a:picLocks noChangeAspect="1" noChangeArrowheads="1"/>
            </p:cNvPicPr>
            <p:nvPr/>
          </p:nvPicPr>
          <p:blipFill>
            <a:blip r:embed="rId3" cstate="print"/>
            <a:srcRect/>
            <a:stretch>
              <a:fillRect/>
            </a:stretch>
          </p:blipFill>
          <p:spPr bwMode="auto">
            <a:xfrm>
              <a:off x="2149386" y="990600"/>
              <a:ext cx="2422614" cy="2590518"/>
            </a:xfrm>
            <a:prstGeom prst="rect">
              <a:avLst/>
            </a:prstGeom>
            <a:noFill/>
          </p:spPr>
        </p:pic>
        <p:sp>
          <p:nvSpPr>
            <p:cNvPr id="29" name="Rectangle 7"/>
            <p:cNvSpPr>
              <a:spLocks noChangeArrowheads="1"/>
            </p:cNvSpPr>
            <p:nvPr/>
          </p:nvSpPr>
          <p:spPr bwMode="auto">
            <a:xfrm rot="21424879">
              <a:off x="2403418" y="14928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a:solidFill>
                    <a:srgbClr val="000000"/>
                  </a:solidFill>
                  <a:latin typeface="MetaOT-Book" pitchFamily="50" charset="0"/>
                </a:rPr>
                <a:t>Allow for an iterative </a:t>
              </a:r>
              <a:r>
                <a:rPr lang="en-US" sz="800" dirty="0" smtClean="0">
                  <a:solidFill>
                    <a:srgbClr val="000000"/>
                  </a:solidFill>
                  <a:latin typeface="MetaOT-Book" pitchFamily="50" charset="0"/>
                </a:rPr>
                <a:t>configuration </a:t>
              </a:r>
              <a:r>
                <a:rPr lang="en-US" sz="800" dirty="0">
                  <a:solidFill>
                    <a:srgbClr val="000000"/>
                  </a:solidFill>
                  <a:latin typeface="MetaOT-Book" pitchFamily="50" charset="0"/>
                </a:rPr>
                <a:t>process.</a:t>
              </a:r>
            </a:p>
            <a:p>
              <a:pPr>
                <a:lnSpc>
                  <a:spcPct val="115000"/>
                </a:lnSpc>
                <a:spcAft>
                  <a:spcPts val="1000"/>
                </a:spcAft>
              </a:pPr>
              <a:r>
                <a:rPr lang="en-US" sz="800" dirty="0">
                  <a:solidFill>
                    <a:srgbClr val="000000"/>
                  </a:solidFill>
                  <a:latin typeface="MetaOT-Book" pitchFamily="50" charset="0"/>
                </a:rPr>
                <a:t>Even a simple configuration will exist in multiple states throughout the configuration process, and the user will try several variations before identifying an ideal and final solution. The configuration tool should support this. </a:t>
              </a:r>
              <a:r>
                <a:rPr lang="en-US" sz="800" dirty="0" smtClean="0">
                  <a:solidFill>
                    <a:srgbClr val="000000"/>
                  </a:solidFill>
                  <a:latin typeface="MetaOT-Book" pitchFamily="50" charset="0"/>
                </a:rPr>
                <a:t>(#</a:t>
              </a:r>
              <a:r>
                <a:rPr lang="en-US" sz="800" dirty="0">
                  <a:solidFill>
                    <a:srgbClr val="000000"/>
                  </a:solidFill>
                  <a:latin typeface="MetaOT-Book" pitchFamily="50" charset="0"/>
                </a:rPr>
                <a:t>44, 123</a:t>
              </a:r>
              <a:r>
                <a:rPr lang="en-US" sz="800" dirty="0" smtClean="0">
                  <a:solidFill>
                    <a:srgbClr val="000000"/>
                  </a:solidFill>
                  <a:latin typeface="MetaOT-Book" pitchFamily="50" charset="0"/>
                </a:rPr>
                <a:t>)</a:t>
              </a:r>
            </a:p>
            <a:p>
              <a:pPr>
                <a:lnSpc>
                  <a:spcPct val="115000"/>
                </a:lnSpc>
                <a:spcAft>
                  <a:spcPts val="1000"/>
                </a:spcAft>
              </a:pPr>
              <a:r>
                <a:rPr lang="en-US" sz="800" dirty="0" smtClean="0">
                  <a:solidFill>
                    <a:srgbClr val="000000"/>
                  </a:solidFill>
                  <a:latin typeface="MetaOT-Book" pitchFamily="50" charset="0"/>
                </a:rPr>
                <a:t>17</a:t>
              </a:r>
              <a:endParaRPr lang="en-US" sz="800" dirty="0">
                <a:solidFill>
                  <a:srgbClr val="000000"/>
                </a:solidFill>
                <a:latin typeface="MetaOT-Book" pitchFamily="50" charset="0"/>
              </a:endParaRPr>
            </a:p>
          </p:txBody>
        </p:sp>
      </p:grpSp>
      <p:grpSp>
        <p:nvGrpSpPr>
          <p:cNvPr id="30" name="Group 242"/>
          <p:cNvGrpSpPr/>
          <p:nvPr/>
        </p:nvGrpSpPr>
        <p:grpSpPr>
          <a:xfrm>
            <a:off x="-1101769" y="239614"/>
            <a:ext cx="2422614" cy="2590518"/>
            <a:chOff x="84546" y="2864047"/>
            <a:chExt cx="2422614" cy="2590518"/>
          </a:xfrm>
        </p:grpSpPr>
        <p:pic>
          <p:nvPicPr>
            <p:cNvPr id="31" name="Picture 9" descr="C:\Users\jon.kolko\Desktop\projects_2\Writing\tedx\postit_yellow.png"/>
            <p:cNvPicPr>
              <a:picLocks noChangeAspect="1" noChangeArrowheads="1"/>
            </p:cNvPicPr>
            <p:nvPr/>
          </p:nvPicPr>
          <p:blipFill>
            <a:blip r:embed="rId3" cstate="print"/>
            <a:srcRect/>
            <a:stretch>
              <a:fillRect/>
            </a:stretch>
          </p:blipFill>
          <p:spPr bwMode="auto">
            <a:xfrm>
              <a:off x="84546" y="2864047"/>
              <a:ext cx="2422614" cy="2590518"/>
            </a:xfrm>
            <a:prstGeom prst="rect">
              <a:avLst/>
            </a:prstGeom>
            <a:noFill/>
          </p:spPr>
        </p:pic>
        <p:sp>
          <p:nvSpPr>
            <p:cNvPr id="32" name="Rectangle 7"/>
            <p:cNvSpPr>
              <a:spLocks noChangeArrowheads="1"/>
            </p:cNvSpPr>
            <p:nvPr/>
          </p:nvSpPr>
          <p:spPr bwMode="auto">
            <a:xfrm rot="21424879">
              <a:off x="364617" y="3422011"/>
              <a:ext cx="1783892" cy="14856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Introduce pricing only when necessary.</a:t>
              </a:r>
            </a:p>
            <a:p>
              <a:pPr>
                <a:lnSpc>
                  <a:spcPct val="115000"/>
                </a:lnSpc>
                <a:spcAft>
                  <a:spcPts val="1000"/>
                </a:spcAft>
              </a:pPr>
              <a:r>
                <a:rPr lang="en-US" sz="800" dirty="0" smtClean="0">
                  <a:solidFill>
                    <a:srgbClr val="000000"/>
                  </a:solidFill>
                  <a:latin typeface="MetaOT-Book" pitchFamily="50" charset="0"/>
                </a:rPr>
                <a:t>Many sales people avoided talking about pricing until it was absolutely necessary; the tool should allow for and produce materials where pricing can be added or removed easily.  (#33, 78, 199)</a:t>
              </a:r>
            </a:p>
            <a:p>
              <a:pPr>
                <a:lnSpc>
                  <a:spcPct val="115000"/>
                </a:lnSpc>
                <a:spcAft>
                  <a:spcPts val="1000"/>
                </a:spcAft>
              </a:pPr>
              <a:r>
                <a:rPr lang="en-US" sz="800" dirty="0" smtClean="0">
                  <a:solidFill>
                    <a:srgbClr val="000000"/>
                  </a:solidFill>
                  <a:latin typeface="MetaOT-Book" pitchFamily="50" charset="0"/>
                </a:rPr>
                <a:t>55</a:t>
              </a:r>
            </a:p>
          </p:txBody>
        </p:sp>
      </p:grpSp>
      <p:grpSp>
        <p:nvGrpSpPr>
          <p:cNvPr id="33" name="Group 246"/>
          <p:cNvGrpSpPr/>
          <p:nvPr/>
        </p:nvGrpSpPr>
        <p:grpSpPr>
          <a:xfrm>
            <a:off x="3244451" y="4540162"/>
            <a:ext cx="2422614" cy="2590518"/>
            <a:chOff x="5813381" y="1143000"/>
            <a:chExt cx="2422614" cy="2590518"/>
          </a:xfrm>
        </p:grpSpPr>
        <p:pic>
          <p:nvPicPr>
            <p:cNvPr id="34" name="Picture 9" descr="C:\Users\jon.kolko\Desktop\projects_2\Writing\tedx\postit_yellow.png"/>
            <p:cNvPicPr>
              <a:picLocks noChangeAspect="1" noChangeArrowheads="1"/>
            </p:cNvPicPr>
            <p:nvPr/>
          </p:nvPicPr>
          <p:blipFill>
            <a:blip r:embed="rId3" cstate="print"/>
            <a:srcRect/>
            <a:stretch>
              <a:fillRect/>
            </a:stretch>
          </p:blipFill>
          <p:spPr bwMode="auto">
            <a:xfrm>
              <a:off x="5813381" y="1143000"/>
              <a:ext cx="2422614" cy="2590518"/>
            </a:xfrm>
            <a:prstGeom prst="rect">
              <a:avLst/>
            </a:prstGeom>
            <a:noFill/>
          </p:spPr>
        </p:pic>
        <p:sp>
          <p:nvSpPr>
            <p:cNvPr id="35"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for a visual configuration.</a:t>
              </a:r>
            </a:p>
            <a:p>
              <a:pPr>
                <a:lnSpc>
                  <a:spcPct val="115000"/>
                </a:lnSpc>
                <a:spcAft>
                  <a:spcPts val="1000"/>
                </a:spcAft>
              </a:pPr>
              <a:r>
                <a:rPr lang="en-US" sz="800" dirty="0" smtClean="0">
                  <a:solidFill>
                    <a:srgbClr val="000000"/>
                  </a:solidFill>
                  <a:latin typeface="MetaOT-Book" pitchFamily="50" charset="0"/>
                </a:rPr>
                <a:t>Salespeople frequently sketch out a configuration on a whiteboard or a piece of paper during the sales cycle; allow the tool to help them work in a visual manner. </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pic>
        <p:nvPicPr>
          <p:cNvPr id="36" name="Picture 9" descr="C:\Users\jon.kolko\Desktop\projects_2\Writing\tedx\postit_yellow.png"/>
          <p:cNvPicPr>
            <a:picLocks noChangeAspect="1" noChangeArrowheads="1"/>
          </p:cNvPicPr>
          <p:nvPr/>
        </p:nvPicPr>
        <p:blipFill>
          <a:blip r:embed="rId3" cstate="print"/>
          <a:srcRect/>
          <a:stretch>
            <a:fillRect/>
          </a:stretch>
        </p:blipFill>
        <p:spPr bwMode="auto">
          <a:xfrm>
            <a:off x="2225586" y="2327695"/>
            <a:ext cx="2422614" cy="2590518"/>
          </a:xfrm>
          <a:prstGeom prst="rect">
            <a:avLst/>
          </a:prstGeom>
          <a:noFill/>
        </p:spPr>
      </p:pic>
      <p:sp>
        <p:nvSpPr>
          <p:cNvPr id="37" name="Rectangle 7"/>
          <p:cNvSpPr>
            <a:spLocks noChangeArrowheads="1"/>
          </p:cNvSpPr>
          <p:nvPr/>
        </p:nvSpPr>
        <p:spPr bwMode="auto">
          <a:xfrm rot="21424879">
            <a:off x="2479618" y="2829947"/>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Provide both offline and online access.</a:t>
            </a:r>
          </a:p>
          <a:p>
            <a:pPr>
              <a:lnSpc>
                <a:spcPct val="115000"/>
              </a:lnSpc>
              <a:spcAft>
                <a:spcPts val="1000"/>
              </a:spcAft>
            </a:pPr>
            <a:r>
              <a:rPr lang="en-US" sz="800" dirty="0" smtClean="0">
                <a:solidFill>
                  <a:srgbClr val="000000"/>
                </a:solidFill>
                <a:latin typeface="MetaOT-Book" pitchFamily="50" charset="0"/>
              </a:rPr>
              <a:t>Salespeople work in disconnected environments – like airplanes – and the tool should work in those environments too. (#98, 99)</a:t>
            </a:r>
          </a:p>
          <a:p>
            <a:pPr>
              <a:lnSpc>
                <a:spcPct val="115000"/>
              </a:lnSpc>
              <a:spcAft>
                <a:spcPts val="1000"/>
              </a:spcAft>
            </a:pPr>
            <a:r>
              <a:rPr lang="en-US" sz="800" dirty="0" smtClean="0">
                <a:solidFill>
                  <a:srgbClr val="000000"/>
                </a:solidFill>
                <a:latin typeface="MetaOT-Book" pitchFamily="50" charset="0"/>
              </a:rPr>
              <a:t>87</a:t>
            </a:r>
          </a:p>
          <a:p>
            <a:pPr>
              <a:lnSpc>
                <a:spcPct val="115000"/>
              </a:lnSpc>
              <a:spcAft>
                <a:spcPts val="1000"/>
              </a:spcAft>
            </a:pPr>
            <a:endParaRPr lang="en-US" sz="800" dirty="0">
              <a:solidFill>
                <a:srgbClr val="000000"/>
              </a:solidFill>
              <a:latin typeface="MetaOT-Book" pitchFamily="50" charset="0"/>
            </a:endParaRPr>
          </a:p>
        </p:txBody>
      </p:sp>
      <p:pic>
        <p:nvPicPr>
          <p:cNvPr id="38" name="Picture 9" descr="C:\Users\jon.kolko\Desktop\projects_2\Writing\tedx\postit_yellow.png"/>
          <p:cNvPicPr>
            <a:picLocks noChangeAspect="1" noChangeArrowheads="1"/>
          </p:cNvPicPr>
          <p:nvPr/>
        </p:nvPicPr>
        <p:blipFill>
          <a:blip r:embed="rId3" cstate="print"/>
          <a:srcRect/>
          <a:stretch>
            <a:fillRect/>
          </a:stretch>
        </p:blipFill>
        <p:spPr bwMode="auto">
          <a:xfrm>
            <a:off x="1150893" y="104395"/>
            <a:ext cx="2422614" cy="2590518"/>
          </a:xfrm>
          <a:prstGeom prst="rect">
            <a:avLst/>
          </a:prstGeom>
          <a:noFill/>
        </p:spPr>
      </p:pic>
      <p:sp>
        <p:nvSpPr>
          <p:cNvPr id="39" name="Rectangle 7"/>
          <p:cNvSpPr>
            <a:spLocks noChangeArrowheads="1"/>
          </p:cNvSpPr>
          <p:nvPr/>
        </p:nvSpPr>
        <p:spPr bwMode="auto">
          <a:xfrm rot="21424879">
            <a:off x="1404925" y="606647"/>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Support the increasingly detailed nature of a configuration.</a:t>
            </a:r>
          </a:p>
          <a:p>
            <a:pPr>
              <a:lnSpc>
                <a:spcPct val="115000"/>
              </a:lnSpc>
              <a:spcAft>
                <a:spcPts val="1000"/>
              </a:spcAft>
            </a:pPr>
            <a:r>
              <a:rPr lang="en-US" sz="800" dirty="0" smtClean="0">
                <a:solidFill>
                  <a:srgbClr val="000000"/>
                </a:solidFill>
                <a:latin typeface="MetaOT-Book" pitchFamily="50" charset="0"/>
              </a:rPr>
              <a:t>As a configuration moves through the sales cycle, it will become increasingly detailed and complicated. The tool should afford all levels of detail in the configuration process.  (#14, 15)</a:t>
            </a:r>
          </a:p>
          <a:p>
            <a:pPr>
              <a:lnSpc>
                <a:spcPct val="115000"/>
              </a:lnSpc>
              <a:spcAft>
                <a:spcPts val="1000"/>
              </a:spcAft>
            </a:pPr>
            <a:r>
              <a:rPr lang="en-US" sz="800" dirty="0" smtClean="0">
                <a:solidFill>
                  <a:srgbClr val="000000"/>
                </a:solidFill>
                <a:latin typeface="MetaOT-Book" pitchFamily="50" charset="0"/>
              </a:rPr>
              <a:t>22</a:t>
            </a:r>
          </a:p>
          <a:p>
            <a:pPr>
              <a:lnSpc>
                <a:spcPct val="115000"/>
              </a:lnSpc>
              <a:spcAft>
                <a:spcPts val="1000"/>
              </a:spcAft>
            </a:pPr>
            <a:endParaRPr lang="en-US" sz="800" dirty="0">
              <a:solidFill>
                <a:srgbClr val="000000"/>
              </a:solidFill>
              <a:latin typeface="MetaOT-Book" pitchFamily="50" charset="0"/>
            </a:endParaRPr>
          </a:p>
        </p:txBody>
      </p:sp>
      <p:grpSp>
        <p:nvGrpSpPr>
          <p:cNvPr id="40" name="Group 247"/>
          <p:cNvGrpSpPr/>
          <p:nvPr/>
        </p:nvGrpSpPr>
        <p:grpSpPr>
          <a:xfrm>
            <a:off x="998861" y="4811473"/>
            <a:ext cx="2422614" cy="2590518"/>
            <a:chOff x="5813381" y="1143000"/>
            <a:chExt cx="2422614" cy="2590518"/>
          </a:xfrm>
        </p:grpSpPr>
        <p:pic>
          <p:nvPicPr>
            <p:cNvPr id="41" name="Picture 9" descr="C:\Users\jon.kolko\Desktop\projects_2\Writing\tedx\postit_yellow.png"/>
            <p:cNvPicPr>
              <a:picLocks noChangeAspect="1" noChangeArrowheads="1"/>
            </p:cNvPicPr>
            <p:nvPr/>
          </p:nvPicPr>
          <p:blipFill>
            <a:blip r:embed="rId3" cstate="print"/>
            <a:srcRect/>
            <a:stretch>
              <a:fillRect/>
            </a:stretch>
          </p:blipFill>
          <p:spPr bwMode="auto">
            <a:xfrm>
              <a:off x="5813381" y="1143000"/>
              <a:ext cx="2422614" cy="2590518"/>
            </a:xfrm>
            <a:prstGeom prst="rect">
              <a:avLst/>
            </a:prstGeom>
            <a:noFill/>
          </p:spPr>
        </p:pic>
        <p:sp>
          <p:nvSpPr>
            <p:cNvPr id="42"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users to create multiple “what if” scenarios.</a:t>
              </a:r>
            </a:p>
            <a:p>
              <a:pPr>
                <a:lnSpc>
                  <a:spcPct val="115000"/>
                </a:lnSpc>
                <a:spcAft>
                  <a:spcPts val="1000"/>
                </a:spcAft>
              </a:pPr>
              <a:r>
                <a:rPr lang="en-US" sz="800" dirty="0" smtClean="0">
                  <a:solidFill>
                    <a:srgbClr val="000000"/>
                  </a:solidFill>
                  <a:latin typeface="MetaOT-Book" pitchFamily="50" charset="0"/>
                </a:rPr>
                <a:t>Salespeople frequently work through multiple configurations in parallel, in an attempt to understand all of the possible solutions to their problems.</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grpSp>
        <p:nvGrpSpPr>
          <p:cNvPr id="43" name="Group 250"/>
          <p:cNvGrpSpPr/>
          <p:nvPr/>
        </p:nvGrpSpPr>
        <p:grpSpPr>
          <a:xfrm>
            <a:off x="-1271721" y="4963873"/>
            <a:ext cx="2422614" cy="2590518"/>
            <a:chOff x="5813381" y="1143000"/>
            <a:chExt cx="2422614" cy="2590518"/>
          </a:xfrm>
        </p:grpSpPr>
        <p:pic>
          <p:nvPicPr>
            <p:cNvPr id="44" name="Picture 9" descr="C:\Users\jon.kolko\Desktop\projects_2\Writing\tedx\postit_yellow.png"/>
            <p:cNvPicPr>
              <a:picLocks noChangeAspect="1" noChangeArrowheads="1"/>
            </p:cNvPicPr>
            <p:nvPr/>
          </p:nvPicPr>
          <p:blipFill>
            <a:blip r:embed="rId3" cstate="print"/>
            <a:srcRect/>
            <a:stretch>
              <a:fillRect/>
            </a:stretch>
          </p:blipFill>
          <p:spPr bwMode="auto">
            <a:xfrm>
              <a:off x="5813381" y="1143000"/>
              <a:ext cx="2422614" cy="2590518"/>
            </a:xfrm>
            <a:prstGeom prst="rect">
              <a:avLst/>
            </a:prstGeom>
            <a:noFill/>
          </p:spPr>
        </p:pic>
        <p:sp>
          <p:nvSpPr>
            <p:cNvPr id="45"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the creation of an “invalid” configuration.</a:t>
              </a:r>
            </a:p>
            <a:p>
              <a:pPr>
                <a:lnSpc>
                  <a:spcPct val="115000"/>
                </a:lnSpc>
                <a:spcAft>
                  <a:spcPts val="1000"/>
                </a:spcAft>
              </a:pPr>
              <a:r>
                <a:rPr lang="en-US" sz="800" dirty="0" smtClean="0">
                  <a:solidFill>
                    <a:srgbClr val="000000"/>
                  </a:solidFill>
                  <a:latin typeface="MetaOT-Book" pitchFamily="50" charset="0"/>
                </a:rPr>
                <a:t>Some of the advanced engineers will try to create configurations they know are not valid, with a work-around in mind. Support this. </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spTree>
    <p:extLst>
      <p:ext uri="{BB962C8B-B14F-4D97-AF65-F5344CB8AC3E}">
        <p14:creationId xmlns:p14="http://schemas.microsoft.com/office/powerpoint/2010/main" val="21690938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Insights</a:t>
            </a:r>
            <a:endParaRPr lang="en-US" sz="3600" dirty="0" smtClean="0">
              <a:solidFill>
                <a:prstClr val="white"/>
              </a:solidFill>
              <a:latin typeface="MetaOT-Book" pitchFamily="50" charset="0"/>
            </a:endParaRPr>
          </a:p>
          <a:p>
            <a:r>
              <a:rPr lang="en-US" sz="3600" dirty="0">
                <a:solidFill>
                  <a:prstClr val="white"/>
                </a:solidFill>
                <a:latin typeface="MetaOT-Book" pitchFamily="50" charset="0"/>
              </a:rPr>
              <a:t>An insight is a </a:t>
            </a:r>
            <a:r>
              <a:rPr lang="en-US" sz="3600" dirty="0" smtClean="0">
                <a:solidFill>
                  <a:prstClr val="white"/>
                </a:solidFill>
                <a:latin typeface="MetaOT-Book" pitchFamily="50" charset="0"/>
              </a:rPr>
              <a:t>clear</a:t>
            </a:r>
            <a:r>
              <a:rPr lang="en-US" sz="3600" dirty="0">
                <a:solidFill>
                  <a:prstClr val="white"/>
                </a:solidFill>
                <a:latin typeface="MetaOT-Book" pitchFamily="50" charset="0"/>
              </a:rPr>
              <a:t>, deep, meaningful perception </a:t>
            </a:r>
            <a:r>
              <a:rPr lang="en-US" sz="3600" dirty="0" smtClean="0">
                <a:solidFill>
                  <a:prstClr val="white"/>
                </a:solidFill>
                <a:latin typeface="MetaOT-Book" pitchFamily="50" charset="0"/>
              </a:rPr>
              <a:t>into </a:t>
            </a:r>
            <a:r>
              <a:rPr lang="en-US" sz="3600" dirty="0">
                <a:solidFill>
                  <a:prstClr val="white"/>
                </a:solidFill>
                <a:latin typeface="MetaOT-Book" pitchFamily="50" charset="0"/>
              </a:rPr>
              <a:t>human behavior in a particular design context. </a:t>
            </a:r>
          </a:p>
          <a:p>
            <a:endParaRPr lang="en-US" sz="3600" dirty="0">
              <a:solidFill>
                <a:prstClr val="white"/>
              </a:solidFill>
              <a:latin typeface="MetaOT-Book" pitchFamily="50" charset="0"/>
            </a:endParaRPr>
          </a:p>
          <a:p>
            <a:r>
              <a:rPr lang="en-US" sz="3600" dirty="0">
                <a:solidFill>
                  <a:prstClr val="white"/>
                </a:solidFill>
                <a:latin typeface="MetaOT-Book" pitchFamily="50" charset="0"/>
              </a:rPr>
              <a:t>It’s a provocative statement of truth.</a:t>
            </a:r>
          </a:p>
        </p:txBody>
      </p:sp>
      <p:sp>
        <p:nvSpPr>
          <p:cNvPr id="3" name="Rectangle 2"/>
          <p:cNvSpPr/>
          <p:nvPr/>
        </p:nvSpPr>
        <p:spPr>
          <a:xfrm>
            <a:off x="6319837" y="3733800"/>
            <a:ext cx="1681163" cy="263534"/>
          </a:xfrm>
          <a:prstGeom prst="rect">
            <a:avLst/>
          </a:prstGeom>
        </p:spPr>
        <p:txBody>
          <a:bodyPr>
            <a:spAutoFit/>
          </a:bodyPr>
          <a:lstStyle/>
          <a:p>
            <a:pPr>
              <a:lnSpc>
                <a:spcPct val="115000"/>
              </a:lnSpc>
              <a:spcAft>
                <a:spcPts val="1000"/>
              </a:spcAft>
              <a:defRPr/>
            </a:pPr>
            <a:r>
              <a:rPr lang="en-US" sz="1000" dirty="0" smtClean="0">
                <a:solidFill>
                  <a:srgbClr val="FFFFFF">
                    <a:lumMod val="85000"/>
                    <a:lumOff val="15000"/>
                  </a:srgbClr>
                </a:solidFill>
                <a:latin typeface="MetaOT-Book" pitchFamily="50" charset="0"/>
                <a:ea typeface="ＭＳ Ｐゴシック" charset="-52"/>
                <a:cs typeface="ＭＳ Ｐゴシック" charset="-52"/>
              </a:rPr>
              <a:t>* And it may be wrong.</a:t>
            </a:r>
            <a:endParaRPr lang="en-US" sz="1000" dirty="0">
              <a:solidFill>
                <a:srgbClr val="FFFFFF">
                  <a:lumMod val="85000"/>
                  <a:lumOff val="15000"/>
                </a:srgbClr>
              </a:solidFill>
              <a:latin typeface="MetaOT-Book" pitchFamily="50" charset="0"/>
              <a:ea typeface="ＭＳ Ｐゴシック" charset="-52"/>
              <a:cs typeface="ＭＳ Ｐゴシック" charset="-52"/>
            </a:endParaRPr>
          </a:p>
        </p:txBody>
      </p:sp>
    </p:spTree>
    <p:extLst>
      <p:ext uri="{BB962C8B-B14F-4D97-AF65-F5344CB8AC3E}">
        <p14:creationId xmlns:p14="http://schemas.microsoft.com/office/powerpoint/2010/main" val="2510541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jon.kolko\Desktop\projects_2\Writing\tedx\postit_blue.png"/>
          <p:cNvPicPr>
            <a:picLocks noChangeAspect="1" noChangeArrowheads="1"/>
          </p:cNvPicPr>
          <p:nvPr/>
        </p:nvPicPr>
        <p:blipFill>
          <a:blip r:embed="rId3" cstate="print"/>
          <a:srcRect/>
          <a:stretch>
            <a:fillRect/>
          </a:stretch>
        </p:blipFill>
        <p:spPr bwMode="auto">
          <a:xfrm>
            <a:off x="4141641" y="-141668"/>
            <a:ext cx="2420027" cy="2587752"/>
          </a:xfrm>
          <a:prstGeom prst="rect">
            <a:avLst/>
          </a:prstGeom>
          <a:noFill/>
        </p:spPr>
      </p:pic>
      <p:pic>
        <p:nvPicPr>
          <p:cNvPr id="30" name="Picture 2" descr="C:\Users\jon.kolko\Desktop\projects_2\Writing\tedx\postit_blue.png"/>
          <p:cNvPicPr>
            <a:picLocks noChangeAspect="1" noChangeArrowheads="1"/>
          </p:cNvPicPr>
          <p:nvPr/>
        </p:nvPicPr>
        <p:blipFill>
          <a:blip r:embed="rId3" cstate="print"/>
          <a:srcRect/>
          <a:stretch>
            <a:fillRect/>
          </a:stretch>
        </p:blipFill>
        <p:spPr bwMode="auto">
          <a:xfrm>
            <a:off x="6477000" y="-260057"/>
            <a:ext cx="2420027" cy="2587752"/>
          </a:xfrm>
          <a:prstGeom prst="rect">
            <a:avLst/>
          </a:prstGeom>
          <a:noFill/>
        </p:spPr>
      </p:pic>
      <p:pic>
        <p:nvPicPr>
          <p:cNvPr id="31" name="Picture 2" descr="C:\Users\jon.kolko\Desktop\projects_2\Writing\tedx\postit_blue.png"/>
          <p:cNvPicPr>
            <a:picLocks noChangeAspect="1" noChangeArrowheads="1"/>
          </p:cNvPicPr>
          <p:nvPr/>
        </p:nvPicPr>
        <p:blipFill>
          <a:blip r:embed="rId3" cstate="print"/>
          <a:srcRect/>
          <a:stretch>
            <a:fillRect/>
          </a:stretch>
        </p:blipFill>
        <p:spPr bwMode="auto">
          <a:xfrm>
            <a:off x="4876800" y="2184820"/>
            <a:ext cx="2420027" cy="2587752"/>
          </a:xfrm>
          <a:prstGeom prst="rect">
            <a:avLst/>
          </a:prstGeom>
          <a:noFill/>
        </p:spPr>
      </p:pic>
      <p:pic>
        <p:nvPicPr>
          <p:cNvPr id="32" name="Picture 2" descr="C:\Users\jon.kolko\Desktop\projects_2\Writing\tedx\postit_blue.png"/>
          <p:cNvPicPr>
            <a:picLocks noChangeAspect="1" noChangeArrowheads="1"/>
          </p:cNvPicPr>
          <p:nvPr/>
        </p:nvPicPr>
        <p:blipFill>
          <a:blip r:embed="rId3" cstate="print"/>
          <a:srcRect/>
          <a:stretch>
            <a:fillRect/>
          </a:stretch>
        </p:blipFill>
        <p:spPr bwMode="auto">
          <a:xfrm>
            <a:off x="7162800" y="1991932"/>
            <a:ext cx="2420027" cy="2587752"/>
          </a:xfrm>
          <a:prstGeom prst="rect">
            <a:avLst/>
          </a:prstGeom>
          <a:noFill/>
        </p:spPr>
      </p:pic>
      <p:pic>
        <p:nvPicPr>
          <p:cNvPr id="33" name="Picture 2" descr="C:\Users\jon.kolko\Desktop\projects_2\Writing\tedx\postit_blue.png"/>
          <p:cNvPicPr>
            <a:picLocks noChangeAspect="1" noChangeArrowheads="1"/>
          </p:cNvPicPr>
          <p:nvPr/>
        </p:nvPicPr>
        <p:blipFill>
          <a:blip r:embed="rId3" cstate="print"/>
          <a:srcRect/>
          <a:stretch>
            <a:fillRect/>
          </a:stretch>
        </p:blipFill>
        <p:spPr bwMode="auto">
          <a:xfrm>
            <a:off x="8781373" y="-367220"/>
            <a:ext cx="2420027" cy="2587752"/>
          </a:xfrm>
          <a:prstGeom prst="rect">
            <a:avLst/>
          </a:prstGeom>
          <a:noFill/>
        </p:spPr>
      </p:pic>
      <p:grpSp>
        <p:nvGrpSpPr>
          <p:cNvPr id="2" name="Group 243"/>
          <p:cNvGrpSpPr/>
          <p:nvPr/>
        </p:nvGrpSpPr>
        <p:grpSpPr>
          <a:xfrm>
            <a:off x="-13431" y="2572787"/>
            <a:ext cx="2422614" cy="2590518"/>
            <a:chOff x="2149386" y="990600"/>
            <a:chExt cx="2422614" cy="2590518"/>
          </a:xfrm>
        </p:grpSpPr>
        <p:pic>
          <p:nvPicPr>
            <p:cNvPr id="1033" name="Picture 9" descr="C:\Users\jon.kolko\Desktop\projects_2\Writing\tedx\postit_yellow.png"/>
            <p:cNvPicPr>
              <a:picLocks noChangeAspect="1" noChangeArrowheads="1"/>
            </p:cNvPicPr>
            <p:nvPr/>
          </p:nvPicPr>
          <p:blipFill>
            <a:blip r:embed="rId4" cstate="print"/>
            <a:srcRect/>
            <a:stretch>
              <a:fillRect/>
            </a:stretch>
          </p:blipFill>
          <p:spPr bwMode="auto">
            <a:xfrm>
              <a:off x="2149386" y="990600"/>
              <a:ext cx="2422614" cy="2590518"/>
            </a:xfrm>
            <a:prstGeom prst="rect">
              <a:avLst/>
            </a:prstGeom>
            <a:noFill/>
          </p:spPr>
        </p:pic>
        <p:sp>
          <p:nvSpPr>
            <p:cNvPr id="220" name="Rectangle 7"/>
            <p:cNvSpPr>
              <a:spLocks noChangeArrowheads="1"/>
            </p:cNvSpPr>
            <p:nvPr/>
          </p:nvSpPr>
          <p:spPr bwMode="auto">
            <a:xfrm rot="21424879">
              <a:off x="2403418" y="14928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a:solidFill>
                    <a:srgbClr val="000000"/>
                  </a:solidFill>
                  <a:latin typeface="MetaOT-Book" pitchFamily="50" charset="0"/>
                </a:rPr>
                <a:t>Allow for an iterative </a:t>
              </a:r>
              <a:r>
                <a:rPr lang="en-US" sz="800" dirty="0" smtClean="0">
                  <a:solidFill>
                    <a:srgbClr val="000000"/>
                  </a:solidFill>
                  <a:latin typeface="MetaOT-Book" pitchFamily="50" charset="0"/>
                </a:rPr>
                <a:t>configuration </a:t>
              </a:r>
              <a:r>
                <a:rPr lang="en-US" sz="800" dirty="0">
                  <a:solidFill>
                    <a:srgbClr val="000000"/>
                  </a:solidFill>
                  <a:latin typeface="MetaOT-Book" pitchFamily="50" charset="0"/>
                </a:rPr>
                <a:t>process.</a:t>
              </a:r>
            </a:p>
            <a:p>
              <a:pPr>
                <a:lnSpc>
                  <a:spcPct val="115000"/>
                </a:lnSpc>
                <a:spcAft>
                  <a:spcPts val="1000"/>
                </a:spcAft>
              </a:pPr>
              <a:r>
                <a:rPr lang="en-US" sz="800" dirty="0">
                  <a:solidFill>
                    <a:srgbClr val="000000"/>
                  </a:solidFill>
                  <a:latin typeface="MetaOT-Book" pitchFamily="50" charset="0"/>
                </a:rPr>
                <a:t>Even a simple configuration will exist in multiple states throughout the configuration process, and the user will try several variations before identifying an ideal and final solution. The configuration tool should support this. </a:t>
              </a:r>
              <a:r>
                <a:rPr lang="en-US" sz="800" dirty="0" smtClean="0">
                  <a:solidFill>
                    <a:srgbClr val="000000"/>
                  </a:solidFill>
                  <a:latin typeface="MetaOT-Book" pitchFamily="50" charset="0"/>
                </a:rPr>
                <a:t>(#</a:t>
              </a:r>
              <a:r>
                <a:rPr lang="en-US" sz="800" dirty="0">
                  <a:solidFill>
                    <a:srgbClr val="000000"/>
                  </a:solidFill>
                  <a:latin typeface="MetaOT-Book" pitchFamily="50" charset="0"/>
                </a:rPr>
                <a:t>44, 123</a:t>
              </a:r>
              <a:r>
                <a:rPr lang="en-US" sz="800" dirty="0" smtClean="0">
                  <a:solidFill>
                    <a:srgbClr val="000000"/>
                  </a:solidFill>
                  <a:latin typeface="MetaOT-Book" pitchFamily="50" charset="0"/>
                </a:rPr>
                <a:t>)</a:t>
              </a:r>
            </a:p>
            <a:p>
              <a:pPr>
                <a:lnSpc>
                  <a:spcPct val="115000"/>
                </a:lnSpc>
                <a:spcAft>
                  <a:spcPts val="1000"/>
                </a:spcAft>
              </a:pPr>
              <a:r>
                <a:rPr lang="en-US" sz="800" dirty="0" smtClean="0">
                  <a:solidFill>
                    <a:srgbClr val="000000"/>
                  </a:solidFill>
                  <a:latin typeface="MetaOT-Book" pitchFamily="50" charset="0"/>
                </a:rPr>
                <a:t>17</a:t>
              </a:r>
              <a:endParaRPr lang="en-US" sz="800" dirty="0">
                <a:solidFill>
                  <a:srgbClr val="000000"/>
                </a:solidFill>
                <a:latin typeface="MetaOT-Book" pitchFamily="50" charset="0"/>
              </a:endParaRPr>
            </a:p>
          </p:txBody>
        </p:sp>
      </p:grpSp>
      <p:grpSp>
        <p:nvGrpSpPr>
          <p:cNvPr id="3" name="Group 242"/>
          <p:cNvGrpSpPr/>
          <p:nvPr/>
        </p:nvGrpSpPr>
        <p:grpSpPr>
          <a:xfrm>
            <a:off x="-1101769" y="239614"/>
            <a:ext cx="2422614" cy="2590518"/>
            <a:chOff x="84546" y="2864047"/>
            <a:chExt cx="2422614" cy="2590518"/>
          </a:xfrm>
        </p:grpSpPr>
        <p:pic>
          <p:nvPicPr>
            <p:cNvPr id="235" name="Picture 9" descr="C:\Users\jon.kolko\Desktop\projects_2\Writing\tedx\postit_yellow.png"/>
            <p:cNvPicPr>
              <a:picLocks noChangeAspect="1" noChangeArrowheads="1"/>
            </p:cNvPicPr>
            <p:nvPr/>
          </p:nvPicPr>
          <p:blipFill>
            <a:blip r:embed="rId4" cstate="print"/>
            <a:srcRect/>
            <a:stretch>
              <a:fillRect/>
            </a:stretch>
          </p:blipFill>
          <p:spPr bwMode="auto">
            <a:xfrm>
              <a:off x="84546" y="2864047"/>
              <a:ext cx="2422614" cy="2590518"/>
            </a:xfrm>
            <a:prstGeom prst="rect">
              <a:avLst/>
            </a:prstGeom>
            <a:noFill/>
          </p:spPr>
        </p:pic>
        <p:sp>
          <p:nvSpPr>
            <p:cNvPr id="236" name="Rectangle 7"/>
            <p:cNvSpPr>
              <a:spLocks noChangeArrowheads="1"/>
            </p:cNvSpPr>
            <p:nvPr/>
          </p:nvSpPr>
          <p:spPr bwMode="auto">
            <a:xfrm rot="21424879">
              <a:off x="364617" y="3422011"/>
              <a:ext cx="1783892" cy="14856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Introduce pricing only when necessary.</a:t>
              </a:r>
            </a:p>
            <a:p>
              <a:pPr>
                <a:lnSpc>
                  <a:spcPct val="115000"/>
                </a:lnSpc>
                <a:spcAft>
                  <a:spcPts val="1000"/>
                </a:spcAft>
              </a:pPr>
              <a:r>
                <a:rPr lang="en-US" sz="800" dirty="0" smtClean="0">
                  <a:solidFill>
                    <a:srgbClr val="000000"/>
                  </a:solidFill>
                  <a:latin typeface="MetaOT-Book" pitchFamily="50" charset="0"/>
                </a:rPr>
                <a:t>Many sales people avoided talking about pricing until it was absolutely necessary; the tool should allow for and produce materials where pricing can be added or removed easily.  (#33, 78, 199)</a:t>
              </a:r>
            </a:p>
            <a:p>
              <a:pPr>
                <a:lnSpc>
                  <a:spcPct val="115000"/>
                </a:lnSpc>
                <a:spcAft>
                  <a:spcPts val="1000"/>
                </a:spcAft>
              </a:pPr>
              <a:r>
                <a:rPr lang="en-US" sz="800" dirty="0" smtClean="0">
                  <a:solidFill>
                    <a:srgbClr val="000000"/>
                  </a:solidFill>
                  <a:latin typeface="MetaOT-Book" pitchFamily="50" charset="0"/>
                </a:rPr>
                <a:t>55</a:t>
              </a:r>
            </a:p>
          </p:txBody>
        </p:sp>
      </p:grpSp>
      <p:grpSp>
        <p:nvGrpSpPr>
          <p:cNvPr id="4" name="Group 246"/>
          <p:cNvGrpSpPr/>
          <p:nvPr/>
        </p:nvGrpSpPr>
        <p:grpSpPr>
          <a:xfrm>
            <a:off x="3244451" y="4540162"/>
            <a:ext cx="2422614" cy="2590518"/>
            <a:chOff x="5813381" y="1143000"/>
            <a:chExt cx="2422614" cy="2590518"/>
          </a:xfrm>
        </p:grpSpPr>
        <p:pic>
          <p:nvPicPr>
            <p:cNvPr id="237" name="Picture 9" descr="C:\Users\jon.kolko\Desktop\projects_2\Writing\tedx\postit_yellow.png"/>
            <p:cNvPicPr>
              <a:picLocks noChangeAspect="1" noChangeArrowheads="1"/>
            </p:cNvPicPr>
            <p:nvPr/>
          </p:nvPicPr>
          <p:blipFill>
            <a:blip r:embed="rId4" cstate="print"/>
            <a:srcRect/>
            <a:stretch>
              <a:fillRect/>
            </a:stretch>
          </p:blipFill>
          <p:spPr bwMode="auto">
            <a:xfrm>
              <a:off x="5813381" y="1143000"/>
              <a:ext cx="2422614" cy="2590518"/>
            </a:xfrm>
            <a:prstGeom prst="rect">
              <a:avLst/>
            </a:prstGeom>
            <a:noFill/>
          </p:spPr>
        </p:pic>
        <p:sp>
          <p:nvSpPr>
            <p:cNvPr id="238"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for a visual configuration.</a:t>
              </a:r>
            </a:p>
            <a:p>
              <a:pPr>
                <a:lnSpc>
                  <a:spcPct val="115000"/>
                </a:lnSpc>
                <a:spcAft>
                  <a:spcPts val="1000"/>
                </a:spcAft>
              </a:pPr>
              <a:r>
                <a:rPr lang="en-US" sz="800" dirty="0" smtClean="0">
                  <a:solidFill>
                    <a:srgbClr val="000000"/>
                  </a:solidFill>
                  <a:latin typeface="MetaOT-Book" pitchFamily="50" charset="0"/>
                </a:rPr>
                <a:t>Salespeople frequently sketch out a configuration on a whiteboard or a piece of paper during the sales cycle; allow the tool to help them work in a visual manner. </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pic>
        <p:nvPicPr>
          <p:cNvPr id="239" name="Picture 9" descr="C:\Users\jon.kolko\Desktop\projects_2\Writing\tedx\postit_yellow.png"/>
          <p:cNvPicPr>
            <a:picLocks noChangeAspect="1" noChangeArrowheads="1"/>
          </p:cNvPicPr>
          <p:nvPr/>
        </p:nvPicPr>
        <p:blipFill>
          <a:blip r:embed="rId4" cstate="print"/>
          <a:srcRect/>
          <a:stretch>
            <a:fillRect/>
          </a:stretch>
        </p:blipFill>
        <p:spPr bwMode="auto">
          <a:xfrm>
            <a:off x="2225586" y="2327695"/>
            <a:ext cx="2422614" cy="2590518"/>
          </a:xfrm>
          <a:prstGeom prst="rect">
            <a:avLst/>
          </a:prstGeom>
          <a:noFill/>
        </p:spPr>
      </p:pic>
      <p:sp>
        <p:nvSpPr>
          <p:cNvPr id="240" name="Rectangle 7"/>
          <p:cNvSpPr>
            <a:spLocks noChangeArrowheads="1"/>
          </p:cNvSpPr>
          <p:nvPr/>
        </p:nvSpPr>
        <p:spPr bwMode="auto">
          <a:xfrm rot="21424879">
            <a:off x="2479618" y="2829947"/>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Provide both offline and online access.</a:t>
            </a:r>
          </a:p>
          <a:p>
            <a:pPr>
              <a:lnSpc>
                <a:spcPct val="115000"/>
              </a:lnSpc>
              <a:spcAft>
                <a:spcPts val="1000"/>
              </a:spcAft>
            </a:pPr>
            <a:r>
              <a:rPr lang="en-US" sz="800" dirty="0" smtClean="0">
                <a:solidFill>
                  <a:srgbClr val="000000"/>
                </a:solidFill>
                <a:latin typeface="MetaOT-Book" pitchFamily="50" charset="0"/>
              </a:rPr>
              <a:t>Salespeople work in disconnected environments – like airplanes – and the tool should work in those environments too. (#98, 99)</a:t>
            </a:r>
          </a:p>
          <a:p>
            <a:pPr>
              <a:lnSpc>
                <a:spcPct val="115000"/>
              </a:lnSpc>
              <a:spcAft>
                <a:spcPts val="1000"/>
              </a:spcAft>
            </a:pPr>
            <a:r>
              <a:rPr lang="en-US" sz="800" dirty="0" smtClean="0">
                <a:solidFill>
                  <a:srgbClr val="000000"/>
                </a:solidFill>
                <a:latin typeface="MetaOT-Book" pitchFamily="50" charset="0"/>
              </a:rPr>
              <a:t>87</a:t>
            </a:r>
          </a:p>
          <a:p>
            <a:pPr>
              <a:lnSpc>
                <a:spcPct val="115000"/>
              </a:lnSpc>
              <a:spcAft>
                <a:spcPts val="1000"/>
              </a:spcAft>
            </a:pPr>
            <a:endParaRPr lang="en-US" sz="800" dirty="0">
              <a:solidFill>
                <a:srgbClr val="000000"/>
              </a:solidFill>
              <a:latin typeface="MetaOT-Book" pitchFamily="50" charset="0"/>
            </a:endParaRPr>
          </a:p>
        </p:txBody>
      </p:sp>
      <p:pic>
        <p:nvPicPr>
          <p:cNvPr id="241" name="Picture 9" descr="C:\Users\jon.kolko\Desktop\projects_2\Writing\tedx\postit_yellow.png"/>
          <p:cNvPicPr>
            <a:picLocks noChangeAspect="1" noChangeArrowheads="1"/>
          </p:cNvPicPr>
          <p:nvPr/>
        </p:nvPicPr>
        <p:blipFill>
          <a:blip r:embed="rId4" cstate="print"/>
          <a:srcRect/>
          <a:stretch>
            <a:fillRect/>
          </a:stretch>
        </p:blipFill>
        <p:spPr bwMode="auto">
          <a:xfrm>
            <a:off x="1150893" y="104395"/>
            <a:ext cx="2422614" cy="2590518"/>
          </a:xfrm>
          <a:prstGeom prst="rect">
            <a:avLst/>
          </a:prstGeom>
          <a:noFill/>
        </p:spPr>
      </p:pic>
      <p:sp>
        <p:nvSpPr>
          <p:cNvPr id="242" name="Rectangle 7"/>
          <p:cNvSpPr>
            <a:spLocks noChangeArrowheads="1"/>
          </p:cNvSpPr>
          <p:nvPr/>
        </p:nvSpPr>
        <p:spPr bwMode="auto">
          <a:xfrm rot="21424879">
            <a:off x="1404925" y="606647"/>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Support the increasingly detailed nature of a configuration.</a:t>
            </a:r>
          </a:p>
          <a:p>
            <a:pPr>
              <a:lnSpc>
                <a:spcPct val="115000"/>
              </a:lnSpc>
              <a:spcAft>
                <a:spcPts val="1000"/>
              </a:spcAft>
            </a:pPr>
            <a:r>
              <a:rPr lang="en-US" sz="800" dirty="0" smtClean="0">
                <a:solidFill>
                  <a:srgbClr val="000000"/>
                </a:solidFill>
                <a:latin typeface="MetaOT-Book" pitchFamily="50" charset="0"/>
              </a:rPr>
              <a:t>As a configuration moves through the sales cycle, it will become increasingly detailed and complicated. The tool should afford all levels of detail in the configuration process.  (#14, 15)</a:t>
            </a:r>
          </a:p>
          <a:p>
            <a:pPr>
              <a:lnSpc>
                <a:spcPct val="115000"/>
              </a:lnSpc>
              <a:spcAft>
                <a:spcPts val="1000"/>
              </a:spcAft>
            </a:pPr>
            <a:r>
              <a:rPr lang="en-US" sz="800" dirty="0" smtClean="0">
                <a:solidFill>
                  <a:srgbClr val="000000"/>
                </a:solidFill>
                <a:latin typeface="MetaOT-Book" pitchFamily="50" charset="0"/>
              </a:rPr>
              <a:t>22</a:t>
            </a:r>
          </a:p>
          <a:p>
            <a:pPr>
              <a:lnSpc>
                <a:spcPct val="115000"/>
              </a:lnSpc>
              <a:spcAft>
                <a:spcPts val="1000"/>
              </a:spcAft>
            </a:pPr>
            <a:endParaRPr lang="en-US" sz="800" dirty="0">
              <a:solidFill>
                <a:srgbClr val="000000"/>
              </a:solidFill>
              <a:latin typeface="MetaOT-Book" pitchFamily="50" charset="0"/>
            </a:endParaRPr>
          </a:p>
        </p:txBody>
      </p:sp>
      <p:grpSp>
        <p:nvGrpSpPr>
          <p:cNvPr id="5" name="Group 247"/>
          <p:cNvGrpSpPr/>
          <p:nvPr/>
        </p:nvGrpSpPr>
        <p:grpSpPr>
          <a:xfrm>
            <a:off x="998861" y="4811473"/>
            <a:ext cx="2422614" cy="2590518"/>
            <a:chOff x="5813381" y="1143000"/>
            <a:chExt cx="2422614" cy="2590518"/>
          </a:xfrm>
        </p:grpSpPr>
        <p:pic>
          <p:nvPicPr>
            <p:cNvPr id="249" name="Picture 9" descr="C:\Users\jon.kolko\Desktop\projects_2\Writing\tedx\postit_yellow.png"/>
            <p:cNvPicPr>
              <a:picLocks noChangeAspect="1" noChangeArrowheads="1"/>
            </p:cNvPicPr>
            <p:nvPr/>
          </p:nvPicPr>
          <p:blipFill>
            <a:blip r:embed="rId4" cstate="print"/>
            <a:srcRect/>
            <a:stretch>
              <a:fillRect/>
            </a:stretch>
          </p:blipFill>
          <p:spPr bwMode="auto">
            <a:xfrm>
              <a:off x="5813381" y="1143000"/>
              <a:ext cx="2422614" cy="2590518"/>
            </a:xfrm>
            <a:prstGeom prst="rect">
              <a:avLst/>
            </a:prstGeom>
            <a:noFill/>
          </p:spPr>
        </p:pic>
        <p:sp>
          <p:nvSpPr>
            <p:cNvPr id="250"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users to create multiple “what if” scenarios.</a:t>
              </a:r>
            </a:p>
            <a:p>
              <a:pPr>
                <a:lnSpc>
                  <a:spcPct val="115000"/>
                </a:lnSpc>
                <a:spcAft>
                  <a:spcPts val="1000"/>
                </a:spcAft>
              </a:pPr>
              <a:r>
                <a:rPr lang="en-US" sz="800" dirty="0" smtClean="0">
                  <a:solidFill>
                    <a:srgbClr val="000000"/>
                  </a:solidFill>
                  <a:latin typeface="MetaOT-Book" pitchFamily="50" charset="0"/>
                </a:rPr>
                <a:t>Salespeople frequently work through multiple configurations in parallel, in an attempt to understand all of the possible solutions to their problems.</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grpSp>
        <p:nvGrpSpPr>
          <p:cNvPr id="6" name="Group 250"/>
          <p:cNvGrpSpPr/>
          <p:nvPr/>
        </p:nvGrpSpPr>
        <p:grpSpPr>
          <a:xfrm>
            <a:off x="-1271721" y="4963873"/>
            <a:ext cx="2422614" cy="2590518"/>
            <a:chOff x="5813381" y="1143000"/>
            <a:chExt cx="2422614" cy="2590518"/>
          </a:xfrm>
        </p:grpSpPr>
        <p:pic>
          <p:nvPicPr>
            <p:cNvPr id="252" name="Picture 9" descr="C:\Users\jon.kolko\Desktop\projects_2\Writing\tedx\postit_yellow.png"/>
            <p:cNvPicPr>
              <a:picLocks noChangeAspect="1" noChangeArrowheads="1"/>
            </p:cNvPicPr>
            <p:nvPr/>
          </p:nvPicPr>
          <p:blipFill>
            <a:blip r:embed="rId4" cstate="print"/>
            <a:srcRect/>
            <a:stretch>
              <a:fillRect/>
            </a:stretch>
          </p:blipFill>
          <p:spPr bwMode="auto">
            <a:xfrm>
              <a:off x="5813381" y="1143000"/>
              <a:ext cx="2422614" cy="2590518"/>
            </a:xfrm>
            <a:prstGeom prst="rect">
              <a:avLst/>
            </a:prstGeom>
            <a:noFill/>
          </p:spPr>
        </p:pic>
        <p:sp>
          <p:nvSpPr>
            <p:cNvPr id="253" name="Rectangle 7"/>
            <p:cNvSpPr>
              <a:spLocks noChangeArrowheads="1"/>
            </p:cNvSpPr>
            <p:nvPr/>
          </p:nvSpPr>
          <p:spPr bwMode="auto">
            <a:xfrm rot="21424879">
              <a:off x="6067413" y="164525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Allow the creation of an “invalid” configuration.</a:t>
              </a:r>
            </a:p>
            <a:p>
              <a:pPr>
                <a:lnSpc>
                  <a:spcPct val="115000"/>
                </a:lnSpc>
                <a:spcAft>
                  <a:spcPts val="1000"/>
                </a:spcAft>
              </a:pPr>
              <a:r>
                <a:rPr lang="en-US" sz="800" dirty="0" smtClean="0">
                  <a:solidFill>
                    <a:srgbClr val="000000"/>
                  </a:solidFill>
                  <a:latin typeface="MetaOT-Book" pitchFamily="50" charset="0"/>
                </a:rPr>
                <a:t>Some of the advanced engineers will try to create configurations they know are not valid, with a work-around in mind. Support this. </a:t>
              </a:r>
            </a:p>
            <a:p>
              <a:pPr>
                <a:lnSpc>
                  <a:spcPct val="115000"/>
                </a:lnSpc>
                <a:spcAft>
                  <a:spcPts val="1000"/>
                </a:spcAft>
              </a:pPr>
              <a:r>
                <a:rPr lang="en-US" sz="800" dirty="0" smtClean="0">
                  <a:solidFill>
                    <a:srgbClr val="000000"/>
                  </a:solidFill>
                  <a:latin typeface="MetaOT-Book" pitchFamily="50" charset="0"/>
                </a:rPr>
                <a:t>(#123-144)</a:t>
              </a:r>
            </a:p>
            <a:p>
              <a:pPr>
                <a:lnSpc>
                  <a:spcPct val="115000"/>
                </a:lnSpc>
                <a:spcAft>
                  <a:spcPts val="1000"/>
                </a:spcAft>
              </a:pPr>
              <a:endParaRPr lang="en-US" sz="800" dirty="0">
                <a:solidFill>
                  <a:srgbClr val="000000"/>
                </a:solidFill>
                <a:latin typeface="MetaOT-Book" pitchFamily="50" charset="0"/>
              </a:endParaRPr>
            </a:p>
          </p:txBody>
        </p:sp>
      </p:grpSp>
      <p:pic>
        <p:nvPicPr>
          <p:cNvPr id="34" name="Picture 2" descr="C:\Users\jon.kolko\Desktop\projects_2\Writing\tedx\postit_blue.png"/>
          <p:cNvPicPr>
            <a:picLocks noChangeAspect="1" noChangeArrowheads="1"/>
          </p:cNvPicPr>
          <p:nvPr/>
        </p:nvPicPr>
        <p:blipFill>
          <a:blip r:embed="rId3" cstate="print"/>
          <a:srcRect/>
          <a:stretch>
            <a:fillRect/>
          </a:stretch>
        </p:blipFill>
        <p:spPr bwMode="auto">
          <a:xfrm>
            <a:off x="5885773" y="4547020"/>
            <a:ext cx="2420027" cy="2587752"/>
          </a:xfrm>
          <a:prstGeom prst="rect">
            <a:avLst/>
          </a:prstGeom>
          <a:noFill/>
        </p:spPr>
      </p:pic>
      <p:pic>
        <p:nvPicPr>
          <p:cNvPr id="35" name="Picture 2" descr="C:\Users\jon.kolko\Desktop\projects_2\Writing\tedx\postit_blue.png"/>
          <p:cNvPicPr>
            <a:picLocks noChangeAspect="1" noChangeArrowheads="1"/>
          </p:cNvPicPr>
          <p:nvPr/>
        </p:nvPicPr>
        <p:blipFill>
          <a:blip r:embed="rId3" cstate="print"/>
          <a:srcRect/>
          <a:stretch>
            <a:fillRect/>
          </a:stretch>
        </p:blipFill>
        <p:spPr bwMode="auto">
          <a:xfrm>
            <a:off x="8171773" y="4354132"/>
            <a:ext cx="2420027" cy="2587752"/>
          </a:xfrm>
          <a:prstGeom prst="rect">
            <a:avLst/>
          </a:prstGeom>
          <a:noFill/>
        </p:spPr>
      </p:pic>
      <p:sp>
        <p:nvSpPr>
          <p:cNvPr id="36" name="Rectangle 7"/>
          <p:cNvSpPr>
            <a:spLocks noChangeArrowheads="1"/>
          </p:cNvSpPr>
          <p:nvPr/>
        </p:nvSpPr>
        <p:spPr bwMode="auto">
          <a:xfrm rot="21424879">
            <a:off x="4471428" y="445992"/>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Direct manipulation, drag and drop tools on the web are increasingly prevalent.</a:t>
            </a:r>
          </a:p>
          <a:p>
            <a:pPr>
              <a:lnSpc>
                <a:spcPct val="115000"/>
              </a:lnSpc>
              <a:spcAft>
                <a:spcPts val="1000"/>
              </a:spcAft>
            </a:pPr>
            <a:r>
              <a:rPr lang="en-US" sz="800" dirty="0" smtClean="0">
                <a:solidFill>
                  <a:srgbClr val="000000"/>
                </a:solidFill>
                <a:latin typeface="MetaOT-Book" pitchFamily="50" charset="0"/>
              </a:rPr>
              <a:t>R</a:t>
            </a:r>
            <a:endParaRPr lang="en-US" sz="800" dirty="0">
              <a:solidFill>
                <a:srgbClr val="000000"/>
              </a:solidFill>
              <a:latin typeface="MetaOT-Book" pitchFamily="50" charset="0"/>
            </a:endParaRPr>
          </a:p>
        </p:txBody>
      </p:sp>
      <p:sp>
        <p:nvSpPr>
          <p:cNvPr id="37" name="Rectangle 7"/>
          <p:cNvSpPr>
            <a:spLocks noChangeArrowheads="1"/>
          </p:cNvSpPr>
          <p:nvPr/>
        </p:nvSpPr>
        <p:spPr bwMode="auto">
          <a:xfrm rot="21424879">
            <a:off x="6833697" y="363291"/>
            <a:ext cx="1705629"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More and more portable devices allow file management and employ some sort of data-synching.</a:t>
            </a:r>
          </a:p>
          <a:p>
            <a:pPr>
              <a:lnSpc>
                <a:spcPct val="115000"/>
              </a:lnSpc>
              <a:spcAft>
                <a:spcPts val="1000"/>
              </a:spcAft>
            </a:pPr>
            <a:r>
              <a:rPr lang="en-US" sz="800" dirty="0" smtClean="0">
                <a:solidFill>
                  <a:srgbClr val="000000"/>
                </a:solidFill>
                <a:latin typeface="MetaOT-Book" pitchFamily="50" charset="0"/>
              </a:rPr>
              <a:t>G</a:t>
            </a:r>
          </a:p>
        </p:txBody>
      </p:sp>
      <p:sp>
        <p:nvSpPr>
          <p:cNvPr id="38" name="Rectangle 7"/>
          <p:cNvSpPr>
            <a:spLocks noChangeArrowheads="1"/>
          </p:cNvSpPr>
          <p:nvPr/>
        </p:nvSpPr>
        <p:spPr bwMode="auto">
          <a:xfrm rot="21424879">
            <a:off x="5222949" y="2717671"/>
            <a:ext cx="1611124"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There seems to be a push towards online backup and recovery tools for large datasets.</a:t>
            </a:r>
          </a:p>
          <a:p>
            <a:pPr>
              <a:lnSpc>
                <a:spcPct val="115000"/>
              </a:lnSpc>
              <a:spcAft>
                <a:spcPts val="1000"/>
              </a:spcAft>
            </a:pPr>
            <a:r>
              <a:rPr lang="en-US" sz="800" dirty="0" smtClean="0">
                <a:solidFill>
                  <a:srgbClr val="000000"/>
                </a:solidFill>
                <a:latin typeface="MetaOT-Book" pitchFamily="50" charset="0"/>
              </a:rPr>
              <a:t>D</a:t>
            </a:r>
          </a:p>
        </p:txBody>
      </p:sp>
      <p:sp>
        <p:nvSpPr>
          <p:cNvPr id="39" name="Rectangle 7"/>
          <p:cNvSpPr>
            <a:spLocks noChangeArrowheads="1"/>
          </p:cNvSpPr>
          <p:nvPr/>
        </p:nvSpPr>
        <p:spPr bwMode="auto">
          <a:xfrm rot="21424879">
            <a:off x="7481038" y="2567479"/>
            <a:ext cx="1697869"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Progressive disclosure with AJAX is an effective way to provide increasingly more granular levels of detail. </a:t>
            </a:r>
          </a:p>
          <a:p>
            <a:pPr>
              <a:lnSpc>
                <a:spcPct val="115000"/>
              </a:lnSpc>
              <a:spcAft>
                <a:spcPts val="1000"/>
              </a:spcAft>
            </a:pPr>
            <a:r>
              <a:rPr lang="en-US" sz="800" dirty="0" smtClean="0">
                <a:solidFill>
                  <a:srgbClr val="000000"/>
                </a:solidFill>
                <a:latin typeface="MetaOT-Book" pitchFamily="50" charset="0"/>
              </a:rPr>
              <a:t>A</a:t>
            </a:r>
          </a:p>
        </p:txBody>
      </p:sp>
      <p:sp>
        <p:nvSpPr>
          <p:cNvPr id="40" name="Rectangle 7"/>
          <p:cNvSpPr>
            <a:spLocks noChangeArrowheads="1"/>
          </p:cNvSpPr>
          <p:nvPr/>
        </p:nvSpPr>
        <p:spPr bwMode="auto">
          <a:xfrm rot="21424879">
            <a:off x="6289749" y="5162996"/>
            <a:ext cx="1611124"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People are increasingly familiar with visual and playful configuration tools that allow for side by side comparison of similar items.</a:t>
            </a:r>
          </a:p>
          <a:p>
            <a:pPr>
              <a:lnSpc>
                <a:spcPct val="115000"/>
              </a:lnSpc>
              <a:spcAft>
                <a:spcPts val="1000"/>
              </a:spcAft>
            </a:pPr>
            <a:r>
              <a:rPr lang="en-US" sz="800" dirty="0" smtClean="0">
                <a:solidFill>
                  <a:srgbClr val="000000"/>
                </a:solidFill>
                <a:latin typeface="MetaOT-Book" pitchFamily="50" charset="0"/>
              </a:rPr>
              <a:t>F</a:t>
            </a:r>
          </a:p>
        </p:txBody>
      </p:sp>
      <p:sp>
        <p:nvSpPr>
          <p:cNvPr id="41" name="Rectangle 7"/>
          <p:cNvSpPr>
            <a:spLocks noChangeArrowheads="1"/>
          </p:cNvSpPr>
          <p:nvPr/>
        </p:nvSpPr>
        <p:spPr bwMode="auto">
          <a:xfrm rot="21424879">
            <a:off x="8535541" y="4997147"/>
            <a:ext cx="1697869"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Small screens are commonly used in tandem with larger, more broad operational canvases. </a:t>
            </a:r>
          </a:p>
          <a:p>
            <a:pPr>
              <a:lnSpc>
                <a:spcPct val="115000"/>
              </a:lnSpc>
              <a:spcAft>
                <a:spcPts val="1000"/>
              </a:spcAft>
            </a:pPr>
            <a:r>
              <a:rPr lang="en-US" sz="800" dirty="0" smtClean="0">
                <a:solidFill>
                  <a:srgbClr val="000000"/>
                </a:solidFill>
                <a:latin typeface="MetaOT-Book" pitchFamily="50" charset="0"/>
              </a:rPr>
              <a:t>P</a:t>
            </a:r>
          </a:p>
        </p:txBody>
      </p:sp>
    </p:spTree>
    <p:extLst>
      <p:ext uri="{BB962C8B-B14F-4D97-AF65-F5344CB8AC3E}">
        <p14:creationId xmlns:p14="http://schemas.microsoft.com/office/powerpoint/2010/main" val="234709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p:cNvSpPr/>
          <p:nvPr/>
        </p:nvSpPr>
        <p:spPr bwMode="auto">
          <a:xfrm>
            <a:off x="0" y="0"/>
            <a:ext cx="9144000" cy="3200400"/>
          </a:xfrm>
          <a:prstGeom prst="rect">
            <a:avLst/>
          </a:prstGeom>
          <a:solidFill>
            <a:schemeClr val="tx1"/>
          </a:solidFill>
          <a:ln w="9525">
            <a:noFill/>
            <a:miter lim="800000"/>
            <a:headEnd/>
            <a:tailEnd/>
          </a:ln>
        </p:spPr>
        <p:txBody>
          <a:bodyPr wrap="none" rtlCol="0" anchor="ctr"/>
          <a:lstStyle/>
          <a:p>
            <a:pPr algn="ctr"/>
            <a:endParaRPr lang="en-US" dirty="0">
              <a:solidFill>
                <a:srgbClr val="FFFFFF"/>
              </a:solidFill>
              <a:latin typeface="MetaOT-Book" pitchFamily="50" charset="0"/>
            </a:endParaRPr>
          </a:p>
        </p:txBody>
      </p:sp>
      <p:grpSp>
        <p:nvGrpSpPr>
          <p:cNvPr id="2" name="Group 53"/>
          <p:cNvGrpSpPr/>
          <p:nvPr/>
        </p:nvGrpSpPr>
        <p:grpSpPr>
          <a:xfrm>
            <a:off x="57875" y="457200"/>
            <a:ext cx="9114052" cy="2594786"/>
            <a:chOff x="57875" y="427015"/>
            <a:chExt cx="9114052" cy="2594786"/>
          </a:xfrm>
        </p:grpSpPr>
        <p:pic>
          <p:nvPicPr>
            <p:cNvPr id="34" name="Picture 9" descr="C:\Users\jon.kolko\Desktop\projects_2\Writing\tedx\postit_yellow.png"/>
            <p:cNvPicPr>
              <a:picLocks noChangeAspect="1" noChangeArrowheads="1"/>
            </p:cNvPicPr>
            <p:nvPr/>
          </p:nvPicPr>
          <p:blipFill>
            <a:blip r:embed="rId3" cstate="print"/>
            <a:srcRect/>
            <a:stretch>
              <a:fillRect/>
            </a:stretch>
          </p:blipFill>
          <p:spPr bwMode="auto">
            <a:xfrm>
              <a:off x="57875" y="427015"/>
              <a:ext cx="2422614" cy="2590518"/>
            </a:xfrm>
            <a:prstGeom prst="rect">
              <a:avLst/>
            </a:prstGeom>
            <a:noFill/>
          </p:spPr>
        </p:pic>
        <p:sp>
          <p:nvSpPr>
            <p:cNvPr id="35" name="Rectangle 7"/>
            <p:cNvSpPr>
              <a:spLocks noChangeArrowheads="1"/>
            </p:cNvSpPr>
            <p:nvPr/>
          </p:nvSpPr>
          <p:spPr bwMode="auto">
            <a:xfrm rot="21424879">
              <a:off x="311907" y="929267"/>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MetaOT-Book" pitchFamily="50" charset="0"/>
                </a:rPr>
                <a:t>Provide both offline and online access.</a:t>
              </a:r>
            </a:p>
            <a:p>
              <a:pPr>
                <a:lnSpc>
                  <a:spcPct val="115000"/>
                </a:lnSpc>
                <a:spcAft>
                  <a:spcPts val="1000"/>
                </a:spcAft>
              </a:pPr>
              <a:r>
                <a:rPr lang="en-US" sz="800" dirty="0" smtClean="0">
                  <a:solidFill>
                    <a:srgbClr val="000000"/>
                  </a:solidFill>
                  <a:latin typeface="MetaOT-Book" pitchFamily="50" charset="0"/>
                </a:rPr>
                <a:t>Salespeople work in disconnected environments – like airplanes – and the tool should work in those environments too.  (#98, 99)</a:t>
              </a:r>
            </a:p>
            <a:p>
              <a:pPr>
                <a:lnSpc>
                  <a:spcPct val="115000"/>
                </a:lnSpc>
                <a:spcAft>
                  <a:spcPts val="1000"/>
                </a:spcAft>
              </a:pPr>
              <a:r>
                <a:rPr lang="en-US" sz="800" dirty="0" smtClean="0">
                  <a:solidFill>
                    <a:srgbClr val="000000"/>
                  </a:solidFill>
                  <a:latin typeface="MetaOT-Book" pitchFamily="50" charset="0"/>
                </a:rPr>
                <a:t>87</a:t>
              </a:r>
            </a:p>
            <a:p>
              <a:pPr>
                <a:lnSpc>
                  <a:spcPct val="115000"/>
                </a:lnSpc>
                <a:spcAft>
                  <a:spcPts val="1000"/>
                </a:spcAft>
              </a:pPr>
              <a:endParaRPr lang="en-US" sz="800" dirty="0">
                <a:solidFill>
                  <a:srgbClr val="000000"/>
                </a:solidFill>
                <a:latin typeface="MetaOT-Book" pitchFamily="50" charset="0"/>
              </a:endParaRPr>
            </a:p>
          </p:txBody>
        </p:sp>
        <p:pic>
          <p:nvPicPr>
            <p:cNvPr id="38" name="Picture 2" descr="C:\Users\jon.kolko\Desktop\projects_2\Writing\tedx\postit_blue.png"/>
            <p:cNvPicPr>
              <a:picLocks noChangeAspect="1" noChangeArrowheads="1"/>
            </p:cNvPicPr>
            <p:nvPr/>
          </p:nvPicPr>
          <p:blipFill>
            <a:blip r:embed="rId4" cstate="print"/>
            <a:srcRect/>
            <a:stretch>
              <a:fillRect/>
            </a:stretch>
          </p:blipFill>
          <p:spPr bwMode="auto">
            <a:xfrm>
              <a:off x="2267675" y="427015"/>
              <a:ext cx="2420027" cy="2587752"/>
            </a:xfrm>
            <a:prstGeom prst="rect">
              <a:avLst/>
            </a:prstGeom>
            <a:noFill/>
          </p:spPr>
        </p:pic>
        <p:pic>
          <p:nvPicPr>
            <p:cNvPr id="39" name="Picture 2" descr="C:\Users\jon.kolko\Desktop\projects_2\Writing\tedx\postit_blue.png"/>
            <p:cNvPicPr>
              <a:picLocks noChangeAspect="1" noChangeArrowheads="1"/>
            </p:cNvPicPr>
            <p:nvPr/>
          </p:nvPicPr>
          <p:blipFill>
            <a:blip r:embed="rId4" cstate="print"/>
            <a:srcRect/>
            <a:stretch>
              <a:fillRect/>
            </a:stretch>
          </p:blipFill>
          <p:spPr bwMode="auto">
            <a:xfrm>
              <a:off x="4489050" y="429781"/>
              <a:ext cx="2420027" cy="2587752"/>
            </a:xfrm>
            <a:prstGeom prst="rect">
              <a:avLst/>
            </a:prstGeom>
            <a:noFill/>
          </p:spPr>
        </p:pic>
        <p:sp>
          <p:nvSpPr>
            <p:cNvPr id="40" name="Rectangle 7"/>
            <p:cNvSpPr>
              <a:spLocks noChangeArrowheads="1"/>
            </p:cNvSpPr>
            <p:nvPr/>
          </p:nvSpPr>
          <p:spPr bwMode="auto">
            <a:xfrm rot="21424879">
              <a:off x="2597462" y="1014675"/>
              <a:ext cx="1811953"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BentonSansF Medium" pitchFamily="50" charset="0"/>
                </a:rPr>
                <a:t>Direct manipulation, drag and drop tools on the web are increasingly prevalent.</a:t>
              </a:r>
            </a:p>
            <a:p>
              <a:pPr>
                <a:lnSpc>
                  <a:spcPct val="115000"/>
                </a:lnSpc>
                <a:spcAft>
                  <a:spcPts val="1000"/>
                </a:spcAft>
              </a:pPr>
              <a:r>
                <a:rPr lang="en-US" sz="800" dirty="0" smtClean="0">
                  <a:solidFill>
                    <a:srgbClr val="000000"/>
                  </a:solidFill>
                  <a:latin typeface="BentonSansF Medium" pitchFamily="50" charset="0"/>
                </a:rPr>
                <a:t>R</a:t>
              </a:r>
              <a:endParaRPr lang="en-US" sz="800" dirty="0">
                <a:solidFill>
                  <a:srgbClr val="000000"/>
                </a:solidFill>
                <a:latin typeface="BentonSansF Medium" pitchFamily="50" charset="0"/>
              </a:endParaRPr>
            </a:p>
          </p:txBody>
        </p:sp>
        <p:sp>
          <p:nvSpPr>
            <p:cNvPr id="41" name="Rectangle 7"/>
            <p:cNvSpPr>
              <a:spLocks noChangeArrowheads="1"/>
            </p:cNvSpPr>
            <p:nvPr/>
          </p:nvSpPr>
          <p:spPr bwMode="auto">
            <a:xfrm rot="21424879">
              <a:off x="4845747" y="1053129"/>
              <a:ext cx="1705629"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BentonSansF Medium" pitchFamily="50" charset="0"/>
                </a:rPr>
                <a:t>More and more portable devices allow file management and employ some sort of data-synching.</a:t>
              </a:r>
            </a:p>
            <a:p>
              <a:pPr>
                <a:lnSpc>
                  <a:spcPct val="115000"/>
                </a:lnSpc>
                <a:spcAft>
                  <a:spcPts val="1000"/>
                </a:spcAft>
              </a:pPr>
              <a:r>
                <a:rPr lang="en-US" sz="800" dirty="0" smtClean="0">
                  <a:solidFill>
                    <a:srgbClr val="000000"/>
                  </a:solidFill>
                  <a:latin typeface="BentonSansF Medium" pitchFamily="50" charset="0"/>
                </a:rPr>
                <a:t>G</a:t>
              </a:r>
            </a:p>
          </p:txBody>
        </p:sp>
        <p:pic>
          <p:nvPicPr>
            <p:cNvPr id="42" name="Picture 2" descr="C:\Users\jon.kolko\Desktop\projects_2\Writing\tedx\postit_blue.png"/>
            <p:cNvPicPr>
              <a:picLocks noChangeAspect="1" noChangeArrowheads="1"/>
            </p:cNvPicPr>
            <p:nvPr/>
          </p:nvPicPr>
          <p:blipFill>
            <a:blip r:embed="rId5" cstate="print"/>
            <a:stretch>
              <a:fillRect/>
            </a:stretch>
          </p:blipFill>
          <p:spPr bwMode="auto">
            <a:xfrm>
              <a:off x="6751900" y="434050"/>
              <a:ext cx="2420027" cy="2587751"/>
            </a:xfrm>
            <a:prstGeom prst="rect">
              <a:avLst/>
            </a:prstGeom>
            <a:noFill/>
          </p:spPr>
        </p:pic>
        <p:sp>
          <p:nvSpPr>
            <p:cNvPr id="43" name="Rectangle 7"/>
            <p:cNvSpPr>
              <a:spLocks noChangeArrowheads="1"/>
            </p:cNvSpPr>
            <p:nvPr/>
          </p:nvSpPr>
          <p:spPr bwMode="auto">
            <a:xfrm rot="21424879">
              <a:off x="7039014" y="1020741"/>
              <a:ext cx="1746171" cy="1665163"/>
            </a:xfrm>
            <a:prstGeom prst="rect">
              <a:avLst/>
            </a:prstGeom>
            <a:noFill/>
            <a:ln w="9525">
              <a:noFill/>
              <a:miter lim="800000"/>
              <a:headEnd/>
              <a:tailEnd/>
            </a:ln>
          </p:spPr>
          <p:txBody>
            <a:bodyPr wrap="square">
              <a:noAutofit/>
            </a:bodyPr>
            <a:lstStyle/>
            <a:p>
              <a:pPr>
                <a:lnSpc>
                  <a:spcPct val="115000"/>
                </a:lnSpc>
                <a:spcAft>
                  <a:spcPts val="1000"/>
                </a:spcAft>
              </a:pPr>
              <a:r>
                <a:rPr lang="en-US" sz="800" dirty="0" smtClean="0">
                  <a:solidFill>
                    <a:srgbClr val="000000"/>
                  </a:solidFill>
                  <a:latin typeface="BentonSansF Medium" pitchFamily="50" charset="0"/>
                </a:rPr>
                <a:t>Provide an HTML drag and drop tool that looks like an application.</a:t>
              </a:r>
            </a:p>
            <a:p>
              <a:pPr>
                <a:lnSpc>
                  <a:spcPct val="115000"/>
                </a:lnSpc>
                <a:spcAft>
                  <a:spcPts val="1000"/>
                </a:spcAft>
              </a:pPr>
              <a:r>
                <a:rPr lang="en-US" sz="800" dirty="0" smtClean="0">
                  <a:solidFill>
                    <a:srgbClr val="000000"/>
                  </a:solidFill>
                  <a:latin typeface="MetaOT-Book" pitchFamily="50" charset="0"/>
                </a:rPr>
                <a:t>Allow it to run when disconnected from the server, and provide a clear and cohesive mechanism for synching (and for  displaying when things are out of synch). </a:t>
              </a:r>
            </a:p>
            <a:p>
              <a:pPr>
                <a:lnSpc>
                  <a:spcPct val="115000"/>
                </a:lnSpc>
                <a:spcAft>
                  <a:spcPts val="1000"/>
                </a:spcAft>
              </a:pPr>
              <a:r>
                <a:rPr lang="en-US" sz="800" dirty="0" smtClean="0">
                  <a:solidFill>
                    <a:srgbClr val="000000"/>
                  </a:solidFill>
                  <a:latin typeface="MetaOT-Book" pitchFamily="50" charset="0"/>
                </a:rPr>
                <a:t>87-R-G-1</a:t>
              </a:r>
            </a:p>
          </p:txBody>
        </p:sp>
      </p:grpSp>
      <p:sp>
        <p:nvSpPr>
          <p:cNvPr id="36" name="Text Box 3"/>
          <p:cNvSpPr txBox="1">
            <a:spLocks noChangeArrowheads="1"/>
          </p:cNvSpPr>
          <p:nvPr/>
        </p:nvSpPr>
        <p:spPr bwMode="auto">
          <a:xfrm>
            <a:off x="217488" y="3503612"/>
            <a:ext cx="13700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saw this</a:t>
            </a:r>
          </a:p>
        </p:txBody>
      </p:sp>
      <p:sp>
        <p:nvSpPr>
          <p:cNvPr id="37" name="Text Box 3"/>
          <p:cNvSpPr txBox="1">
            <a:spLocks noChangeArrowheads="1"/>
          </p:cNvSpPr>
          <p:nvPr/>
        </p:nvSpPr>
        <p:spPr bwMode="auto">
          <a:xfrm>
            <a:off x="1833563" y="3509962"/>
            <a:ext cx="1712912"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 know this</a:t>
            </a:r>
          </a:p>
        </p:txBody>
      </p:sp>
      <p:sp>
        <p:nvSpPr>
          <p:cNvPr id="44" name="Text Box 3"/>
          <p:cNvSpPr txBox="1">
            <a:spLocks noChangeArrowheads="1"/>
          </p:cNvSpPr>
          <p:nvPr/>
        </p:nvSpPr>
        <p:spPr bwMode="auto">
          <a:xfrm>
            <a:off x="3640138" y="3506787"/>
            <a:ext cx="1063625" cy="339725"/>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Insight</a:t>
            </a:r>
          </a:p>
        </p:txBody>
      </p:sp>
      <p:cxnSp>
        <p:nvCxnSpPr>
          <p:cNvPr id="45" name="Straight Connector 44"/>
          <p:cNvCxnSpPr/>
          <p:nvPr/>
        </p:nvCxnSpPr>
        <p:spPr bwMode="auto">
          <a:xfrm>
            <a:off x="417513" y="3895725"/>
            <a:ext cx="1214437"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46" name="Straight Connector 45"/>
          <p:cNvCxnSpPr/>
          <p:nvPr/>
        </p:nvCxnSpPr>
        <p:spPr bwMode="auto">
          <a:xfrm>
            <a:off x="1822450" y="3892550"/>
            <a:ext cx="1216025"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47" name="Straight Connector 46"/>
          <p:cNvCxnSpPr/>
          <p:nvPr/>
        </p:nvCxnSpPr>
        <p:spPr bwMode="auto">
          <a:xfrm>
            <a:off x="3595688" y="3898900"/>
            <a:ext cx="1012825"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48" name="Text Box 3"/>
          <p:cNvSpPr txBox="1">
            <a:spLocks noChangeArrowheads="1"/>
          </p:cNvSpPr>
          <p:nvPr/>
        </p:nvSpPr>
        <p:spPr bwMode="auto">
          <a:xfrm>
            <a:off x="7427913" y="3513137"/>
            <a:ext cx="1716087" cy="338138"/>
          </a:xfrm>
          <a:prstGeom prst="rect">
            <a:avLst/>
          </a:prstGeom>
          <a:noFill/>
          <a:ln w="9525">
            <a:noFill/>
            <a:miter lim="800000"/>
            <a:headEnd/>
            <a:tailEnd/>
          </a:ln>
        </p:spPr>
        <p:txBody>
          <a:bodyPr lIns="0" tIns="0" rIns="0" bIns="0">
            <a:spAutoFit/>
          </a:bodyPr>
          <a:lstStyle/>
          <a:p>
            <a:pPr>
              <a:defRPr/>
            </a:pPr>
            <a:r>
              <a:rPr lang="en-US" sz="2200" u="sng" dirty="0">
                <a:solidFill>
                  <a:srgbClr val="F6BB00"/>
                </a:solidFill>
                <a:latin typeface="MetaOT-Book" pitchFamily="50" charset="0"/>
                <a:ea typeface="ＭＳ Ｐゴシック" charset="-52"/>
                <a:cs typeface="ＭＳ Ｐゴシック" charset="-52"/>
              </a:rPr>
              <a:t>Design Idea</a:t>
            </a:r>
          </a:p>
        </p:txBody>
      </p:sp>
      <p:sp>
        <p:nvSpPr>
          <p:cNvPr id="49" name="Text Box 3"/>
          <p:cNvSpPr txBox="1">
            <a:spLocks noChangeArrowheads="1"/>
          </p:cNvSpPr>
          <p:nvPr/>
        </p:nvSpPr>
        <p:spPr bwMode="auto">
          <a:xfrm>
            <a:off x="4628625" y="3532187"/>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50" name="Text Box 3"/>
          <p:cNvSpPr txBox="1">
            <a:spLocks noChangeArrowheads="1"/>
          </p:cNvSpPr>
          <p:nvPr/>
        </p:nvSpPr>
        <p:spPr bwMode="auto">
          <a:xfrm>
            <a:off x="7020988" y="3531044"/>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cxnSp>
        <p:nvCxnSpPr>
          <p:cNvPr id="51" name="Straight Connector 50"/>
          <p:cNvCxnSpPr/>
          <p:nvPr/>
        </p:nvCxnSpPr>
        <p:spPr bwMode="auto">
          <a:xfrm>
            <a:off x="5024438" y="3895725"/>
            <a:ext cx="1689100" cy="1587"/>
          </a:xfrm>
          <a:prstGeom prst="line">
            <a:avLst/>
          </a:prstGeom>
          <a:noFill/>
          <a:ln w="3175" cap="flat" cmpd="sng" algn="ctr">
            <a:solidFill>
              <a:schemeClr val="bg1">
                <a:lumMod val="85000"/>
              </a:schemeClr>
            </a:solidFill>
            <a:prstDash val="dash"/>
            <a:round/>
            <a:headEnd type="none" w="med" len="med"/>
            <a:tailEnd type="none" w="med" len="med"/>
          </a:ln>
          <a:effectLst/>
        </p:spPr>
      </p:cxnSp>
      <p:cxnSp>
        <p:nvCxnSpPr>
          <p:cNvPr id="52" name="Straight Connector 51"/>
          <p:cNvCxnSpPr/>
          <p:nvPr/>
        </p:nvCxnSpPr>
        <p:spPr bwMode="auto">
          <a:xfrm>
            <a:off x="7386638" y="3892550"/>
            <a:ext cx="1519237" cy="1587"/>
          </a:xfrm>
          <a:prstGeom prst="line">
            <a:avLst/>
          </a:prstGeom>
          <a:noFill/>
          <a:ln w="3175" cap="flat" cmpd="sng" algn="ctr">
            <a:solidFill>
              <a:schemeClr val="bg1">
                <a:lumMod val="85000"/>
              </a:schemeClr>
            </a:solidFill>
            <a:prstDash val="dash"/>
            <a:round/>
            <a:headEnd type="none" w="med" len="med"/>
            <a:tailEnd type="none" w="med" len="med"/>
          </a:ln>
          <a:effectLst/>
        </p:spPr>
      </p:cxnSp>
      <p:sp>
        <p:nvSpPr>
          <p:cNvPr id="54" name="Rectangle 53"/>
          <p:cNvSpPr/>
          <p:nvPr/>
        </p:nvSpPr>
        <p:spPr>
          <a:xfrm>
            <a:off x="4964113" y="3965575"/>
            <a:ext cx="2149475" cy="6232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A trending paradigm that describes invariant qualities, referencing history and similar solutions</a:t>
            </a:r>
          </a:p>
        </p:txBody>
      </p:sp>
      <p:sp>
        <p:nvSpPr>
          <p:cNvPr id="55" name="Text Box 3"/>
          <p:cNvSpPr txBox="1">
            <a:spLocks noChangeArrowheads="1"/>
          </p:cNvSpPr>
          <p:nvPr/>
        </p:nvSpPr>
        <p:spPr bwMode="auto">
          <a:xfrm>
            <a:off x="5019675" y="3516312"/>
            <a:ext cx="2027238" cy="338138"/>
          </a:xfrm>
          <a:prstGeom prst="rect">
            <a:avLst/>
          </a:prstGeom>
          <a:noFill/>
          <a:ln w="9525">
            <a:noFill/>
            <a:miter lim="800000"/>
            <a:headEnd/>
            <a:tailEnd/>
          </a:ln>
        </p:spPr>
        <p:txBody>
          <a:bodyPr lIns="0" tIns="0" rIns="0" bIns="0">
            <a:spAutoFit/>
          </a:bodyPr>
          <a:lstStyle/>
          <a:p>
            <a:pPr>
              <a:defRPr/>
            </a:pPr>
            <a:r>
              <a:rPr lang="en-US" sz="2200" dirty="0">
                <a:solidFill>
                  <a:srgbClr val="5FB5CD"/>
                </a:solidFill>
                <a:latin typeface="MetaOT-Book" pitchFamily="50" charset="0"/>
                <a:ea typeface="ＭＳ Ｐゴシック" charset="-52"/>
                <a:cs typeface="ＭＳ Ｐゴシック" charset="-52"/>
              </a:rPr>
              <a:t>Design Pattern</a:t>
            </a:r>
          </a:p>
        </p:txBody>
      </p:sp>
      <p:sp>
        <p:nvSpPr>
          <p:cNvPr id="56" name="Rectangle 55"/>
          <p:cNvSpPr/>
          <p:nvPr/>
        </p:nvSpPr>
        <p:spPr>
          <a:xfrm>
            <a:off x="7359650" y="3962400"/>
            <a:ext cx="1662113" cy="617477"/>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A new, creative concept, somewhat facilitated by existing design paradigms</a:t>
            </a:r>
          </a:p>
        </p:txBody>
      </p:sp>
      <p:sp>
        <p:nvSpPr>
          <p:cNvPr id="57" name="Rectangle 56"/>
          <p:cNvSpPr/>
          <p:nvPr/>
        </p:nvSpPr>
        <p:spPr>
          <a:xfrm>
            <a:off x="1770063" y="3962400"/>
            <a:ext cx="1789112" cy="794448"/>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Guided by ethics &amp; morals, intellectual prowess, and the accumulation of world view and breadth of experience</a:t>
            </a:r>
          </a:p>
        </p:txBody>
      </p:sp>
      <p:sp>
        <p:nvSpPr>
          <p:cNvPr id="58" name="Rectangle 57"/>
          <p:cNvSpPr/>
          <p:nvPr/>
        </p:nvSpPr>
        <p:spPr>
          <a:xfrm>
            <a:off x="152400" y="3965575"/>
            <a:ext cx="1681163" cy="821763"/>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Data gathered through  ethnography, contextual inquiry, questionnaires, and interviews</a:t>
            </a:r>
          </a:p>
        </p:txBody>
      </p:sp>
      <p:sp>
        <p:nvSpPr>
          <p:cNvPr id="59" name="Rectangle 58"/>
          <p:cNvSpPr/>
          <p:nvPr/>
        </p:nvSpPr>
        <p:spPr>
          <a:xfrm>
            <a:off x="3573464" y="3968750"/>
            <a:ext cx="1446212" cy="971420"/>
          </a:xfrm>
          <a:prstGeom prst="rect">
            <a:avLst/>
          </a:prstGeom>
        </p:spPr>
        <p:txBody>
          <a:bodyPr>
            <a:spAutoFit/>
          </a:bodyPr>
          <a:lstStyle/>
          <a:p>
            <a:pPr>
              <a:lnSpc>
                <a:spcPct val="115000"/>
              </a:lnSpc>
              <a:spcAft>
                <a:spcPts val="1000"/>
              </a:spcAft>
            </a:pPr>
            <a:r>
              <a:rPr lang="en-US" sz="1000" dirty="0">
                <a:solidFill>
                  <a:srgbClr val="FFFFFF">
                    <a:lumMod val="85000"/>
                    <a:lumOff val="15000"/>
                  </a:srgbClr>
                </a:solidFill>
                <a:latin typeface="MetaOT-Book" pitchFamily="50" charset="0"/>
                <a:ea typeface="ＭＳ Ｐゴシック" charset="-52"/>
                <a:cs typeface="ＭＳ Ｐゴシック" charset="-52"/>
              </a:rPr>
              <a:t>Clear, deep, </a:t>
            </a:r>
            <a:br>
              <a:rPr lang="en-US" sz="1000" dirty="0">
                <a:solidFill>
                  <a:srgbClr val="FFFFFF">
                    <a:lumMod val="85000"/>
                    <a:lumOff val="15000"/>
                  </a:srgbClr>
                </a:solidFill>
                <a:latin typeface="MetaOT-Book" pitchFamily="50" charset="0"/>
                <a:ea typeface="ＭＳ Ｐゴシック" charset="-52"/>
                <a:cs typeface="ＭＳ Ｐゴシック" charset="-52"/>
              </a:rPr>
            </a:br>
            <a:r>
              <a:rPr lang="en-US" sz="1000" dirty="0">
                <a:solidFill>
                  <a:srgbClr val="FFFFFF">
                    <a:lumMod val="85000"/>
                    <a:lumOff val="15000"/>
                  </a:srgbClr>
                </a:solidFill>
                <a:latin typeface="MetaOT-Book" pitchFamily="50" charset="0"/>
                <a:ea typeface="ＭＳ Ｐゴシック" charset="-52"/>
                <a:cs typeface="ＭＳ Ｐゴシック" charset="-52"/>
              </a:rPr>
              <a:t>meaningful perception into human behavior in a particular design context</a:t>
            </a:r>
          </a:p>
        </p:txBody>
      </p:sp>
      <p:sp>
        <p:nvSpPr>
          <p:cNvPr id="60" name="Text Box 3"/>
          <p:cNvSpPr txBox="1">
            <a:spLocks noChangeArrowheads="1"/>
          </p:cNvSpPr>
          <p:nvPr/>
        </p:nvSpPr>
        <p:spPr bwMode="auto">
          <a:xfrm>
            <a:off x="1489275" y="3525837"/>
            <a:ext cx="211138"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
        <p:nvSpPr>
          <p:cNvPr id="61" name="Text Box 3"/>
          <p:cNvSpPr txBox="1">
            <a:spLocks noChangeArrowheads="1"/>
          </p:cNvSpPr>
          <p:nvPr/>
        </p:nvSpPr>
        <p:spPr bwMode="auto">
          <a:xfrm>
            <a:off x="3276600" y="3532187"/>
            <a:ext cx="211137" cy="307975"/>
          </a:xfrm>
          <a:prstGeom prst="rect">
            <a:avLst/>
          </a:prstGeom>
          <a:noFill/>
          <a:ln w="9525">
            <a:noFill/>
            <a:miter lim="800000"/>
            <a:headEnd/>
            <a:tailEnd/>
          </a:ln>
        </p:spPr>
        <p:txBody>
          <a:bodyPr lIns="0" tIns="0" rIns="0" bIns="0">
            <a:spAutoFit/>
          </a:bodyPr>
          <a:lstStyle/>
          <a:p>
            <a:pPr>
              <a:defRPr/>
            </a:pPr>
            <a:r>
              <a:rPr lang="en-US" sz="2000" dirty="0">
                <a:solidFill>
                  <a:srgbClr val="5FB5CD"/>
                </a:solidFill>
                <a:latin typeface="MetaOT-Book" pitchFamily="50" charset="0"/>
                <a:ea typeface="ＭＳ Ｐゴシック" charset="-52"/>
                <a:cs typeface="ＭＳ Ｐゴシック" charset="-52"/>
              </a:rPr>
              <a:t>=</a:t>
            </a:r>
          </a:p>
        </p:txBody>
      </p:sp>
    </p:spTree>
    <p:extLst>
      <p:ext uri="{BB962C8B-B14F-4D97-AF65-F5344CB8AC3E}">
        <p14:creationId xmlns:p14="http://schemas.microsoft.com/office/powerpoint/2010/main" val="30041432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Insight Combination</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32</a:t>
            </a:fld>
            <a:endParaRPr lang="en-US"/>
          </a:p>
        </p:txBody>
      </p:sp>
      <p:sp>
        <p:nvSpPr>
          <p:cNvPr id="4" name="Text Placeholder 3"/>
          <p:cNvSpPr>
            <a:spLocks noGrp="1"/>
          </p:cNvSpPr>
          <p:nvPr>
            <p:ph type="body" sz="quarter" idx="10"/>
          </p:nvPr>
        </p:nvSpPr>
        <p:spPr/>
        <p:txBody>
          <a:bodyPr/>
          <a:lstStyle/>
          <a:p>
            <a:pPr>
              <a:buFont typeface="+mj-lt"/>
              <a:buAutoNum type="arabicPeriod"/>
            </a:pPr>
            <a:r>
              <a:rPr lang="en-US" b="1" dirty="0"/>
              <a:t>Begin to identify insights </a:t>
            </a:r>
            <a:endParaRPr lang="en-US" b="1" dirty="0" smtClean="0"/>
          </a:p>
          <a:p>
            <a:pPr marL="349250" lvl="1" indent="0">
              <a:buNone/>
            </a:pPr>
            <a:r>
              <a:rPr lang="en-US" dirty="0" smtClean="0"/>
              <a:t>Examine</a:t>
            </a:r>
            <a:r>
              <a:rPr lang="en-US" b="1" dirty="0" smtClean="0"/>
              <a:t> </a:t>
            </a:r>
            <a:r>
              <a:rPr lang="en-US" dirty="0" smtClean="0"/>
              <a:t>the </a:t>
            </a:r>
            <a:r>
              <a:rPr lang="en-US" dirty="0"/>
              <a:t>data you’ve </a:t>
            </a:r>
            <a:r>
              <a:rPr lang="en-US" dirty="0" smtClean="0"/>
              <a:t>gathered, and constantly ask the question “why” (and try to answer it). This is an interpretative activity: you are assigning meaning to data. Tell a credible story, but realize you may be wrong. </a:t>
            </a:r>
          </a:p>
          <a:p>
            <a:pPr marL="349250" lvl="1" indent="0">
              <a:buNone/>
            </a:pPr>
            <a:r>
              <a:rPr lang="en-US" dirty="0"/>
              <a:t>W</a:t>
            </a:r>
            <a:r>
              <a:rPr lang="en-US" dirty="0" smtClean="0"/>
              <a:t>rite </a:t>
            </a:r>
            <a:r>
              <a:rPr lang="en-US" dirty="0"/>
              <a:t>the insights on yellow post-it notes. </a:t>
            </a:r>
            <a:endParaRPr lang="en-US" dirty="0" smtClean="0"/>
          </a:p>
          <a:p>
            <a:pPr marL="349250" lvl="1" indent="0">
              <a:buNone/>
            </a:pPr>
            <a:r>
              <a:rPr lang="en-US" dirty="0" smtClean="0"/>
              <a:t>Reference </a:t>
            </a:r>
            <a:r>
              <a:rPr lang="en-US" dirty="0"/>
              <a:t>the line numbers from any applicable transcripts, and give each yellow post-it note a unique numeric ID. </a:t>
            </a:r>
          </a:p>
        </p:txBody>
      </p:sp>
    </p:spTree>
    <p:extLst>
      <p:ext uri="{BB962C8B-B14F-4D97-AF65-F5344CB8AC3E}">
        <p14:creationId xmlns:p14="http://schemas.microsoft.com/office/powerpoint/2010/main" val="13897565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Insight Combination</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33</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b="1" dirty="0"/>
              <a:t>Identify design patterns </a:t>
            </a:r>
            <a:endParaRPr lang="en-US" b="1" dirty="0" smtClean="0"/>
          </a:p>
          <a:p>
            <a:pPr marL="346075" lvl="1" indent="0">
              <a:buNone/>
            </a:pPr>
            <a:r>
              <a:rPr lang="en-US" dirty="0" smtClean="0"/>
              <a:t>You can use patterns that are “appropriate” to your context, in order to provoke “safe” ideas. You can use patterns that are extremely disassociated from your context, in order to provoke “wild” ideas. </a:t>
            </a:r>
          </a:p>
          <a:p>
            <a:pPr marL="346075" lvl="1" indent="0">
              <a:buNone/>
            </a:pPr>
            <a:r>
              <a:rPr lang="en-US" dirty="0" smtClean="0"/>
              <a:t>Ideally</a:t>
            </a:r>
            <a:r>
              <a:rPr lang="en-US" dirty="0"/>
              <a:t>, you begin to keep a design pattern library. </a:t>
            </a:r>
            <a:endParaRPr lang="en-US" dirty="0" smtClean="0"/>
          </a:p>
          <a:p>
            <a:pPr marL="346075" lvl="1" indent="0">
              <a:buNone/>
            </a:pPr>
            <a:r>
              <a:rPr lang="en-US" dirty="0" smtClean="0"/>
              <a:t>Write </a:t>
            </a:r>
            <a:r>
              <a:rPr lang="en-US" dirty="0"/>
              <a:t>the patterns on blue post-it notes. </a:t>
            </a:r>
            <a:endParaRPr lang="en-US" dirty="0" smtClean="0"/>
          </a:p>
          <a:p>
            <a:pPr marL="346075" lvl="1" indent="0">
              <a:buNone/>
            </a:pPr>
            <a:r>
              <a:rPr lang="en-US" dirty="0" smtClean="0"/>
              <a:t>Give </a:t>
            </a:r>
            <a:r>
              <a:rPr lang="en-US" dirty="0"/>
              <a:t>each blue post-it note a unique letter ID.  </a:t>
            </a:r>
          </a:p>
        </p:txBody>
      </p:sp>
    </p:spTree>
    <p:extLst>
      <p:ext uri="{BB962C8B-B14F-4D97-AF65-F5344CB8AC3E}">
        <p14:creationId xmlns:p14="http://schemas.microsoft.com/office/powerpoint/2010/main" val="11468358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Insight Combination</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34</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b="1" dirty="0" smtClean="0"/>
              <a:t>Combine insights and patterns. </a:t>
            </a:r>
          </a:p>
          <a:p>
            <a:pPr marL="349250" indent="0">
              <a:buNone/>
            </a:pPr>
            <a:r>
              <a:rPr lang="en-US" dirty="0" smtClean="0"/>
              <a:t>Mingle the </a:t>
            </a:r>
            <a:r>
              <a:rPr lang="en-US" dirty="0"/>
              <a:t>blue and yellow post-its, moving them around physically, and actively reflecting on potential combinations. </a:t>
            </a:r>
            <a:endParaRPr lang="en-US" dirty="0" smtClean="0"/>
          </a:p>
          <a:p>
            <a:pPr marL="349250" indent="0">
              <a:buNone/>
            </a:pPr>
            <a:r>
              <a:rPr lang="en-US" dirty="0" smtClean="0"/>
              <a:t>Force each combination into a new design idea. Write the idea on </a:t>
            </a:r>
            <a:r>
              <a:rPr lang="en-US" dirty="0"/>
              <a:t>a green post-it note. </a:t>
            </a:r>
            <a:endParaRPr lang="en-US" dirty="0" smtClean="0"/>
          </a:p>
          <a:p>
            <a:pPr marL="349250" indent="0">
              <a:buNone/>
            </a:pPr>
            <a:r>
              <a:rPr lang="en-US" dirty="0" smtClean="0"/>
              <a:t>Give </a:t>
            </a:r>
            <a:r>
              <a:rPr lang="en-US" dirty="0"/>
              <a:t>each green post-it note a unique design idea ID (referencing both the yellow and blue notes above). </a:t>
            </a:r>
          </a:p>
          <a:p>
            <a:pPr marL="349250" indent="0">
              <a:buNone/>
            </a:pPr>
            <a:r>
              <a:rPr lang="en-US" dirty="0"/>
              <a:t>Limit yourself to 1 minute per idea; use a timer. </a:t>
            </a:r>
          </a:p>
        </p:txBody>
      </p:sp>
    </p:spTree>
    <p:extLst>
      <p:ext uri="{BB962C8B-B14F-4D97-AF65-F5344CB8AC3E}">
        <p14:creationId xmlns:p14="http://schemas.microsoft.com/office/powerpoint/2010/main" val="22113198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MetaOT-Book" pitchFamily="50" charset="0"/>
              </a:rPr>
              <a:t>Insight Combination </a:t>
            </a:r>
            <a:endParaRPr lang="en-US" sz="3600" dirty="0" smtClean="0">
              <a:solidFill>
                <a:srgbClr val="F6BB00"/>
              </a:solidFill>
              <a:latin typeface="MetaOT-Book" pitchFamily="50" charset="0"/>
            </a:endParaRPr>
          </a:p>
          <a:p>
            <a:r>
              <a:rPr lang="en-US" sz="3600" dirty="0" smtClean="0">
                <a:solidFill>
                  <a:prstClr val="white"/>
                </a:solidFill>
                <a:latin typeface="MetaOT-Book" pitchFamily="50" charset="0"/>
              </a:rPr>
              <a:t>A </a:t>
            </a:r>
            <a:r>
              <a:rPr lang="en-US" sz="3600" dirty="0">
                <a:solidFill>
                  <a:prstClr val="white"/>
                </a:solidFill>
                <a:latin typeface="MetaOT-Book" pitchFamily="50" charset="0"/>
              </a:rPr>
              <a:t>method of building on insights </a:t>
            </a:r>
            <a:r>
              <a:rPr lang="en-US" sz="3600" dirty="0" smtClean="0">
                <a:solidFill>
                  <a:prstClr val="white"/>
                </a:solidFill>
                <a:latin typeface="MetaOT-Book" pitchFamily="50" charset="0"/>
              </a:rPr>
              <a:t>and </a:t>
            </a:r>
            <a:r>
              <a:rPr lang="en-US" sz="3600" dirty="0">
                <a:solidFill>
                  <a:prstClr val="white"/>
                </a:solidFill>
                <a:latin typeface="MetaOT-Book" pitchFamily="50" charset="0"/>
              </a:rPr>
              <a:t>established design patterns in order to create initial design ideas.</a:t>
            </a:r>
          </a:p>
          <a:p>
            <a:endParaRPr lang="en-US" sz="3600" dirty="0">
              <a:solidFill>
                <a:prstClr val="white"/>
              </a:solidFill>
              <a:latin typeface="MetaOT-Book" pitchFamily="50" charset="0"/>
            </a:endParaRPr>
          </a:p>
        </p:txBody>
      </p:sp>
      <p:sp>
        <p:nvSpPr>
          <p:cNvPr id="3" name="TextBox 2"/>
          <p:cNvSpPr txBox="1"/>
          <p:nvPr/>
        </p:nvSpPr>
        <p:spPr>
          <a:xfrm>
            <a:off x="228600" y="2961144"/>
            <a:ext cx="4267200" cy="2246769"/>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MetaOT-Book" pitchFamily="50" charset="0"/>
              </a:rPr>
              <a:t>INSIGHT COMBINATION/</a:t>
            </a:r>
          </a:p>
          <a:p>
            <a:pPr fontAlgn="base">
              <a:spcBef>
                <a:spcPct val="0"/>
              </a:spcBef>
              <a:spcAft>
                <a:spcPct val="0"/>
              </a:spcAft>
            </a:pP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detailed</a:t>
            </a: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a:solidFill>
                  <a:schemeClr val="tx1">
                    <a:lumMod val="95000"/>
                  </a:schemeClr>
                </a:solidFill>
                <a:latin typeface="MetaOT-Book" pitchFamily="50" charset="0"/>
              </a:rPr>
              <a:t>Is </a:t>
            </a:r>
            <a:r>
              <a:rPr lang="en-US" sz="1400" dirty="0" smtClean="0">
                <a:solidFill>
                  <a:schemeClr val="tx1">
                    <a:lumMod val="95000"/>
                  </a:schemeClr>
                </a:solidFill>
                <a:latin typeface="MetaOT-Book" pitchFamily="50" charset="0"/>
              </a:rPr>
              <a:t>divergent</a:t>
            </a: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In nonlinear </a:t>
            </a: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generative</a:t>
            </a: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Is biased</a:t>
            </a:r>
            <a:endParaRPr lang="en-US" sz="1400" dirty="0">
              <a:solidFill>
                <a:schemeClr val="tx1">
                  <a:lumMod val="95000"/>
                </a:schemeClr>
              </a:solidFill>
              <a:latin typeface="MetaOT-Book" pitchFamily="50" charset="0"/>
            </a:endParaRPr>
          </a:p>
          <a:p>
            <a:pPr fontAlgn="base">
              <a:spcBef>
                <a:spcPct val="0"/>
              </a:spcBef>
              <a:spcAft>
                <a:spcPct val="0"/>
              </a:spcAft>
            </a:pPr>
            <a:endParaRPr lang="en-US" sz="1400" dirty="0">
              <a:solidFill>
                <a:schemeClr val="tx1">
                  <a:lumMod val="95000"/>
                </a:schemeClr>
              </a:solidFill>
              <a:latin typeface="MetaOT-Book" pitchFamily="50" charset="0"/>
            </a:endParaRPr>
          </a:p>
          <a:p>
            <a:pPr marL="342900" indent="-342900" fontAlgn="base">
              <a:spcBef>
                <a:spcPct val="0"/>
              </a:spcBef>
              <a:spcAft>
                <a:spcPct val="0"/>
              </a:spcAft>
              <a:buAutoNum type="arabicPeriod"/>
            </a:pP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endParaRPr lang="en-US" sz="1400" dirty="0">
              <a:solidFill>
                <a:schemeClr val="tx1">
                  <a:lumMod val="95000"/>
                </a:schemeClr>
              </a:solidFill>
              <a:latin typeface="MetaOT-Book" pitchFamily="50" charset="0"/>
            </a:endParaRPr>
          </a:p>
        </p:txBody>
      </p:sp>
      <p:sp>
        <p:nvSpPr>
          <p:cNvPr id="5" name="TextBox 4"/>
          <p:cNvSpPr txBox="1"/>
          <p:nvPr/>
        </p:nvSpPr>
        <p:spPr>
          <a:xfrm>
            <a:off x="4495800" y="2971800"/>
            <a:ext cx="4267200" cy="138499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MetaOT-Book" pitchFamily="50" charset="0"/>
              </a:rPr>
              <a:t>HOW TO DO INSIGHT COMBINATION/</a:t>
            </a:r>
            <a:endParaRPr lang="en-US" sz="1400" dirty="0" smtClean="0">
              <a:solidFill>
                <a:schemeClr val="tx1">
                  <a:lumMod val="95000"/>
                </a:schemeClr>
              </a:solidFill>
              <a:latin typeface="MetaOT-Book" pitchFamily="50" charset="0"/>
            </a:endParaRPr>
          </a:p>
          <a:p>
            <a:pPr fontAlgn="base">
              <a:spcBef>
                <a:spcPct val="0"/>
              </a:spcBef>
              <a:spcAft>
                <a:spcPct val="0"/>
              </a:spcAft>
            </a:pP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a:solidFill>
                  <a:schemeClr val="tx1">
                    <a:lumMod val="95000"/>
                  </a:schemeClr>
                </a:solidFill>
                <a:latin typeface="MetaOT-Book" pitchFamily="50" charset="0"/>
              </a:rPr>
              <a:t>Begin to identify insights </a:t>
            </a:r>
            <a:endParaRPr lang="en-US" sz="1400" dirty="0" smtClean="0">
              <a:solidFill>
                <a:schemeClr val="tx1">
                  <a:lumMod val="95000"/>
                </a:schemeClr>
              </a:solidFill>
              <a:latin typeface="MetaOT-Book" pitchFamily="50"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Identify design patterns</a:t>
            </a:r>
          </a:p>
          <a:p>
            <a:pPr marL="342900" indent="-342900" fontAlgn="base">
              <a:spcBef>
                <a:spcPct val="0"/>
              </a:spcBef>
              <a:spcAft>
                <a:spcPct val="0"/>
              </a:spcAft>
              <a:buAutoNum type="arabicPeriod"/>
            </a:pPr>
            <a:r>
              <a:rPr lang="en-US" sz="1400" dirty="0" smtClean="0">
                <a:solidFill>
                  <a:schemeClr val="tx1">
                    <a:lumMod val="95000"/>
                  </a:schemeClr>
                </a:solidFill>
                <a:latin typeface="MetaOT-Book" pitchFamily="50" charset="0"/>
              </a:rPr>
              <a:t>Combine insights and patterns, </a:t>
            </a:r>
            <a:br>
              <a:rPr lang="en-US" sz="1400" dirty="0" smtClean="0">
                <a:solidFill>
                  <a:schemeClr val="tx1">
                    <a:lumMod val="95000"/>
                  </a:schemeClr>
                </a:solidFill>
                <a:latin typeface="MetaOT-Book" pitchFamily="50" charset="0"/>
              </a:rPr>
            </a:br>
            <a:r>
              <a:rPr lang="en-US" sz="1400" dirty="0" smtClean="0">
                <a:solidFill>
                  <a:schemeClr val="tx1">
                    <a:lumMod val="95000"/>
                  </a:schemeClr>
                </a:solidFill>
                <a:latin typeface="MetaOT-Book" pitchFamily="50" charset="0"/>
              </a:rPr>
              <a:t>to provoke new ideas</a:t>
            </a:r>
            <a:endParaRPr lang="en-US" sz="1400" dirty="0">
              <a:solidFill>
                <a:schemeClr val="tx1">
                  <a:lumMod val="95000"/>
                </a:schemeClr>
              </a:solidFill>
              <a:latin typeface="MetaOT-Book" pitchFamily="50" charset="0"/>
            </a:endParaRPr>
          </a:p>
        </p:txBody>
      </p:sp>
    </p:spTree>
    <p:extLst>
      <p:ext uri="{BB962C8B-B14F-4D97-AF65-F5344CB8AC3E}">
        <p14:creationId xmlns:p14="http://schemas.microsoft.com/office/powerpoint/2010/main" val="31842055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8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Insights</a:t>
            </a:r>
            <a:endParaRPr lang="en-US" sz="3600" dirty="0" smtClean="0">
              <a:solidFill>
                <a:prstClr val="white"/>
              </a:solidFill>
              <a:latin typeface="MetaOT-Book" pitchFamily="50" charset="0"/>
            </a:endParaRPr>
          </a:p>
          <a:p>
            <a:r>
              <a:rPr lang="en-US" sz="3600" dirty="0">
                <a:solidFill>
                  <a:prstClr val="white"/>
                </a:solidFill>
                <a:latin typeface="MetaOT-Book" pitchFamily="50" charset="0"/>
              </a:rPr>
              <a:t>An insight is a </a:t>
            </a:r>
            <a:r>
              <a:rPr lang="en-US" sz="3600" dirty="0" smtClean="0">
                <a:solidFill>
                  <a:prstClr val="white"/>
                </a:solidFill>
                <a:latin typeface="MetaOT-Book" pitchFamily="50" charset="0"/>
              </a:rPr>
              <a:t>clear</a:t>
            </a:r>
            <a:r>
              <a:rPr lang="en-US" sz="3600" dirty="0">
                <a:solidFill>
                  <a:prstClr val="white"/>
                </a:solidFill>
                <a:latin typeface="MetaOT-Book" pitchFamily="50" charset="0"/>
              </a:rPr>
              <a:t>, deep, </a:t>
            </a:r>
            <a:r>
              <a:rPr lang="en-US" sz="3600" u="sng" dirty="0">
                <a:solidFill>
                  <a:srgbClr val="5FB5CD"/>
                </a:solidFill>
                <a:latin typeface="MetaOT-Book" pitchFamily="50" charset="0"/>
              </a:rPr>
              <a:t>meaningful perception </a:t>
            </a:r>
            <a:r>
              <a:rPr lang="en-US" sz="3600" u="sng" dirty="0" smtClean="0">
                <a:solidFill>
                  <a:srgbClr val="5FB5CD"/>
                </a:solidFill>
                <a:latin typeface="MetaOT-Book" pitchFamily="50" charset="0"/>
              </a:rPr>
              <a:t>into </a:t>
            </a:r>
            <a:r>
              <a:rPr lang="en-US" sz="3600" u="sng" dirty="0">
                <a:solidFill>
                  <a:srgbClr val="5FB5CD"/>
                </a:solidFill>
                <a:latin typeface="MetaOT-Book" pitchFamily="50" charset="0"/>
              </a:rPr>
              <a:t>human behavior</a:t>
            </a:r>
            <a:r>
              <a:rPr lang="en-US" sz="3600" dirty="0">
                <a:solidFill>
                  <a:prstClr val="white"/>
                </a:solidFill>
                <a:latin typeface="MetaOT-Book" pitchFamily="50" charset="0"/>
              </a:rPr>
              <a:t> in a particular design context. </a:t>
            </a:r>
          </a:p>
          <a:p>
            <a:endParaRPr lang="en-US" sz="3600" dirty="0">
              <a:solidFill>
                <a:prstClr val="white"/>
              </a:solidFill>
              <a:latin typeface="MetaOT-Book" pitchFamily="50" charset="0"/>
            </a:endParaRPr>
          </a:p>
          <a:p>
            <a:r>
              <a:rPr lang="en-US" sz="3600" dirty="0">
                <a:solidFill>
                  <a:prstClr val="white"/>
                </a:solidFill>
                <a:latin typeface="MetaOT-Book" pitchFamily="50" charset="0"/>
              </a:rPr>
              <a:t>It’s a provocative statement of truth.</a:t>
            </a:r>
          </a:p>
        </p:txBody>
      </p:sp>
      <p:sp>
        <p:nvSpPr>
          <p:cNvPr id="3" name="Rectangle 2"/>
          <p:cNvSpPr/>
          <p:nvPr/>
        </p:nvSpPr>
        <p:spPr>
          <a:xfrm>
            <a:off x="6319837" y="3733800"/>
            <a:ext cx="1681163" cy="263534"/>
          </a:xfrm>
          <a:prstGeom prst="rect">
            <a:avLst/>
          </a:prstGeom>
        </p:spPr>
        <p:txBody>
          <a:bodyPr>
            <a:spAutoFit/>
          </a:bodyPr>
          <a:lstStyle/>
          <a:p>
            <a:pPr>
              <a:lnSpc>
                <a:spcPct val="115000"/>
              </a:lnSpc>
              <a:spcAft>
                <a:spcPts val="1000"/>
              </a:spcAft>
              <a:defRPr/>
            </a:pPr>
            <a:r>
              <a:rPr lang="en-US" sz="1000" dirty="0" smtClean="0">
                <a:solidFill>
                  <a:srgbClr val="FFFFFF">
                    <a:lumMod val="85000"/>
                    <a:lumOff val="15000"/>
                  </a:srgbClr>
                </a:solidFill>
                <a:latin typeface="MetaOT-Book" pitchFamily="50" charset="0"/>
                <a:ea typeface="ＭＳ Ｐゴシック" charset="-52"/>
                <a:cs typeface="ＭＳ Ｐゴシック" charset="-52"/>
              </a:rPr>
              <a:t>* And it may be wrong.</a:t>
            </a:r>
            <a:endParaRPr lang="en-US" sz="1000" dirty="0">
              <a:solidFill>
                <a:srgbClr val="FFFFFF">
                  <a:lumMod val="85000"/>
                  <a:lumOff val="15000"/>
                </a:srgbClr>
              </a:solidFill>
              <a:latin typeface="MetaOT-Book" pitchFamily="50" charset="0"/>
              <a:ea typeface="ＭＳ Ｐゴシック" charset="-52"/>
              <a:cs typeface="ＭＳ Ｐゴシック" charset="-52"/>
            </a:endParaRPr>
          </a:p>
        </p:txBody>
      </p:sp>
    </p:spTree>
    <p:extLst>
      <p:ext uri="{BB962C8B-B14F-4D97-AF65-F5344CB8AC3E}">
        <p14:creationId xmlns:p14="http://schemas.microsoft.com/office/powerpoint/2010/main" val="10485699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Insights</a:t>
            </a:r>
            <a:endParaRPr lang="en-US" sz="3600" dirty="0" smtClean="0">
              <a:solidFill>
                <a:prstClr val="white"/>
              </a:solidFill>
              <a:latin typeface="MetaOT-Book" pitchFamily="50" charset="0"/>
            </a:endParaRPr>
          </a:p>
          <a:p>
            <a:r>
              <a:rPr lang="en-US" sz="3600" dirty="0">
                <a:solidFill>
                  <a:prstClr val="white"/>
                </a:solidFill>
                <a:latin typeface="MetaOT-Book" pitchFamily="50" charset="0"/>
              </a:rPr>
              <a:t>An insight is a </a:t>
            </a:r>
            <a:r>
              <a:rPr lang="en-US" sz="3600" dirty="0" smtClean="0">
                <a:solidFill>
                  <a:prstClr val="white"/>
                </a:solidFill>
                <a:latin typeface="MetaOT-Book" pitchFamily="50" charset="0"/>
              </a:rPr>
              <a:t>clear</a:t>
            </a:r>
            <a:r>
              <a:rPr lang="en-US" sz="3600" dirty="0">
                <a:solidFill>
                  <a:prstClr val="white"/>
                </a:solidFill>
                <a:latin typeface="MetaOT-Book" pitchFamily="50" charset="0"/>
              </a:rPr>
              <a:t>, deep, meaningful perception </a:t>
            </a:r>
            <a:r>
              <a:rPr lang="en-US" sz="3600" dirty="0" smtClean="0">
                <a:solidFill>
                  <a:prstClr val="white"/>
                </a:solidFill>
                <a:latin typeface="MetaOT-Book" pitchFamily="50" charset="0"/>
              </a:rPr>
              <a:t>into </a:t>
            </a:r>
            <a:r>
              <a:rPr lang="en-US" sz="3600" dirty="0">
                <a:solidFill>
                  <a:prstClr val="white"/>
                </a:solidFill>
                <a:latin typeface="MetaOT-Book" pitchFamily="50" charset="0"/>
              </a:rPr>
              <a:t>human behavior in a particular design context. </a:t>
            </a:r>
          </a:p>
          <a:p>
            <a:endParaRPr lang="en-US" sz="3600" dirty="0">
              <a:solidFill>
                <a:prstClr val="white"/>
              </a:solidFill>
              <a:latin typeface="MetaOT-Book" pitchFamily="50" charset="0"/>
            </a:endParaRPr>
          </a:p>
          <a:p>
            <a:r>
              <a:rPr lang="en-US" sz="3600" dirty="0">
                <a:solidFill>
                  <a:prstClr val="white"/>
                </a:solidFill>
                <a:latin typeface="MetaOT-Book" pitchFamily="50" charset="0"/>
              </a:rPr>
              <a:t>It’s a </a:t>
            </a:r>
            <a:r>
              <a:rPr lang="en-US" sz="3600" u="sng" dirty="0">
                <a:solidFill>
                  <a:srgbClr val="5FB5CD"/>
                </a:solidFill>
                <a:latin typeface="MetaOT-Book" pitchFamily="50" charset="0"/>
              </a:rPr>
              <a:t>provocative statement of truth</a:t>
            </a:r>
            <a:r>
              <a:rPr lang="en-US" sz="3600" dirty="0">
                <a:solidFill>
                  <a:prstClr val="white"/>
                </a:solidFill>
                <a:latin typeface="MetaOT-Book" pitchFamily="50" charset="0"/>
              </a:rPr>
              <a:t>.</a:t>
            </a:r>
          </a:p>
        </p:txBody>
      </p:sp>
      <p:sp>
        <p:nvSpPr>
          <p:cNvPr id="3" name="Rectangle 2"/>
          <p:cNvSpPr/>
          <p:nvPr/>
        </p:nvSpPr>
        <p:spPr>
          <a:xfrm>
            <a:off x="6319837" y="3733800"/>
            <a:ext cx="1681163" cy="263534"/>
          </a:xfrm>
          <a:prstGeom prst="rect">
            <a:avLst/>
          </a:prstGeom>
        </p:spPr>
        <p:txBody>
          <a:bodyPr>
            <a:spAutoFit/>
          </a:bodyPr>
          <a:lstStyle/>
          <a:p>
            <a:pPr>
              <a:lnSpc>
                <a:spcPct val="115000"/>
              </a:lnSpc>
              <a:spcAft>
                <a:spcPts val="1000"/>
              </a:spcAft>
              <a:defRPr/>
            </a:pPr>
            <a:r>
              <a:rPr lang="en-US" sz="1000" dirty="0" smtClean="0">
                <a:solidFill>
                  <a:srgbClr val="FFFFFF">
                    <a:lumMod val="85000"/>
                    <a:lumOff val="15000"/>
                  </a:srgbClr>
                </a:solidFill>
                <a:latin typeface="MetaOT-Book" pitchFamily="50" charset="0"/>
                <a:ea typeface="ＭＳ Ｐゴシック" charset="-52"/>
                <a:cs typeface="ＭＳ Ｐゴシック" charset="-52"/>
              </a:rPr>
              <a:t>* And it may be wrong.</a:t>
            </a:r>
            <a:endParaRPr lang="en-US" sz="1000" dirty="0">
              <a:solidFill>
                <a:srgbClr val="FFFFFF">
                  <a:lumMod val="85000"/>
                  <a:lumOff val="15000"/>
                </a:srgbClr>
              </a:solidFill>
              <a:latin typeface="MetaOT-Book" pitchFamily="50" charset="0"/>
              <a:ea typeface="ＭＳ Ｐゴシック" charset="-52"/>
              <a:cs typeface="ＭＳ Ｐゴシック" charset="-52"/>
            </a:endParaRPr>
          </a:p>
        </p:txBody>
      </p:sp>
    </p:spTree>
    <p:extLst>
      <p:ext uri="{BB962C8B-B14F-4D97-AF65-F5344CB8AC3E}">
        <p14:creationId xmlns:p14="http://schemas.microsoft.com/office/powerpoint/2010/main" val="10485699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Insights</a:t>
            </a:r>
            <a:endParaRPr lang="en-US" sz="3600" dirty="0" smtClean="0">
              <a:solidFill>
                <a:prstClr val="white"/>
              </a:solidFill>
              <a:latin typeface="MetaOT-Book" pitchFamily="50" charset="0"/>
            </a:endParaRPr>
          </a:p>
          <a:p>
            <a:r>
              <a:rPr lang="en-US" sz="3600" dirty="0">
                <a:solidFill>
                  <a:prstClr val="white"/>
                </a:solidFill>
                <a:latin typeface="MetaOT-Book" pitchFamily="50" charset="0"/>
              </a:rPr>
              <a:t>An insight is a </a:t>
            </a:r>
            <a:r>
              <a:rPr lang="en-US" sz="3600" dirty="0" smtClean="0">
                <a:solidFill>
                  <a:prstClr val="white"/>
                </a:solidFill>
                <a:latin typeface="MetaOT-Book" pitchFamily="50" charset="0"/>
              </a:rPr>
              <a:t>clear</a:t>
            </a:r>
            <a:r>
              <a:rPr lang="en-US" sz="3600" dirty="0">
                <a:solidFill>
                  <a:prstClr val="white"/>
                </a:solidFill>
                <a:latin typeface="MetaOT-Book" pitchFamily="50" charset="0"/>
              </a:rPr>
              <a:t>, deep, meaningful perception </a:t>
            </a:r>
            <a:r>
              <a:rPr lang="en-US" sz="3600" dirty="0" smtClean="0">
                <a:solidFill>
                  <a:prstClr val="white"/>
                </a:solidFill>
                <a:latin typeface="MetaOT-Book" pitchFamily="50" charset="0"/>
              </a:rPr>
              <a:t>into </a:t>
            </a:r>
            <a:r>
              <a:rPr lang="en-US" sz="3600" dirty="0">
                <a:solidFill>
                  <a:prstClr val="white"/>
                </a:solidFill>
                <a:latin typeface="MetaOT-Book" pitchFamily="50" charset="0"/>
              </a:rPr>
              <a:t>human behavior in a particular design context. </a:t>
            </a:r>
          </a:p>
          <a:p>
            <a:endParaRPr lang="en-US" sz="3600" dirty="0">
              <a:solidFill>
                <a:prstClr val="white"/>
              </a:solidFill>
              <a:latin typeface="MetaOT-Book" pitchFamily="50" charset="0"/>
            </a:endParaRPr>
          </a:p>
          <a:p>
            <a:r>
              <a:rPr lang="en-US" sz="3600" dirty="0">
                <a:solidFill>
                  <a:prstClr val="white"/>
                </a:solidFill>
                <a:latin typeface="MetaOT-Book" pitchFamily="50" charset="0"/>
              </a:rPr>
              <a:t>It’s a provocative statement of truth.</a:t>
            </a:r>
          </a:p>
        </p:txBody>
      </p:sp>
      <p:sp>
        <p:nvSpPr>
          <p:cNvPr id="3" name="Rectangle 2"/>
          <p:cNvSpPr/>
          <p:nvPr/>
        </p:nvSpPr>
        <p:spPr>
          <a:xfrm>
            <a:off x="6319837" y="3733800"/>
            <a:ext cx="1681163" cy="263534"/>
          </a:xfrm>
          <a:prstGeom prst="rect">
            <a:avLst/>
          </a:prstGeom>
        </p:spPr>
        <p:txBody>
          <a:bodyPr>
            <a:spAutoFit/>
          </a:bodyPr>
          <a:lstStyle/>
          <a:p>
            <a:pPr>
              <a:lnSpc>
                <a:spcPct val="115000"/>
              </a:lnSpc>
              <a:spcAft>
                <a:spcPts val="1000"/>
              </a:spcAft>
              <a:defRPr/>
            </a:pPr>
            <a:r>
              <a:rPr lang="en-US" sz="1000" u="sng" dirty="0" smtClean="0">
                <a:solidFill>
                  <a:srgbClr val="5FB5CD"/>
                </a:solidFill>
                <a:latin typeface="MetaOT-Book" pitchFamily="50" charset="0"/>
                <a:ea typeface="ＭＳ Ｐゴシック" charset="-52"/>
                <a:cs typeface="ＭＳ Ｐゴシック" charset="-52"/>
              </a:rPr>
              <a:t>* And it may be wrong.</a:t>
            </a:r>
            <a:endParaRPr lang="en-US" sz="1000" u="sng" dirty="0">
              <a:solidFill>
                <a:srgbClr val="5FB5CD"/>
              </a:solidFill>
              <a:latin typeface="MetaOT-Book" pitchFamily="50" charset="0"/>
              <a:ea typeface="ＭＳ Ｐゴシック" charset="-52"/>
              <a:cs typeface="ＭＳ Ｐゴシック" charset="-52"/>
            </a:endParaRPr>
          </a:p>
        </p:txBody>
      </p:sp>
    </p:spTree>
    <p:extLst>
      <p:ext uri="{BB962C8B-B14F-4D97-AF65-F5344CB8AC3E}">
        <p14:creationId xmlns:p14="http://schemas.microsoft.com/office/powerpoint/2010/main" val="3601536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Design Patterns</a:t>
            </a:r>
            <a:endParaRPr lang="en-US" sz="3600" dirty="0" smtClean="0">
              <a:solidFill>
                <a:prstClr val="white"/>
              </a:solidFill>
              <a:latin typeface="MetaOT-Book" pitchFamily="50" charset="0"/>
            </a:endParaRPr>
          </a:p>
          <a:p>
            <a:r>
              <a:rPr lang="en-US" sz="3600" dirty="0" smtClean="0">
                <a:solidFill>
                  <a:prstClr val="white"/>
                </a:solidFill>
                <a:latin typeface="MetaOT-Book" pitchFamily="50" charset="0"/>
              </a:rPr>
              <a:t>A design pattern describes a possible solution to a problem, based on problem / solution sets in other contexts.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10079841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Design Patterns</a:t>
            </a:r>
            <a:endParaRPr lang="en-US" sz="3600" dirty="0" smtClean="0">
              <a:solidFill>
                <a:prstClr val="white"/>
              </a:solidFill>
              <a:latin typeface="MetaOT-Book" pitchFamily="50" charset="0"/>
            </a:endParaRPr>
          </a:p>
          <a:p>
            <a:r>
              <a:rPr lang="en-US" sz="3600" dirty="0" smtClean="0">
                <a:solidFill>
                  <a:prstClr val="white"/>
                </a:solidFill>
                <a:latin typeface="MetaOT-Book" pitchFamily="50" charset="0"/>
              </a:rPr>
              <a:t>A design pattern describes a </a:t>
            </a:r>
            <a:r>
              <a:rPr lang="en-US" sz="3600" u="sng" dirty="0" smtClean="0">
                <a:solidFill>
                  <a:srgbClr val="5FB5CD"/>
                </a:solidFill>
                <a:latin typeface="MetaOT-Book" pitchFamily="50" charset="0"/>
              </a:rPr>
              <a:t>possible</a:t>
            </a:r>
            <a:r>
              <a:rPr lang="en-US" sz="3600" dirty="0" smtClean="0">
                <a:solidFill>
                  <a:prstClr val="white"/>
                </a:solidFill>
                <a:latin typeface="MetaOT-Book" pitchFamily="50" charset="0"/>
              </a:rPr>
              <a:t> solution to a problem, based on problem / solution sets in other contexts.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1868824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MetaOT-Book" pitchFamily="50" charset="0"/>
              </a:rPr>
              <a:t>Design Patterns</a:t>
            </a:r>
            <a:endParaRPr lang="en-US" sz="3600" dirty="0" smtClean="0">
              <a:solidFill>
                <a:prstClr val="white"/>
              </a:solidFill>
              <a:latin typeface="MetaOT-Book" pitchFamily="50" charset="0"/>
            </a:endParaRPr>
          </a:p>
          <a:p>
            <a:r>
              <a:rPr lang="en-US" sz="3600" dirty="0" smtClean="0">
                <a:solidFill>
                  <a:prstClr val="white"/>
                </a:solidFill>
                <a:latin typeface="MetaOT-Book" pitchFamily="50" charset="0"/>
              </a:rPr>
              <a:t>A design pattern describes a possible solution to a problem, </a:t>
            </a:r>
            <a:r>
              <a:rPr lang="en-US" sz="3600" u="sng" dirty="0" smtClean="0">
                <a:solidFill>
                  <a:srgbClr val="5FB5CD"/>
                </a:solidFill>
                <a:latin typeface="MetaOT-Book" pitchFamily="50" charset="0"/>
              </a:rPr>
              <a:t>based on problem / solution sets in other contexts</a:t>
            </a:r>
            <a:r>
              <a:rPr lang="en-US" sz="3600" dirty="0" smtClean="0">
                <a:solidFill>
                  <a:prstClr val="white"/>
                </a:solidFill>
                <a:latin typeface="MetaOT-Book" pitchFamily="50" charset="0"/>
              </a:rPr>
              <a:t>.</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1868824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ayouts">
  <a:themeElements>
    <a:clrScheme name="AC4D">
      <a:dk1>
        <a:sysClr val="windowText" lastClr="000000"/>
      </a:dk1>
      <a:lt1>
        <a:sysClr val="window" lastClr="FFFFFF"/>
      </a:lt1>
      <a:dk2>
        <a:srgbClr val="F6BB00"/>
      </a:dk2>
      <a:lt2>
        <a:srgbClr val="B0DAE6"/>
      </a:lt2>
      <a:accent1>
        <a:srgbClr val="5FB5CD"/>
      </a:accent1>
      <a:accent2>
        <a:srgbClr val="CA2A27"/>
      </a:accent2>
      <a:accent3>
        <a:srgbClr val="C4248F"/>
      </a:accent3>
      <a:accent4>
        <a:srgbClr val="676767"/>
      </a:accent4>
      <a:accent5>
        <a:srgbClr val="9BCB3C"/>
      </a:accent5>
      <a:accent6>
        <a:srgbClr val="D8D8D8"/>
      </a:accent6>
      <a:hlink>
        <a:srgbClr val="676767"/>
      </a:hlink>
      <a:folHlink>
        <a:srgbClr val="676767"/>
      </a:folHlink>
    </a:clrScheme>
    <a:fontScheme name="AC4D">
      <a:majorFont>
        <a:latin typeface="MetaOT-Bold"/>
        <a:ea typeface=""/>
        <a:cs typeface=""/>
      </a:majorFont>
      <a:minorFont>
        <a:latin typeface="MetaO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og color theme">
    <a:dk1>
      <a:srgbClr val="000000"/>
    </a:dk1>
    <a:lt1>
      <a:srgbClr val="FFFFFF"/>
    </a:lt1>
    <a:dk2>
      <a:srgbClr val="5A5A5A"/>
    </a:dk2>
    <a:lt2>
      <a:srgbClr val="9B9B9B"/>
    </a:lt2>
    <a:accent1>
      <a:srgbClr val="87D300"/>
    </a:accent1>
    <a:accent2>
      <a:srgbClr val="D71920"/>
    </a:accent2>
    <a:accent3>
      <a:srgbClr val="F6BB00"/>
    </a:accent3>
    <a:accent4>
      <a:srgbClr val="0070C0"/>
    </a:accent4>
    <a:accent5>
      <a:srgbClr val="00B0F0"/>
    </a:accent5>
    <a:accent6>
      <a:srgbClr val="7030A0"/>
    </a:accent6>
    <a:hlink>
      <a:srgbClr val="C00000"/>
    </a:hlink>
    <a:folHlink>
      <a:srgbClr val="002060"/>
    </a:folHlink>
  </a:clrScheme>
</a:themeOverride>
</file>

<file path=ppt/theme/themeOverride2.xml><?xml version="1.0" encoding="utf-8"?>
<a:themeOverride xmlns:a="http://schemas.openxmlformats.org/drawingml/2006/main">
  <a:clrScheme name="frog color theme">
    <a:dk1>
      <a:srgbClr val="000000"/>
    </a:dk1>
    <a:lt1>
      <a:srgbClr val="FFFFFF"/>
    </a:lt1>
    <a:dk2>
      <a:srgbClr val="5A5A5A"/>
    </a:dk2>
    <a:lt2>
      <a:srgbClr val="9B9B9B"/>
    </a:lt2>
    <a:accent1>
      <a:srgbClr val="87D300"/>
    </a:accent1>
    <a:accent2>
      <a:srgbClr val="D71920"/>
    </a:accent2>
    <a:accent3>
      <a:srgbClr val="F6BB00"/>
    </a:accent3>
    <a:accent4>
      <a:srgbClr val="0070C0"/>
    </a:accent4>
    <a:accent5>
      <a:srgbClr val="00B0F0"/>
    </a:accent5>
    <a:accent6>
      <a:srgbClr val="7030A0"/>
    </a:accent6>
    <a:hlink>
      <a:srgbClr val="C00000"/>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
  <TotalTime>9777</TotalTime>
  <Words>1991</Words>
  <Application>Microsoft Office PowerPoint</Application>
  <PresentationFormat>On-screen Show (4:3)</PresentationFormat>
  <Paragraphs>305</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Performing Insight Combination</vt:lpstr>
      <vt:lpstr>Performing Insight Combination</vt:lpstr>
      <vt:lpstr>Performing Insight Combination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Jon.Kolko</dc:creator>
  <cp:lastModifiedBy>Jon</cp:lastModifiedBy>
  <cp:revision>865</cp:revision>
  <cp:lastPrinted>2012-02-01T12:34:56Z</cp:lastPrinted>
  <dcterms:created xsi:type="dcterms:W3CDTF">2010-11-26T21:24:12Z</dcterms:created>
  <dcterms:modified xsi:type="dcterms:W3CDTF">2012-10-15T13:48:07Z</dcterms:modified>
</cp:coreProperties>
</file>