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526" r:id="rId2"/>
    <p:sldId id="572" r:id="rId3"/>
    <p:sldId id="574" r:id="rId4"/>
    <p:sldId id="575" r:id="rId5"/>
    <p:sldId id="612" r:id="rId6"/>
    <p:sldId id="599" r:id="rId7"/>
    <p:sldId id="600" r:id="rId8"/>
    <p:sldId id="601" r:id="rId9"/>
    <p:sldId id="602" r:id="rId10"/>
    <p:sldId id="596" r:id="rId11"/>
    <p:sldId id="573" r:id="rId12"/>
    <p:sldId id="583" r:id="rId13"/>
    <p:sldId id="584" r:id="rId14"/>
    <p:sldId id="591" r:id="rId15"/>
    <p:sldId id="589" r:id="rId16"/>
    <p:sldId id="588" r:id="rId17"/>
    <p:sldId id="590" r:id="rId18"/>
    <p:sldId id="597" r:id="rId19"/>
    <p:sldId id="467" r:id="rId2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nathan Berkowitz"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B5CD"/>
    <a:srgbClr val="C4248F"/>
    <a:srgbClr val="F6BB00"/>
    <a:srgbClr val="B0DAE6"/>
    <a:srgbClr val="350825"/>
    <a:srgbClr val="601044"/>
    <a:srgbClr val="781557"/>
    <a:srgbClr val="D3EBF1"/>
    <a:srgbClr val="000000"/>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59" autoAdjust="0"/>
    <p:restoredTop sz="98347" autoAdjust="0"/>
  </p:normalViewPr>
  <p:slideViewPr>
    <p:cSldViewPr snapToGrid="0">
      <p:cViewPr varScale="1">
        <p:scale>
          <a:sx n="68" d="100"/>
          <a:sy n="68" d="100"/>
        </p:scale>
        <p:origin x="1476" y="84"/>
      </p:cViewPr>
      <p:guideLst>
        <p:guide orient="horz" pos="2160"/>
        <p:guide pos="2880"/>
      </p:guideLst>
    </p:cSldViewPr>
  </p:slideViewPr>
  <p:outlineViewPr>
    <p:cViewPr>
      <p:scale>
        <a:sx n="33" d="100"/>
        <a:sy n="33" d="100"/>
      </p:scale>
      <p:origin x="0" y="1998"/>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80391"/>
          </a:xfrm>
          <a:prstGeom prst="rect">
            <a:avLst/>
          </a:prstGeom>
        </p:spPr>
        <p:txBody>
          <a:bodyPr vert="horz" lIns="95674" tIns="47837" rIns="95674" bIns="47837" rtlCol="0"/>
          <a:lstStyle>
            <a:lvl1pPr algn="l">
              <a:defRPr sz="1300">
                <a:latin typeface="MetaOT-Book" pitchFamily="50" charset="0"/>
              </a:defRPr>
            </a:lvl1pPr>
          </a:lstStyle>
          <a:p>
            <a:endParaRPr lang="en-US" dirty="0"/>
          </a:p>
        </p:txBody>
      </p:sp>
      <p:sp>
        <p:nvSpPr>
          <p:cNvPr id="3" name="Date Placeholder 2"/>
          <p:cNvSpPr>
            <a:spLocks noGrp="1"/>
          </p:cNvSpPr>
          <p:nvPr>
            <p:ph type="dt" idx="1"/>
          </p:nvPr>
        </p:nvSpPr>
        <p:spPr>
          <a:xfrm>
            <a:off x="4143271" y="0"/>
            <a:ext cx="3170255" cy="480391"/>
          </a:xfrm>
          <a:prstGeom prst="rect">
            <a:avLst/>
          </a:prstGeom>
        </p:spPr>
        <p:txBody>
          <a:bodyPr vert="horz" lIns="95674" tIns="47837" rIns="95674" bIns="47837" rtlCol="0"/>
          <a:lstStyle>
            <a:lvl1pPr algn="r">
              <a:defRPr sz="1300">
                <a:latin typeface="MetaOT-Book" pitchFamily="50" charset="0"/>
              </a:defRPr>
            </a:lvl1pPr>
          </a:lstStyle>
          <a:p>
            <a:fld id="{F10A19CE-6EE8-4BDB-A44D-30E9E9E6DC99}" type="datetimeFigureOut">
              <a:rPr lang="en-US" smtClean="0"/>
              <a:pPr/>
              <a:t>11/22/2015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674" tIns="47837" rIns="95674" bIns="47837" rtlCol="0" anchor="ctr"/>
          <a:lstStyle/>
          <a:p>
            <a:endParaRPr lang="en-US" dirty="0"/>
          </a:p>
        </p:txBody>
      </p:sp>
      <p:sp>
        <p:nvSpPr>
          <p:cNvPr id="5" name="Notes Placeholder 4"/>
          <p:cNvSpPr>
            <a:spLocks noGrp="1"/>
          </p:cNvSpPr>
          <p:nvPr>
            <p:ph type="body" sz="quarter" idx="3"/>
          </p:nvPr>
        </p:nvSpPr>
        <p:spPr>
          <a:xfrm>
            <a:off x="731856" y="4561232"/>
            <a:ext cx="5851490" cy="4320209"/>
          </a:xfrm>
          <a:prstGeom prst="rect">
            <a:avLst/>
          </a:prstGeom>
        </p:spPr>
        <p:txBody>
          <a:bodyPr vert="horz" lIns="95674" tIns="47837" rIns="95674" bIns="4783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9119159"/>
            <a:ext cx="3170255" cy="480391"/>
          </a:xfrm>
          <a:prstGeom prst="rect">
            <a:avLst/>
          </a:prstGeom>
        </p:spPr>
        <p:txBody>
          <a:bodyPr vert="horz" lIns="95674" tIns="47837" rIns="95674" bIns="47837" rtlCol="0" anchor="b"/>
          <a:lstStyle>
            <a:lvl1pPr algn="l">
              <a:defRPr sz="1300">
                <a:latin typeface="MetaOT-Book" pitchFamily="50" charset="0"/>
              </a:defRPr>
            </a:lvl1pPr>
          </a:lstStyle>
          <a:p>
            <a:endParaRPr lang="en-US" dirty="0"/>
          </a:p>
        </p:txBody>
      </p:sp>
      <p:sp>
        <p:nvSpPr>
          <p:cNvPr id="7" name="Slide Number Placeholder 6"/>
          <p:cNvSpPr>
            <a:spLocks noGrp="1"/>
          </p:cNvSpPr>
          <p:nvPr>
            <p:ph type="sldNum" sz="quarter" idx="5"/>
          </p:nvPr>
        </p:nvSpPr>
        <p:spPr>
          <a:xfrm>
            <a:off x="4143271" y="9119159"/>
            <a:ext cx="3170255" cy="480391"/>
          </a:xfrm>
          <a:prstGeom prst="rect">
            <a:avLst/>
          </a:prstGeom>
        </p:spPr>
        <p:txBody>
          <a:bodyPr vert="horz" lIns="95674" tIns="47837" rIns="95674" bIns="47837" rtlCol="0" anchor="b"/>
          <a:lstStyle>
            <a:lvl1pPr algn="r">
              <a:defRPr sz="1300">
                <a:latin typeface="MetaOT-Book" pitchFamily="50" charset="0"/>
              </a:defRPr>
            </a:lvl1pPr>
          </a:lstStyle>
          <a:p>
            <a:fld id="{F96A5088-7373-4757-B571-1168002282FD}" type="slidenum">
              <a:rPr lang="en-US" smtClean="0"/>
              <a:pPr/>
              <a:t>‹#›</a:t>
            </a:fld>
            <a:endParaRPr lang="en-US" dirty="0"/>
          </a:p>
        </p:txBody>
      </p:sp>
    </p:spTree>
    <p:extLst>
      <p:ext uri="{BB962C8B-B14F-4D97-AF65-F5344CB8AC3E}">
        <p14:creationId xmlns:p14="http://schemas.microsoft.com/office/powerpoint/2010/main" val="174957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etaOT-Book" pitchFamily="50" charset="0"/>
        <a:ea typeface="+mn-ea"/>
        <a:cs typeface="+mn-cs"/>
      </a:defRPr>
    </a:lvl1pPr>
    <a:lvl2pPr marL="457200" algn="l" defTabSz="914400" rtl="0" eaLnBrk="1" latinLnBrk="0" hangingPunct="1">
      <a:defRPr sz="1200" kern="1200">
        <a:solidFill>
          <a:schemeClr val="tx1"/>
        </a:solidFill>
        <a:latin typeface="MetaOT-Book" pitchFamily="50" charset="0"/>
        <a:ea typeface="+mn-ea"/>
        <a:cs typeface="+mn-cs"/>
      </a:defRPr>
    </a:lvl2pPr>
    <a:lvl3pPr marL="914400" algn="l" defTabSz="914400" rtl="0" eaLnBrk="1" latinLnBrk="0" hangingPunct="1">
      <a:defRPr sz="1200" kern="1200">
        <a:solidFill>
          <a:schemeClr val="tx1"/>
        </a:solidFill>
        <a:latin typeface="MetaOT-Book" pitchFamily="50" charset="0"/>
        <a:ea typeface="+mn-ea"/>
        <a:cs typeface="+mn-cs"/>
      </a:defRPr>
    </a:lvl3pPr>
    <a:lvl4pPr marL="1371600" algn="l" defTabSz="914400" rtl="0" eaLnBrk="1" latinLnBrk="0" hangingPunct="1">
      <a:defRPr sz="1200" kern="1200">
        <a:solidFill>
          <a:schemeClr val="tx1"/>
        </a:solidFill>
        <a:latin typeface="MetaOT-Book" pitchFamily="50" charset="0"/>
        <a:ea typeface="+mn-ea"/>
        <a:cs typeface="+mn-cs"/>
      </a:defRPr>
    </a:lvl4pPr>
    <a:lvl5pPr marL="1828800" algn="l" defTabSz="914400" rtl="0" eaLnBrk="1" latinLnBrk="0" hangingPunct="1">
      <a:defRPr sz="1200" kern="1200">
        <a:solidFill>
          <a:schemeClr val="tx1"/>
        </a:solidFill>
        <a:latin typeface="MetaOT-Book" pitchFamily="50"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2</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2</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2972598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11</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11</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970623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12</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12</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250317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13</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13</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06653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18</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18</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246040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3</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3</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134678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4</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4</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547432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5</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5</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821730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6</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6</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4247520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7</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7</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415155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8</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8</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1135399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9</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9</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3962612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9266" name="Rectangle 7"/>
          <p:cNvSpPr>
            <a:spLocks noGrp="1" noChangeArrowheads="1"/>
          </p:cNvSpPr>
          <p:nvPr>
            <p:ph type="sldNum" sz="quarter"/>
          </p:nvPr>
        </p:nvSpPr>
        <p:spPr>
          <a:noFill/>
        </p:spPr>
        <p:txBody>
          <a:bodyPr/>
          <a:lstStyle/>
          <a:p>
            <a:fld id="{D26D6F03-B87F-459C-95A9-D92AF9E43223}" type="slidenum">
              <a:rPr lang="en-US">
                <a:solidFill>
                  <a:srgbClr val="FFFFFF"/>
                </a:solidFill>
              </a:rPr>
              <a:pPr/>
              <a:t>10</a:t>
            </a:fld>
            <a:endParaRPr lang="en-US">
              <a:solidFill>
                <a:srgbClr val="FFFFFF"/>
              </a:solidFill>
            </a:endParaRPr>
          </a:p>
        </p:txBody>
      </p:sp>
      <p:sp>
        <p:nvSpPr>
          <p:cNvPr id="139267" name="Text Box 1"/>
          <p:cNvSpPr txBox="1">
            <a:spLocks noChangeArrowheads="1"/>
          </p:cNvSpPr>
          <p:nvPr/>
        </p:nvSpPr>
        <p:spPr bwMode="auto">
          <a:xfrm>
            <a:off x="4143587" y="9119475"/>
            <a:ext cx="3169920" cy="480060"/>
          </a:xfrm>
          <a:prstGeom prst="rect">
            <a:avLst/>
          </a:prstGeom>
          <a:noFill/>
          <a:ln w="9525">
            <a:noFill/>
            <a:round/>
            <a:headEnd/>
            <a:tailEnd/>
          </a:ln>
        </p:spPr>
        <p:txBody>
          <a:bodyPr lIns="95137" tIns="49471" rIns="95137" bIns="49471" anchor="b"/>
          <a:lstStyle/>
          <a:p>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fld id="{57CCA139-A3DB-445E-99D4-D659424798E4}" type="slidenum">
              <a:rPr lang="en-US" sz="1300">
                <a:solidFill>
                  <a:srgbClr val="808080"/>
                </a:solidFill>
                <a:latin typeface="Arial" pitchFamily="34" charset="0"/>
                <a:ea typeface="ＭＳ Ｐゴシック"/>
              </a:rPr>
              <a:pPr algn="r" defTabSz="483295" fontAlgn="base">
                <a:spcBef>
                  <a:spcPct val="0"/>
                </a:spcBef>
                <a:spcAft>
                  <a:spcPct val="0"/>
                </a:spcAft>
                <a:buClr>
                  <a:srgbClr val="808080"/>
                </a:buClr>
                <a:buSzPct val="100000"/>
                <a:tabLst>
                  <a:tab pos="0" algn="l"/>
                  <a:tab pos="966591" algn="l"/>
                  <a:tab pos="1933183" algn="l"/>
                  <a:tab pos="2899773" algn="l"/>
                  <a:tab pos="3866364" algn="l"/>
                  <a:tab pos="4832956" algn="l"/>
                  <a:tab pos="5799547" algn="l"/>
                  <a:tab pos="6766138" algn="l"/>
                  <a:tab pos="7732729" algn="l"/>
                  <a:tab pos="8699320" algn="l"/>
                  <a:tab pos="9665911" algn="l"/>
                  <a:tab pos="10632503" algn="l"/>
                </a:tabLst>
              </a:pPr>
              <a:t>10</a:t>
            </a:fld>
            <a:endParaRPr lang="en-US" sz="1300">
              <a:solidFill>
                <a:srgbClr val="808080"/>
              </a:solidFill>
              <a:latin typeface="Arial" pitchFamily="34" charset="0"/>
              <a:ea typeface="ＭＳ Ｐゴシック"/>
            </a:endParaRPr>
          </a:p>
        </p:txBody>
      </p:sp>
      <p:sp>
        <p:nvSpPr>
          <p:cNvPr id="139268" name="Text Box 2"/>
          <p:cNvSpPr txBox="1">
            <a:spLocks noChangeArrowheads="1"/>
          </p:cNvSpPr>
          <p:nvPr/>
        </p:nvSpPr>
        <p:spPr bwMode="auto">
          <a:xfrm>
            <a:off x="1219200" y="720089"/>
            <a:ext cx="4876800" cy="3600451"/>
          </a:xfrm>
          <a:prstGeom prst="rect">
            <a:avLst/>
          </a:prstGeom>
          <a:solidFill>
            <a:srgbClr val="FFFFFF"/>
          </a:solidFill>
          <a:ln w="9525">
            <a:solidFill>
              <a:srgbClr val="000000"/>
            </a:solidFill>
            <a:miter lim="800000"/>
            <a:headEnd/>
            <a:tailEnd/>
          </a:ln>
        </p:spPr>
        <p:txBody>
          <a:bodyPr wrap="none" lIns="96659" tIns="48330" rIns="96659" bIns="48330" anchor="ctr"/>
          <a:lstStyle/>
          <a:p>
            <a:pPr defTabSz="483295" fontAlgn="base">
              <a:spcBef>
                <a:spcPct val="0"/>
              </a:spcBef>
              <a:spcAft>
                <a:spcPct val="0"/>
              </a:spcAft>
              <a:buClr>
                <a:srgbClr val="808080"/>
              </a:buClr>
              <a:buSzPct val="100000"/>
            </a:pPr>
            <a:endParaRPr lang="en-US" smtClean="0">
              <a:solidFill>
                <a:srgbClr val="FFFFFF"/>
              </a:solidFill>
              <a:latin typeface="Arial" pitchFamily="34" charset="0"/>
              <a:ea typeface="ＭＳ Ｐゴシック"/>
            </a:endParaRPr>
          </a:p>
        </p:txBody>
      </p:sp>
      <p:sp>
        <p:nvSpPr>
          <p:cNvPr id="139269" name="Text Box 3"/>
          <p:cNvSpPr>
            <a:spLocks noGrp="1" noChangeArrowheads="1"/>
          </p:cNvSpPr>
          <p:nvPr>
            <p:ph type="body"/>
          </p:nvPr>
        </p:nvSpPr>
        <p:spPr>
          <a:xfrm>
            <a:off x="731520" y="4560571"/>
            <a:ext cx="5852160" cy="4320540"/>
          </a:xfrm>
          <a:noFill/>
          <a:ln/>
        </p:spPr>
        <p:txBody>
          <a:bodyPr wrap="none" anchor="ctr"/>
          <a:lstStyle/>
          <a:p>
            <a:endParaRPr lang="en-US" dirty="0" smtClean="0">
              <a:latin typeface="Times New Roman" pitchFamily="18" charset="0"/>
              <a:ea typeface="ＭＳ Ｐゴシック" pitchFamily="34" charset="-128"/>
            </a:endParaRPr>
          </a:p>
        </p:txBody>
      </p:sp>
    </p:spTree>
    <p:extLst>
      <p:ext uri="{BB962C8B-B14F-4D97-AF65-F5344CB8AC3E}">
        <p14:creationId xmlns:p14="http://schemas.microsoft.com/office/powerpoint/2010/main" val="2709487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lain Black ">
    <p:bg>
      <p:bgPr>
        <a:solidFill>
          <a:schemeClr val="tx1"/>
        </a:solidFill>
        <a:effectLst/>
      </p:bgPr>
    </p:bg>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4EDFF840-9474-449C-83EF-EE307FABEFD3}" type="slidenum">
              <a:rPr lang="en-US" smtClean="0"/>
              <a:pPr/>
              <a:t>‹#›</a:t>
            </a:fld>
            <a:endParaRPr lang="en-US" dirty="0"/>
          </a:p>
        </p:txBody>
      </p:sp>
      <p:pic>
        <p:nvPicPr>
          <p:cNvPr id="3" name="Picture 2" descr="C:\Users\Jon\Dropbox\designschool\logo\ac4d_whit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56947" y="6300216"/>
            <a:ext cx="657453" cy="32918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19036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in White">
    <p:bg>
      <p:bgPr>
        <a:solidFill>
          <a:schemeClr val="bg1"/>
        </a:solid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56032" y="304800"/>
            <a:ext cx="8659368" cy="990600"/>
          </a:xfrm>
          <a:prstGeom prst="rect">
            <a:avLst/>
          </a:prstGeom>
        </p:spPr>
        <p:txBody>
          <a:bodyPr vert="horz" lIns="91440" tIns="45720" rIns="91440" bIns="45720" rtlCol="0" anchor="t">
            <a:normAutofit/>
          </a:bodyPr>
          <a:lstStyle>
            <a:lvl1pPr>
              <a:defRPr b="0">
                <a:solidFill>
                  <a:schemeClr val="tx1"/>
                </a:solidFill>
                <a:latin typeface="MetaOT-Bold" pitchFamily="50" charset="0"/>
              </a:defRPr>
            </a:lvl1pPr>
          </a:lstStyle>
          <a:p>
            <a:r>
              <a:rPr lang="en-US" dirty="0" smtClean="0"/>
              <a:t>Click to edit Master title style</a:t>
            </a:r>
            <a:endParaRPr lang="en-US" dirty="0"/>
          </a:p>
        </p:txBody>
      </p:sp>
      <p:sp>
        <p:nvSpPr>
          <p:cNvPr id="5"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FF840-9474-449C-83EF-EE307FABEFD3}" type="slidenum">
              <a:rPr lang="en-US" smtClean="0"/>
              <a:t>‹#›</a:t>
            </a:fld>
            <a:endParaRPr lang="en-US"/>
          </a:p>
        </p:txBody>
      </p:sp>
      <p:pic>
        <p:nvPicPr>
          <p:cNvPr id="6" name="Picture 4" descr="C:\Users\Jon\Dropbox\designschool\logo\ac4d_larg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56032" y="6324600"/>
            <a:ext cx="658368" cy="31746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236747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Point Quote">
    <p:bg>
      <p:bgPr>
        <a:solidFill>
          <a:schemeClr val="tx1"/>
        </a:solidFill>
        <a:effectLst/>
      </p:bgPr>
    </p:bg>
    <p:spTree>
      <p:nvGrpSpPr>
        <p:cNvPr id="1" name=""/>
        <p:cNvGrpSpPr/>
        <p:nvPr/>
      </p:nvGrpSpPr>
      <p:grpSpPr>
        <a:xfrm>
          <a:off x="0" y="0"/>
          <a:ext cx="0" cy="0"/>
          <a:chOff x="0" y="0"/>
          <a:chExt cx="0" cy="0"/>
        </a:xfrm>
      </p:grpSpPr>
      <p:sp>
        <p:nvSpPr>
          <p:cNvPr id="2"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4EDFF840-9474-449C-83EF-EE307FABEFD3}" type="slidenum">
              <a:rPr lang="en-US" smtClean="0"/>
              <a:pPr/>
              <a:t>‹#›</a:t>
            </a:fld>
            <a:endParaRPr lang="en-US"/>
          </a:p>
        </p:txBody>
      </p:sp>
      <p:pic>
        <p:nvPicPr>
          <p:cNvPr id="3" name="Picture 2" descr="C:\Users\Jon\Dropbox\designschool\logo\ac4d_whit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56947" y="6300216"/>
            <a:ext cx="657453" cy="32918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 Placeholder 20"/>
          <p:cNvSpPr>
            <a:spLocks noGrp="1"/>
          </p:cNvSpPr>
          <p:nvPr>
            <p:ph type="body" sz="quarter" idx="10"/>
          </p:nvPr>
        </p:nvSpPr>
        <p:spPr>
          <a:xfrm>
            <a:off x="228600" y="228600"/>
            <a:ext cx="8763000" cy="5638800"/>
          </a:xfrm>
          <a:prstGeom prst="rect">
            <a:avLst/>
          </a:prstGeom>
        </p:spPr>
        <p:txBody>
          <a:bodyPr anchor="ctr" anchorCtr="0"/>
          <a:lstStyle>
            <a:lvl1pPr marL="0" indent="0" algn="ctr">
              <a:buNone/>
              <a:defRPr lang="en-US" sz="4800" kern="1200" smtClean="0">
                <a:solidFill>
                  <a:schemeClr val="bg1"/>
                </a:solidFill>
                <a:latin typeface="MetaOT-Book" pitchFamily="50" charset="0"/>
                <a:ea typeface="+mn-ea"/>
                <a:cs typeface="+mn-cs"/>
              </a:defRPr>
            </a:lvl1pPr>
            <a:lvl2pPr marL="457200" indent="0" algn="ctr">
              <a:buNone/>
              <a:defRPr sz="4800"/>
            </a:lvl2pPr>
            <a:lvl3pPr marL="914400" indent="0" algn="ctr">
              <a:buNone/>
              <a:defRPr sz="4800"/>
            </a:lvl3pPr>
            <a:lvl4pPr marL="1371600" indent="0" algn="ctr">
              <a:buNone/>
              <a:defRPr sz="4800"/>
            </a:lvl4pPr>
            <a:lvl5pPr marL="1828800" indent="0" algn="ctr">
              <a:buNone/>
              <a:defRPr sz="4800"/>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3853984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2286000" y="3490977"/>
            <a:ext cx="2667000" cy="1066800"/>
          </a:xfrm>
          <a:prstGeom prst="rect">
            <a:avLst/>
          </a:prstGeom>
          <a:noFill/>
          <a:ln w="9525">
            <a:noFill/>
            <a:miter lim="800000"/>
            <a:headEnd/>
            <a:tailEnd/>
          </a:ln>
        </p:spPr>
        <p:txBody>
          <a:bodyPr lIns="0" tIns="0" rIns="0" bIns="0">
            <a:prstTxWarp prst="textNoShape">
              <a:avLst/>
            </a:prstTxWarp>
          </a:bodyPr>
          <a:lstStyle/>
          <a:p>
            <a:pPr eaLnBrk="0" hangingPunct="0"/>
            <a:endParaRPr lang="en-US" sz="1200" dirty="0" smtClean="0">
              <a:solidFill>
                <a:srgbClr val="C0C0C0"/>
              </a:solidFill>
              <a:latin typeface="MetaOT-Book" pitchFamily="50" charset="0"/>
              <a:ea typeface="Arial" charset="0"/>
              <a:cs typeface="Arial" charset="0"/>
            </a:endParaRPr>
          </a:p>
          <a:p>
            <a:pPr eaLnBrk="0" hangingPunct="0"/>
            <a:r>
              <a:rPr lang="en-US" sz="1200" b="1" dirty="0" smtClean="0">
                <a:solidFill>
                  <a:prstClr val="white"/>
                </a:solidFill>
                <a:latin typeface="MetaOT-Book" pitchFamily="50" charset="0"/>
                <a:ea typeface="Arial" charset="0"/>
                <a:cs typeface="Arial" charset="0"/>
              </a:rPr>
              <a:t>Matt</a:t>
            </a:r>
            <a:r>
              <a:rPr lang="en-US" sz="1200" b="1" baseline="0" dirty="0" smtClean="0">
                <a:solidFill>
                  <a:prstClr val="white"/>
                </a:solidFill>
                <a:latin typeface="MetaOT-Book" pitchFamily="50" charset="0"/>
                <a:ea typeface="Arial" charset="0"/>
                <a:cs typeface="Arial" charset="0"/>
              </a:rPr>
              <a:t> Franks</a:t>
            </a:r>
            <a:endParaRPr lang="en-US" sz="1200" b="1" dirty="0" smtClean="0">
              <a:solidFill>
                <a:prstClr val="white"/>
              </a:solidFill>
              <a:latin typeface="MetaOT-Book" pitchFamily="50" charset="0"/>
              <a:ea typeface="Arial" charset="0"/>
              <a:cs typeface="Arial" charset="0"/>
            </a:endParaRPr>
          </a:p>
          <a:p>
            <a:pPr eaLnBrk="0" hangingPunct="0"/>
            <a:r>
              <a:rPr lang="en-US" sz="1200" dirty="0" smtClean="0">
                <a:solidFill>
                  <a:prstClr val="white"/>
                </a:solidFill>
                <a:latin typeface="MetaOT-Book" pitchFamily="50" charset="0"/>
                <a:ea typeface="Arial" charset="0"/>
                <a:cs typeface="Arial" charset="0"/>
              </a:rPr>
              <a:t>Professor, Austin Center for Design</a:t>
            </a:r>
          </a:p>
          <a:p>
            <a:pPr eaLnBrk="0" hangingPunct="0"/>
            <a:r>
              <a:rPr lang="en-US" sz="1200" dirty="0" smtClean="0">
                <a:solidFill>
                  <a:prstClr val="white"/>
                </a:solidFill>
                <a:latin typeface="MetaOT-Book" pitchFamily="50" charset="0"/>
                <a:ea typeface="Arial" charset="0"/>
                <a:cs typeface="Arial" charset="0"/>
              </a:rPr>
              <a:t>Mfranks@ac4d.com</a:t>
            </a:r>
          </a:p>
          <a:p>
            <a:pPr eaLnBrk="0" hangingPunct="0"/>
            <a:endParaRPr lang="en-US" sz="1200" dirty="0" smtClean="0">
              <a:solidFill>
                <a:prstClr val="white"/>
              </a:solidFill>
              <a:latin typeface="MetaOT-Book" pitchFamily="50" charset="0"/>
              <a:ea typeface="Arial" charset="0"/>
              <a:cs typeface="Arial" charset="0"/>
            </a:endParaRPr>
          </a:p>
        </p:txBody>
      </p:sp>
      <p:pic>
        <p:nvPicPr>
          <p:cNvPr id="5" name="Picture 2" descr="C:\Users\Jon\Dropbox\designschool\logo\ac4d_white.pn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a:stretch/>
        </p:blipFill>
        <p:spPr bwMode="auto">
          <a:xfrm>
            <a:off x="2190750" y="1195322"/>
            <a:ext cx="4762500" cy="2295655"/>
          </a:xfrm>
          <a:prstGeom prst="rect">
            <a:avLst/>
          </a:prstGeom>
          <a:noFill/>
          <a:extLst>
            <a:ext uri="{909E8E84-426E-40dd-AFC4-6F175D3DCCD1}">
              <a14:hiddenFill xmlns="" xmlns:a14="http://schemas.microsoft.com/office/drawing/2010/main">
                <a:solidFill>
                  <a:srgbClr val="FFFFFF"/>
                </a:solidFill>
              </a14:hiddenFill>
            </a:ext>
          </a:extLst>
        </p:spPr>
      </p:pic>
      <p:cxnSp>
        <p:nvCxnSpPr>
          <p:cNvPr id="6" name="Straight Connector 5"/>
          <p:cNvCxnSpPr/>
          <p:nvPr userDrawn="1"/>
        </p:nvCxnSpPr>
        <p:spPr>
          <a:xfrm>
            <a:off x="2190750" y="4530107"/>
            <a:ext cx="47625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noChangeArrowheads="1"/>
          </p:cNvSpPr>
          <p:nvPr userDrawn="1"/>
        </p:nvSpPr>
        <p:spPr bwMode="auto">
          <a:xfrm>
            <a:off x="2286000" y="4724400"/>
            <a:ext cx="4572000" cy="914400"/>
          </a:xfrm>
          <a:prstGeom prst="rect">
            <a:avLst/>
          </a:prstGeom>
          <a:noFill/>
          <a:ln w="9525">
            <a:noFill/>
            <a:miter lim="800000"/>
            <a:headEnd/>
            <a:tailEnd/>
          </a:ln>
        </p:spPr>
        <p:txBody>
          <a:bodyPr lIns="0" tIns="0" rIns="0" bIns="0">
            <a:prstTxWarp prst="textNoShape">
              <a:avLst/>
            </a:prstTxWarp>
          </a:bodyPr>
          <a:lstStyle/>
          <a:p>
            <a:pPr eaLnBrk="0" hangingPunct="0"/>
            <a:r>
              <a:rPr lang="en-US" dirty="0" smtClean="0">
                <a:solidFill>
                  <a:prstClr val="white"/>
                </a:solidFill>
                <a:latin typeface="MetaOT-Book" pitchFamily="50" charset="0"/>
                <a:ea typeface="Arial" charset="0"/>
                <a:cs typeface="Arial" charset="0"/>
              </a:rPr>
              <a:t>Download our free book, </a:t>
            </a:r>
            <a:br>
              <a:rPr lang="en-US" dirty="0" smtClean="0">
                <a:solidFill>
                  <a:prstClr val="white"/>
                </a:solidFill>
                <a:latin typeface="MetaOT-Book" pitchFamily="50" charset="0"/>
                <a:ea typeface="Arial" charset="0"/>
                <a:cs typeface="Arial" charset="0"/>
              </a:rPr>
            </a:br>
            <a:r>
              <a:rPr lang="en-US" dirty="0" smtClean="0">
                <a:solidFill>
                  <a:prstClr val="white"/>
                </a:solidFill>
                <a:latin typeface="MetaOT-Book" pitchFamily="50" charset="0"/>
                <a:ea typeface="Arial" charset="0"/>
                <a:cs typeface="Arial" charset="0"/>
              </a:rPr>
              <a:t>Wicked Problems: Problems Worth Solving, </a:t>
            </a:r>
            <a:br>
              <a:rPr lang="en-US" dirty="0" smtClean="0">
                <a:solidFill>
                  <a:prstClr val="white"/>
                </a:solidFill>
                <a:latin typeface="MetaOT-Book" pitchFamily="50" charset="0"/>
                <a:ea typeface="Arial" charset="0"/>
                <a:cs typeface="Arial" charset="0"/>
              </a:rPr>
            </a:br>
            <a:r>
              <a:rPr lang="en-US" dirty="0" smtClean="0">
                <a:solidFill>
                  <a:prstClr val="white"/>
                </a:solidFill>
                <a:latin typeface="MetaOT-Book" pitchFamily="50" charset="0"/>
                <a:ea typeface="Arial" charset="0"/>
                <a:cs typeface="Arial" charset="0"/>
              </a:rPr>
              <a:t>at http://www.wickedproblems.com</a:t>
            </a:r>
          </a:p>
        </p:txBody>
      </p:sp>
    </p:spTree>
    <p:extLst>
      <p:ext uri="{BB962C8B-B14F-4D97-AF65-F5344CB8AC3E}">
        <p14:creationId xmlns:p14="http://schemas.microsoft.com/office/powerpoint/2010/main" val="6521678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1_Text Headline">
    <p:bg>
      <p:bgPr>
        <a:solidFill>
          <a:schemeClr val="bg1"/>
        </a:solidFill>
        <a:effectLst/>
      </p:bgPr>
    </p:bg>
    <p:spTree>
      <p:nvGrpSpPr>
        <p:cNvPr id="1" name=""/>
        <p:cNvGrpSpPr/>
        <p:nvPr/>
      </p:nvGrpSpPr>
      <p:grpSpPr>
        <a:xfrm>
          <a:off x="0" y="0"/>
          <a:ext cx="0" cy="0"/>
          <a:chOff x="0" y="0"/>
          <a:chExt cx="0" cy="0"/>
        </a:xfrm>
      </p:grpSpPr>
      <p:sp>
        <p:nvSpPr>
          <p:cNvPr id="4"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4EDFF840-9474-449C-83EF-EE307FABEFD3}" type="slidenum">
              <a:rPr lang="en-US" smtClean="0"/>
              <a:pPr/>
              <a:t>‹#›</a:t>
            </a:fld>
            <a:endParaRPr lang="en-US"/>
          </a:p>
        </p:txBody>
      </p:sp>
      <p:pic>
        <p:nvPicPr>
          <p:cNvPr id="6" name="Picture 5" descr="C:\Users\Jon\Dropbox\designschool\logo\ac4d_white.png"/>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a:stretch/>
        </p:blipFill>
        <p:spPr bwMode="auto">
          <a:xfrm>
            <a:off x="256947" y="6300216"/>
            <a:ext cx="657453" cy="32918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718129067"/>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256032" y="304800"/>
            <a:ext cx="8659368" cy="990600"/>
          </a:xfrm>
          <a:prstGeom prst="rect">
            <a:avLst/>
          </a:prstGeom>
        </p:spPr>
        <p:txBody>
          <a:bodyPr vert="horz" lIns="91440" tIns="45720" rIns="91440" bIns="45720" rtlCol="0" anchor="t">
            <a:normAutofit/>
          </a:bodyPr>
          <a:lstStyle>
            <a:lvl1pPr>
              <a:defRPr b="0">
                <a:latin typeface="MetaOT-Bold" pitchFamily="50" charset="0"/>
              </a:defRPr>
            </a:lvl1pPr>
          </a:lstStyle>
          <a:p>
            <a:r>
              <a:rPr lang="en-US" dirty="0" smtClean="0"/>
              <a:t>Click to edit Master title style</a:t>
            </a:r>
            <a:endParaRPr lang="en-US" dirty="0"/>
          </a:p>
        </p:txBody>
      </p:sp>
      <p:sp>
        <p:nvSpPr>
          <p:cNvPr id="7" name="Slide Number Placeholder 4"/>
          <p:cNvSpPr>
            <a:spLocks noGrp="1"/>
          </p:cNvSpPr>
          <p:nvPr>
            <p:ph type="sldNum" sz="quarter" idx="4"/>
          </p:nvPr>
        </p:nvSpPr>
        <p:spPr>
          <a:xfrm>
            <a:off x="67818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FF840-9474-449C-83EF-EE307FABEFD3}" type="slidenum">
              <a:rPr lang="en-US" smtClean="0"/>
              <a:t>‹#›</a:t>
            </a:fld>
            <a:endParaRPr lang="en-US"/>
          </a:p>
        </p:txBody>
      </p:sp>
      <p:pic>
        <p:nvPicPr>
          <p:cNvPr id="10" name="Picture 4" descr="C:\Users\Jon\Dropbox\designschool\logo\ac4d_large.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b="21701"/>
          <a:stretch/>
        </p:blipFill>
        <p:spPr bwMode="auto">
          <a:xfrm>
            <a:off x="256032" y="6324600"/>
            <a:ext cx="658368" cy="317460"/>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Text Placeholder 11"/>
          <p:cNvSpPr>
            <a:spLocks noGrp="1"/>
          </p:cNvSpPr>
          <p:nvPr>
            <p:ph type="body" sz="quarter" idx="10"/>
          </p:nvPr>
        </p:nvSpPr>
        <p:spPr>
          <a:xfrm>
            <a:off x="256032" y="1447800"/>
            <a:ext cx="8659368" cy="4724400"/>
          </a:xfrm>
          <a:prstGeom prst="rect">
            <a:avLst/>
          </a:prstGeom>
        </p:spPr>
        <p:txBody>
          <a:bodyPr/>
          <a:lstStyle>
            <a:lvl1pPr>
              <a:lnSpc>
                <a:spcPct val="150000"/>
              </a:lnSpc>
              <a:defRPr sz="1800">
                <a:latin typeface="+mn-lt"/>
              </a:defRPr>
            </a:lvl1pPr>
            <a:lvl2pPr>
              <a:lnSpc>
                <a:spcPct val="150000"/>
              </a:lnSpc>
              <a:defRPr sz="1800">
                <a:latin typeface="+mn-lt"/>
              </a:defRPr>
            </a:lvl2pPr>
            <a:lvl3pPr>
              <a:lnSpc>
                <a:spcPct val="150000"/>
              </a:lnSpc>
              <a:defRPr sz="1800">
                <a:latin typeface="+mn-lt"/>
              </a:defRPr>
            </a:lvl3pPr>
            <a:lvl4pPr>
              <a:lnSpc>
                <a:spcPct val="150000"/>
              </a:lnSpc>
              <a:defRPr sz="1800">
                <a:latin typeface="+mn-lt"/>
              </a:defRPr>
            </a:lvl4pPr>
            <a:lvl5pPr>
              <a:lnSpc>
                <a:spcPct val="150000"/>
              </a:lnSpc>
              <a:defRPr sz="18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3681617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7" r:id="rId1"/>
    <p:sldLayoutId id="2147483730" r:id="rId2"/>
    <p:sldLayoutId id="2147483728" r:id="rId3"/>
    <p:sldLayoutId id="2147483729" r:id="rId4"/>
    <p:sldLayoutId id="2147483731" r:id="rId5"/>
    <p:sldLayoutId id="2147483732" r:id="rId6"/>
  </p:sldLayoutIdLst>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MetaOT-Book" pitchFamily="50"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MetaSerifOT-Book" pitchFamily="50"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c/c6/Maazel_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412"/>
            <a:ext cx="10117608" cy="673326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5361563"/>
            <a:ext cx="9144000" cy="149643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3"/>
          <p:cNvSpPr txBox="1">
            <a:spLocks/>
          </p:cNvSpPr>
          <p:nvPr/>
        </p:nvSpPr>
        <p:spPr>
          <a:xfrm>
            <a:off x="306858" y="5473874"/>
            <a:ext cx="8760942" cy="1333912"/>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lang="en-US" sz="2400" kern="1200" dirty="0" smtClean="0">
                <a:solidFill>
                  <a:schemeClr val="tx1"/>
                </a:solidFill>
                <a:latin typeface="MetaSerifOT-Bold" pitchFamily="50" charset="0"/>
                <a:ea typeface="Verdana" pitchFamily="34" charset="0"/>
                <a:cs typeface="Verdana" pitchFamily="34" charset="0"/>
              </a:defRPr>
            </a:lvl1pPr>
            <a:lvl2pPr marL="0" indent="0" algn="l" defTabSz="914400" rtl="0" eaLnBrk="1" latinLnBrk="0" hangingPunct="1">
              <a:spcBef>
                <a:spcPct val="20000"/>
              </a:spcBef>
              <a:buFont typeface="Arial" pitchFamily="34" charset="0"/>
              <a:buNone/>
              <a:defRPr lang="en-US" sz="2400" kern="1200" dirty="0" smtClean="0">
                <a:solidFill>
                  <a:schemeClr val="tx1"/>
                </a:solidFill>
                <a:latin typeface="MetaSerifOT-Book" pitchFamily="50" charset="0"/>
                <a:ea typeface="Verdana" pitchFamily="34" charset="0"/>
                <a:cs typeface="Verdana" pitchFamily="34" charset="0"/>
              </a:defRPr>
            </a:lvl2pPr>
            <a:lvl3pPr marL="0" indent="0" algn="l" defTabSz="914400" rtl="0" eaLnBrk="1" latinLnBrk="0" hangingPunct="1">
              <a:spcBef>
                <a:spcPct val="20000"/>
              </a:spcBef>
              <a:buFont typeface="Arial" pitchFamily="34" charset="0"/>
              <a:buNone/>
              <a:defRPr lang="en-US" sz="2000" kern="1200" dirty="0" smtClean="0">
                <a:solidFill>
                  <a:schemeClr val="tx1"/>
                </a:solidFill>
                <a:latin typeface="MetaSerifOT-Book" pitchFamily="50" charset="0"/>
                <a:ea typeface="Verdana" pitchFamily="34" charset="0"/>
                <a:cs typeface="Verdana" pitchFamily="34" charset="0"/>
              </a:defRPr>
            </a:lvl3pPr>
            <a:lvl4pPr marL="0" indent="0" algn="l" defTabSz="914400" rtl="0" eaLnBrk="1" latinLnBrk="0" hangingPunct="1">
              <a:spcBef>
                <a:spcPct val="20000"/>
              </a:spcBef>
              <a:buFont typeface="Arial" pitchFamily="34" charset="0"/>
              <a:buNone/>
              <a:defRPr lang="en-US" sz="1600" kern="1200" dirty="0" smtClean="0">
                <a:solidFill>
                  <a:schemeClr val="tx1"/>
                </a:solidFill>
                <a:latin typeface="MetaSerifOT-Book" pitchFamily="50" charset="0"/>
                <a:ea typeface="Verdana" pitchFamily="34" charset="0"/>
                <a:cs typeface="Verdana" pitchFamily="34" charset="0"/>
              </a:defRPr>
            </a:lvl4pPr>
            <a:lvl5pPr marL="0" indent="0" algn="l" defTabSz="914400" rtl="0" eaLnBrk="1" latinLnBrk="0" hangingPunct="1">
              <a:spcBef>
                <a:spcPct val="20000"/>
              </a:spcBef>
              <a:buFont typeface="Arial" pitchFamily="34" charset="0"/>
              <a:buNone/>
              <a:defRPr lang="en-US" sz="1200" kern="1200" dirty="0" smtClean="0">
                <a:solidFill>
                  <a:schemeClr val="tx1"/>
                </a:solidFill>
                <a:latin typeface="MetaSerifOT-Book" pitchFamily="50"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dirty="0" smtClean="0">
                <a:solidFill>
                  <a:schemeClr val="bg1"/>
                </a:solidFill>
                <a:latin typeface="MetaOT-Book" pitchFamily="50" charset="0"/>
              </a:rPr>
              <a:t>Introduction to Creative Facilitation</a:t>
            </a:r>
          </a:p>
          <a:p>
            <a:pPr lvl="1"/>
            <a:endParaRPr lang="en-US" sz="1200" dirty="0">
              <a:solidFill>
                <a:schemeClr val="bg1"/>
              </a:solidFill>
              <a:latin typeface="MetaOT-Medium" pitchFamily="50" charset="0"/>
            </a:endParaRPr>
          </a:p>
          <a:p>
            <a:pPr lvl="1"/>
            <a:r>
              <a:rPr lang="en-US" sz="1200" dirty="0" smtClean="0">
                <a:solidFill>
                  <a:schemeClr val="bg1"/>
                </a:solidFill>
                <a:latin typeface="MetaOT-Medium" pitchFamily="50" charset="0"/>
              </a:rPr>
              <a:t>Matt Franks</a:t>
            </a:r>
            <a:endParaRPr lang="en-US" sz="1200" dirty="0">
              <a:solidFill>
                <a:schemeClr val="bg1"/>
              </a:solidFill>
              <a:latin typeface="MetaOT-Medium" pitchFamily="50" charset="0"/>
            </a:endParaRPr>
          </a:p>
          <a:p>
            <a:pPr lvl="1"/>
            <a:r>
              <a:rPr lang="en-US" sz="1200" dirty="0" smtClean="0">
                <a:solidFill>
                  <a:schemeClr val="bg1"/>
                </a:solidFill>
                <a:latin typeface="MetaOT-Book" pitchFamily="50" charset="0"/>
              </a:rPr>
              <a:t>Professor, Austin Center for Design</a:t>
            </a:r>
          </a:p>
        </p:txBody>
      </p:sp>
      <p:cxnSp>
        <p:nvCxnSpPr>
          <p:cNvPr id="3" name="Straight Connector 2"/>
          <p:cNvCxnSpPr/>
          <p:nvPr/>
        </p:nvCxnSpPr>
        <p:spPr>
          <a:xfrm flipH="1">
            <a:off x="0" y="5361563"/>
            <a:ext cx="9144000" cy="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pic>
        <p:nvPicPr>
          <p:cNvPr id="82947" name="Picture 3" descr="C:\Users\Jon\Dropbox\designschool\logo\ac4d_white.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8847"/>
          <a:stretch/>
        </p:blipFill>
        <p:spPr bwMode="auto">
          <a:xfrm>
            <a:off x="7830762" y="6019799"/>
            <a:ext cx="999779" cy="49978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5372284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1" y="381000"/>
            <a:ext cx="7813436" cy="1013936"/>
          </a:xfrm>
          <a:prstGeom prst="rect">
            <a:avLst/>
          </a:prstGeom>
          <a:noFill/>
        </p:spPr>
        <p:txBody>
          <a:bodyPr wrap="square" rtlCol="0">
            <a:noAutofit/>
          </a:bodyPr>
          <a:lstStyle/>
          <a:p>
            <a:r>
              <a:rPr lang="en-US" sz="3600" dirty="0" smtClean="0">
                <a:solidFill>
                  <a:srgbClr val="F6BB00"/>
                </a:solidFill>
                <a:latin typeface="MetaOT-Book" pitchFamily="50" charset="0"/>
              </a:rPr>
              <a:t>The Challenge of Alignment:</a:t>
            </a:r>
          </a:p>
        </p:txBody>
      </p:sp>
      <p:sp>
        <p:nvSpPr>
          <p:cNvPr id="3" name="Rectangle 1"/>
          <p:cNvSpPr>
            <a:spLocks/>
          </p:cNvSpPr>
          <p:nvPr/>
        </p:nvSpPr>
        <p:spPr bwMode="auto">
          <a:xfrm>
            <a:off x="259860" y="1172308"/>
            <a:ext cx="7780014" cy="4698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a:solidFill>
                  <a:schemeClr val="tx1"/>
                </a:solidFill>
                <a:round/>
                <a:headEnd/>
                <a:tailEnd/>
              </a14:hiddenLine>
            </a:ext>
          </a:extLst>
        </p:spPr>
        <p:txBody>
          <a:bodyPr lIns="26788" tIns="26788" rIns="26788" bIns="26788" anchor="t"/>
          <a:lstStyle/>
          <a:p>
            <a:pPr marL="457200" indent="-457200">
              <a:spcBef>
                <a:spcPts val="2675"/>
              </a:spcBef>
              <a:buAutoNum type="arabicPeriod"/>
            </a:pPr>
            <a:r>
              <a:rPr lang="en-US" sz="2000" dirty="0" smtClean="0">
                <a:solidFill>
                  <a:srgbClr val="FFFFFF"/>
                </a:solidFill>
                <a:latin typeface="MetaOT-Book" charset="0"/>
                <a:ea typeface="ＭＳ Ｐゴシック" charset="0"/>
                <a:sym typeface="Akzidenz-Grotesk Std Med" charset="0"/>
              </a:rPr>
              <a:t>It’s compelling for consultants to create a working relationship of “us” and “them” – while an ideal relationship will have a single team, working together to achieve a common goal.</a:t>
            </a:r>
          </a:p>
          <a:p>
            <a:pPr marL="457200" indent="-457200">
              <a:spcBef>
                <a:spcPts val="2675"/>
              </a:spcBef>
              <a:buAutoNum type="arabicPeriod"/>
            </a:pPr>
            <a:r>
              <a:rPr lang="en-US" sz="2000" dirty="0" smtClean="0">
                <a:solidFill>
                  <a:srgbClr val="FFFFFF"/>
                </a:solidFill>
                <a:latin typeface="MetaOT-Book" charset="0"/>
                <a:ea typeface="ＭＳ Ｐゴシック" charset="0"/>
                <a:sym typeface="Akzidenz-Grotesk Std Med" charset="0"/>
              </a:rPr>
              <a:t>Clients often view problems in linear ways – while the design process frequently embraces a non-linear, and therefore, unfamiliar, process.</a:t>
            </a:r>
          </a:p>
          <a:p>
            <a:pPr marL="457200" indent="-457200">
              <a:spcBef>
                <a:spcPts val="2675"/>
              </a:spcBef>
              <a:buAutoNum type="arabicPeriod"/>
            </a:pPr>
            <a:r>
              <a:rPr lang="en-US" sz="2000" dirty="0" smtClean="0">
                <a:solidFill>
                  <a:srgbClr val="FFFFFF"/>
                </a:solidFill>
                <a:latin typeface="MetaOT-Book" charset="0"/>
                <a:ea typeface="ＭＳ Ｐゴシック" charset="0"/>
                <a:sym typeface="Akzidenz-Grotesk Std Med" charset="0"/>
              </a:rPr>
              <a:t>Design deliverables can seem mysterious. Teams often forget to set expectations about what artifacts will be created and delivered.</a:t>
            </a:r>
          </a:p>
          <a:p>
            <a:pPr marL="457200" indent="-457200">
              <a:spcBef>
                <a:spcPts val="2675"/>
              </a:spcBef>
              <a:buAutoNum type="arabicPeriod"/>
            </a:pPr>
            <a:r>
              <a:rPr lang="en-US" sz="2000" dirty="0" smtClean="0">
                <a:solidFill>
                  <a:srgbClr val="FFFFFF"/>
                </a:solidFill>
                <a:latin typeface="MetaOT-Book" charset="0"/>
                <a:ea typeface="ＭＳ Ｐゴシック" charset="0"/>
                <a:sym typeface="Akzidenz-Grotesk Std Med" charset="0"/>
              </a:rPr>
              <a:t>Unless explicit success criteria are established, it’s difficult to judge if a subjective design has been successful in achieving business goals and driving user value.</a:t>
            </a:r>
            <a:endParaRPr lang="en-US" sz="2000" dirty="0">
              <a:solidFill>
                <a:srgbClr val="FFFFFF"/>
              </a:solidFill>
              <a:latin typeface="MetaOT-Book" charset="0"/>
              <a:ea typeface="ＭＳ Ｐゴシック" charset="0"/>
              <a:sym typeface="Akzidenz-Grotesk Std Med" charset="0"/>
            </a:endParaRPr>
          </a:p>
        </p:txBody>
      </p:sp>
    </p:spTree>
    <p:extLst>
      <p:ext uri="{BB962C8B-B14F-4D97-AF65-F5344CB8AC3E}">
        <p14:creationId xmlns:p14="http://schemas.microsoft.com/office/powerpoint/2010/main" val="29081017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381000"/>
            <a:ext cx="8991599"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Is grounded in the stance of design:</a:t>
            </a:r>
            <a:endParaRPr lang="en-US" sz="3600" dirty="0">
              <a:solidFill>
                <a:prstClr val="white"/>
              </a:solidFill>
              <a:latin typeface="MetaOT-Book" pitchFamily="50" charset="0"/>
            </a:endParaRPr>
          </a:p>
        </p:txBody>
      </p:sp>
      <p:sp>
        <p:nvSpPr>
          <p:cNvPr id="5" name="Rounded Rectangle 24"/>
          <p:cNvSpPr>
            <a:spLocks noChangeArrowheads="1"/>
          </p:cNvSpPr>
          <p:nvPr/>
        </p:nvSpPr>
        <p:spPr bwMode="auto">
          <a:xfrm>
            <a:off x="228600" y="2033839"/>
            <a:ext cx="3303106" cy="630238"/>
          </a:xfrm>
          <a:prstGeom prst="roundRect">
            <a:avLst>
              <a:gd name="adj" fmla="val 5051"/>
            </a:avLst>
          </a:prstGeom>
          <a:solidFill>
            <a:srgbClr val="C4248F"/>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8" name="Rectangle 37"/>
          <p:cNvSpPr txBox="1">
            <a:spLocks noChangeArrowheads="1"/>
          </p:cNvSpPr>
          <p:nvPr/>
        </p:nvSpPr>
        <p:spPr bwMode="auto">
          <a:xfrm>
            <a:off x="350838" y="2084302"/>
            <a:ext cx="2544762"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smtClean="0">
                <a:solidFill>
                  <a:srgbClr val="FFFFFF"/>
                </a:solidFill>
                <a:latin typeface="MetaOT-Medium" charset="0"/>
                <a:ea typeface="ＭＳ Ｐゴシック" charset="0"/>
                <a:cs typeface="ＭＳ Ｐゴシック" charset="0"/>
              </a:rPr>
              <a:t>Empathetic</a:t>
            </a:r>
            <a:endParaRPr lang="en-US" sz="2800" dirty="0">
              <a:solidFill>
                <a:srgbClr val="FFFFFF"/>
              </a:solidFill>
              <a:latin typeface="MetaOT-Medium" charset="0"/>
              <a:ea typeface="ＭＳ Ｐゴシック" charset="0"/>
              <a:cs typeface="ＭＳ Ｐゴシック" charset="0"/>
            </a:endParaRPr>
          </a:p>
        </p:txBody>
      </p:sp>
      <p:sp>
        <p:nvSpPr>
          <p:cNvPr id="9" name="Rounded Rectangle 24"/>
          <p:cNvSpPr>
            <a:spLocks noChangeArrowheads="1"/>
          </p:cNvSpPr>
          <p:nvPr/>
        </p:nvSpPr>
        <p:spPr bwMode="auto">
          <a:xfrm>
            <a:off x="228600" y="2769072"/>
            <a:ext cx="3303106" cy="630238"/>
          </a:xfrm>
          <a:prstGeom prst="roundRect">
            <a:avLst>
              <a:gd name="adj" fmla="val 5051"/>
            </a:avLst>
          </a:prstGeom>
          <a:solidFill>
            <a:srgbClr val="601044"/>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10" name="Rectangle 37"/>
          <p:cNvSpPr txBox="1">
            <a:spLocks noChangeArrowheads="1"/>
          </p:cNvSpPr>
          <p:nvPr/>
        </p:nvSpPr>
        <p:spPr bwMode="auto">
          <a:xfrm>
            <a:off x="350838" y="2819872"/>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smtClean="0">
                <a:solidFill>
                  <a:srgbClr val="350825"/>
                </a:solidFill>
                <a:latin typeface="MetaOT-Medium" charset="0"/>
                <a:ea typeface="ＭＳ Ｐゴシック" charset="0"/>
                <a:cs typeface="ＭＳ Ｐゴシック" charset="0"/>
              </a:rPr>
              <a:t>Iterative</a:t>
            </a:r>
            <a:endParaRPr lang="en-US" sz="2800" dirty="0">
              <a:solidFill>
                <a:srgbClr val="350825"/>
              </a:solidFill>
              <a:latin typeface="MetaOT-Medium" charset="0"/>
              <a:ea typeface="ＭＳ Ｐゴシック" charset="0"/>
              <a:cs typeface="ＭＳ Ｐゴシック" charset="0"/>
            </a:endParaRPr>
          </a:p>
        </p:txBody>
      </p:sp>
      <p:sp>
        <p:nvSpPr>
          <p:cNvPr id="11" name="Rounded Rectangle 24"/>
          <p:cNvSpPr>
            <a:spLocks noChangeArrowheads="1"/>
          </p:cNvSpPr>
          <p:nvPr/>
        </p:nvSpPr>
        <p:spPr bwMode="auto">
          <a:xfrm>
            <a:off x="228600" y="3504305"/>
            <a:ext cx="3303106" cy="630238"/>
          </a:xfrm>
          <a:prstGeom prst="roundRect">
            <a:avLst>
              <a:gd name="adj" fmla="val 5051"/>
            </a:avLst>
          </a:prstGeom>
          <a:solidFill>
            <a:srgbClr val="601044"/>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12" name="Rectangle 37"/>
          <p:cNvSpPr txBox="1">
            <a:spLocks noChangeArrowheads="1"/>
          </p:cNvSpPr>
          <p:nvPr/>
        </p:nvSpPr>
        <p:spPr bwMode="auto">
          <a:xfrm>
            <a:off x="350838" y="3555105"/>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smtClean="0">
                <a:solidFill>
                  <a:srgbClr val="350825"/>
                </a:solidFill>
                <a:latin typeface="MetaOT-Medium" charset="0"/>
                <a:ea typeface="ＭＳ Ｐゴシック" charset="0"/>
                <a:cs typeface="ＭＳ Ｐゴシック" charset="0"/>
              </a:rPr>
              <a:t>Optimistic</a:t>
            </a:r>
            <a:endParaRPr lang="en-US" sz="2800" dirty="0">
              <a:solidFill>
                <a:srgbClr val="350825"/>
              </a:solidFill>
              <a:latin typeface="MetaOT-Medium" charset="0"/>
              <a:ea typeface="ＭＳ Ｐゴシック" charset="0"/>
              <a:cs typeface="ＭＳ Ｐゴシック" charset="0"/>
            </a:endParaRPr>
          </a:p>
        </p:txBody>
      </p:sp>
      <p:sp>
        <p:nvSpPr>
          <p:cNvPr id="17" name="Rectangle 16"/>
          <p:cNvSpPr/>
          <p:nvPr/>
        </p:nvSpPr>
        <p:spPr>
          <a:xfrm>
            <a:off x="3929337" y="1921500"/>
            <a:ext cx="4437575" cy="1477328"/>
          </a:xfrm>
          <a:prstGeom prst="rect">
            <a:avLst/>
          </a:prstGeom>
        </p:spPr>
        <p:txBody>
          <a:bodyPr wrap="square">
            <a:spAutoFit/>
          </a:bodyPr>
          <a:lstStyle/>
          <a:p>
            <a:r>
              <a:rPr lang="en-US" dirty="0" smtClean="0">
                <a:solidFill>
                  <a:srgbClr val="FFFFFF"/>
                </a:solidFill>
                <a:latin typeface="MetaOT-Book" pitchFamily="50" charset="0"/>
              </a:rPr>
              <a:t>A headspace that allows all team members to temporarily forget business, market, and technological constraints – and to focus on the right thing to do for the users of the product, system, </a:t>
            </a:r>
            <a:r>
              <a:rPr lang="en-US" smtClean="0">
                <a:solidFill>
                  <a:srgbClr val="FFFFFF"/>
                </a:solidFill>
                <a:latin typeface="MetaOT-Book" pitchFamily="50" charset="0"/>
              </a:rPr>
              <a:t>or service. </a:t>
            </a:r>
            <a:endParaRPr lang="en-US" dirty="0">
              <a:solidFill>
                <a:srgbClr val="FFFFFF"/>
              </a:solidFill>
              <a:latin typeface="MetaOT-Book" pitchFamily="50" charset="0"/>
            </a:endParaRPr>
          </a:p>
        </p:txBody>
      </p:sp>
    </p:spTree>
    <p:extLst>
      <p:ext uri="{BB962C8B-B14F-4D97-AF65-F5344CB8AC3E}">
        <p14:creationId xmlns:p14="http://schemas.microsoft.com/office/powerpoint/2010/main" val="302429061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24"/>
          <p:cNvSpPr>
            <a:spLocks noChangeArrowheads="1"/>
          </p:cNvSpPr>
          <p:nvPr/>
        </p:nvSpPr>
        <p:spPr bwMode="auto">
          <a:xfrm>
            <a:off x="228600" y="2033839"/>
            <a:ext cx="3303106" cy="630238"/>
          </a:xfrm>
          <a:prstGeom prst="roundRect">
            <a:avLst>
              <a:gd name="adj" fmla="val 5051"/>
            </a:avLst>
          </a:prstGeom>
          <a:solidFill>
            <a:srgbClr val="601044"/>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8" name="Rectangle 37"/>
          <p:cNvSpPr txBox="1">
            <a:spLocks noChangeArrowheads="1"/>
          </p:cNvSpPr>
          <p:nvPr/>
        </p:nvSpPr>
        <p:spPr bwMode="auto">
          <a:xfrm>
            <a:off x="350838" y="2084639"/>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a:solidFill>
                  <a:srgbClr val="350825"/>
                </a:solidFill>
                <a:latin typeface="MetaOT-Medium" charset="0"/>
                <a:ea typeface="ＭＳ Ｐゴシック" charset="0"/>
                <a:cs typeface="ＭＳ Ｐゴシック" charset="0"/>
              </a:rPr>
              <a:t>Empathetic</a:t>
            </a:r>
          </a:p>
        </p:txBody>
      </p:sp>
      <p:sp>
        <p:nvSpPr>
          <p:cNvPr id="9" name="Rounded Rectangle 24"/>
          <p:cNvSpPr>
            <a:spLocks noChangeArrowheads="1"/>
          </p:cNvSpPr>
          <p:nvPr/>
        </p:nvSpPr>
        <p:spPr bwMode="auto">
          <a:xfrm>
            <a:off x="228600" y="2769072"/>
            <a:ext cx="3303106" cy="630238"/>
          </a:xfrm>
          <a:prstGeom prst="roundRect">
            <a:avLst>
              <a:gd name="adj" fmla="val 5051"/>
            </a:avLst>
          </a:prstGeom>
          <a:solidFill>
            <a:srgbClr val="C4248F"/>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10" name="Rectangle 37"/>
          <p:cNvSpPr txBox="1">
            <a:spLocks noChangeArrowheads="1"/>
          </p:cNvSpPr>
          <p:nvPr/>
        </p:nvSpPr>
        <p:spPr bwMode="auto">
          <a:xfrm>
            <a:off x="350838" y="2819872"/>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a:solidFill>
                  <a:schemeClr val="tx1"/>
                </a:solidFill>
                <a:latin typeface="MetaOT-Medium" charset="0"/>
                <a:ea typeface="ＭＳ Ｐゴシック" charset="0"/>
                <a:cs typeface="ＭＳ Ｐゴシック" charset="0"/>
              </a:rPr>
              <a:t>Iterative</a:t>
            </a:r>
          </a:p>
        </p:txBody>
      </p:sp>
      <p:sp>
        <p:nvSpPr>
          <p:cNvPr id="11" name="Rounded Rectangle 24"/>
          <p:cNvSpPr>
            <a:spLocks noChangeArrowheads="1"/>
          </p:cNvSpPr>
          <p:nvPr/>
        </p:nvSpPr>
        <p:spPr bwMode="auto">
          <a:xfrm>
            <a:off x="228600" y="3504305"/>
            <a:ext cx="3303106" cy="630238"/>
          </a:xfrm>
          <a:prstGeom prst="roundRect">
            <a:avLst>
              <a:gd name="adj" fmla="val 5051"/>
            </a:avLst>
          </a:prstGeom>
          <a:solidFill>
            <a:srgbClr val="601044"/>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12" name="Rectangle 37"/>
          <p:cNvSpPr txBox="1">
            <a:spLocks noChangeArrowheads="1"/>
          </p:cNvSpPr>
          <p:nvPr/>
        </p:nvSpPr>
        <p:spPr bwMode="auto">
          <a:xfrm>
            <a:off x="350838" y="3555105"/>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a:solidFill>
                  <a:srgbClr val="350825"/>
                </a:solidFill>
                <a:latin typeface="MetaOT-Medium" charset="0"/>
                <a:ea typeface="ＭＳ Ｐゴシック" charset="0"/>
                <a:cs typeface="ＭＳ Ｐゴシック" charset="0"/>
              </a:rPr>
              <a:t>Optimistic</a:t>
            </a:r>
          </a:p>
        </p:txBody>
      </p:sp>
      <p:sp>
        <p:nvSpPr>
          <p:cNvPr id="17" name="Rectangle 16"/>
          <p:cNvSpPr/>
          <p:nvPr/>
        </p:nvSpPr>
        <p:spPr>
          <a:xfrm>
            <a:off x="3929337" y="1921500"/>
            <a:ext cx="4437575" cy="4247317"/>
          </a:xfrm>
          <a:prstGeom prst="rect">
            <a:avLst/>
          </a:prstGeom>
        </p:spPr>
        <p:txBody>
          <a:bodyPr wrap="square">
            <a:spAutoFit/>
          </a:bodyPr>
          <a:lstStyle/>
          <a:p>
            <a:r>
              <a:rPr lang="en-US" dirty="0" smtClean="0">
                <a:solidFill>
                  <a:srgbClr val="FFFFFF"/>
                </a:solidFill>
                <a:latin typeface="MetaOT-Book" pitchFamily="50" charset="0"/>
              </a:rPr>
              <a:t>An externalization of ideas – even in rough form – through visualization techniques like sketching, diagramming, and model making.</a:t>
            </a:r>
          </a:p>
          <a:p>
            <a:endParaRPr lang="en-US" dirty="0">
              <a:solidFill>
                <a:srgbClr val="FFFFFF"/>
              </a:solidFill>
              <a:latin typeface="MetaOT-Book" pitchFamily="50" charset="0"/>
            </a:endParaRPr>
          </a:p>
          <a:p>
            <a:r>
              <a:rPr lang="en-US" dirty="0" smtClean="0">
                <a:solidFill>
                  <a:srgbClr val="FFFFFF"/>
                </a:solidFill>
                <a:latin typeface="MetaOT-Book" pitchFamily="50" charset="0"/>
              </a:rPr>
              <a:t>Tangible things can be refined, debated, and explored; by giving an idea form, the idea gains identity, depth, and resonance.</a:t>
            </a:r>
          </a:p>
          <a:p>
            <a:endParaRPr lang="en-US" dirty="0">
              <a:solidFill>
                <a:srgbClr val="FFFFFF"/>
              </a:solidFill>
              <a:latin typeface="MetaOT-Book" pitchFamily="50" charset="0"/>
            </a:endParaRPr>
          </a:p>
          <a:p>
            <a:r>
              <a:rPr lang="en-US" dirty="0" smtClean="0">
                <a:solidFill>
                  <a:srgbClr val="FFFFFF"/>
                </a:solidFill>
                <a:latin typeface="MetaOT-Book" pitchFamily="50" charset="0"/>
              </a:rPr>
              <a:t>Because the idea is “real”, it can be reflected upon and evaluated by a group of people with a common perspective.</a:t>
            </a:r>
            <a:endParaRPr lang="en-US" dirty="0">
              <a:solidFill>
                <a:srgbClr val="FFFFFF"/>
              </a:solidFill>
              <a:latin typeface="MetaOT-Book" pitchFamily="50" charset="0"/>
            </a:endParaRPr>
          </a:p>
          <a:p>
            <a:endParaRPr lang="en-US" dirty="0" smtClean="0">
              <a:solidFill>
                <a:srgbClr val="FFFFFF"/>
              </a:solidFill>
              <a:latin typeface="MetaOT-Book" pitchFamily="50" charset="0"/>
            </a:endParaRPr>
          </a:p>
          <a:p>
            <a:endParaRPr lang="en-US" dirty="0" smtClean="0">
              <a:solidFill>
                <a:srgbClr val="FFFFFF"/>
              </a:solidFill>
              <a:latin typeface="MetaOT-Book" pitchFamily="50" charset="0"/>
            </a:endParaRPr>
          </a:p>
          <a:p>
            <a:endParaRPr lang="en-US" dirty="0">
              <a:solidFill>
                <a:srgbClr val="FFFFFF"/>
              </a:solidFill>
              <a:latin typeface="MetaOT-Book" pitchFamily="50" charset="0"/>
            </a:endParaRPr>
          </a:p>
        </p:txBody>
      </p:sp>
      <p:sp>
        <p:nvSpPr>
          <p:cNvPr id="18" name="TextBox 17"/>
          <p:cNvSpPr txBox="1"/>
          <p:nvPr/>
        </p:nvSpPr>
        <p:spPr>
          <a:xfrm>
            <a:off x="152400" y="381000"/>
            <a:ext cx="8991599"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Is grounded in the stance of design:</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91574964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24"/>
          <p:cNvSpPr>
            <a:spLocks noChangeArrowheads="1"/>
          </p:cNvSpPr>
          <p:nvPr/>
        </p:nvSpPr>
        <p:spPr bwMode="auto">
          <a:xfrm>
            <a:off x="228600" y="2033839"/>
            <a:ext cx="3303106" cy="630238"/>
          </a:xfrm>
          <a:prstGeom prst="roundRect">
            <a:avLst>
              <a:gd name="adj" fmla="val 5051"/>
            </a:avLst>
          </a:prstGeom>
          <a:solidFill>
            <a:srgbClr val="601044"/>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8" name="Rectangle 37"/>
          <p:cNvSpPr txBox="1">
            <a:spLocks noChangeArrowheads="1"/>
          </p:cNvSpPr>
          <p:nvPr/>
        </p:nvSpPr>
        <p:spPr bwMode="auto">
          <a:xfrm>
            <a:off x="350838" y="2084639"/>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a:solidFill>
                  <a:srgbClr val="350825"/>
                </a:solidFill>
                <a:latin typeface="MetaOT-Medium" charset="0"/>
                <a:ea typeface="ＭＳ Ｐゴシック" charset="0"/>
                <a:cs typeface="ＭＳ Ｐゴシック" charset="0"/>
              </a:rPr>
              <a:t>Empathetic</a:t>
            </a:r>
          </a:p>
        </p:txBody>
      </p:sp>
      <p:sp>
        <p:nvSpPr>
          <p:cNvPr id="9" name="Rounded Rectangle 24"/>
          <p:cNvSpPr>
            <a:spLocks noChangeArrowheads="1"/>
          </p:cNvSpPr>
          <p:nvPr/>
        </p:nvSpPr>
        <p:spPr bwMode="auto">
          <a:xfrm>
            <a:off x="228600" y="2757932"/>
            <a:ext cx="3303106" cy="630238"/>
          </a:xfrm>
          <a:prstGeom prst="roundRect">
            <a:avLst>
              <a:gd name="adj" fmla="val 5051"/>
            </a:avLst>
          </a:prstGeom>
          <a:solidFill>
            <a:srgbClr val="601044"/>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10" name="Rectangle 37"/>
          <p:cNvSpPr txBox="1">
            <a:spLocks noChangeArrowheads="1"/>
          </p:cNvSpPr>
          <p:nvPr/>
        </p:nvSpPr>
        <p:spPr bwMode="auto">
          <a:xfrm>
            <a:off x="350838" y="2819872"/>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a:solidFill>
                  <a:srgbClr val="350825"/>
                </a:solidFill>
                <a:latin typeface="MetaOT-Medium" charset="0"/>
                <a:ea typeface="ＭＳ Ｐゴシック" charset="0"/>
                <a:cs typeface="ＭＳ Ｐゴシック" charset="0"/>
              </a:rPr>
              <a:t>Iterative</a:t>
            </a:r>
          </a:p>
        </p:txBody>
      </p:sp>
      <p:sp>
        <p:nvSpPr>
          <p:cNvPr id="11" name="Rounded Rectangle 24"/>
          <p:cNvSpPr>
            <a:spLocks noChangeArrowheads="1"/>
          </p:cNvSpPr>
          <p:nvPr/>
        </p:nvSpPr>
        <p:spPr bwMode="auto">
          <a:xfrm>
            <a:off x="228600" y="3504305"/>
            <a:ext cx="3303106" cy="630238"/>
          </a:xfrm>
          <a:prstGeom prst="roundRect">
            <a:avLst>
              <a:gd name="adj" fmla="val 5051"/>
            </a:avLst>
          </a:prstGeom>
          <a:solidFill>
            <a:srgbClr val="C4248F"/>
          </a:solidFill>
          <a:ln w="9525" algn="ctr">
            <a:noFill/>
            <a:round/>
            <a:headEnd/>
            <a:tailEnd/>
          </a:ln>
        </p:spPr>
        <p:txBody>
          <a:bodyPr lIns="91430" tIns="45716" rIns="91430" bIns="45716"/>
          <a:lstStyle/>
          <a:p>
            <a:pPr algn="l" defTabSz="457154" fontAlgn="auto">
              <a:spcBef>
                <a:spcPts val="0"/>
              </a:spcBef>
              <a:spcAft>
                <a:spcPts val="0"/>
              </a:spcAft>
              <a:buClr>
                <a:srgbClr val="808080"/>
              </a:buClr>
              <a:buSzPct val="100000"/>
              <a:defRPr/>
            </a:pPr>
            <a:endParaRPr lang="en-US" sz="1800" kern="0" dirty="0">
              <a:solidFill>
                <a:srgbClr val="FFFFFF"/>
              </a:solidFill>
              <a:latin typeface="MetaOT-Book" pitchFamily="50" charset="0"/>
              <a:ea typeface="ＭＳ Ｐゴシック" pitchFamily="34" charset="-128"/>
              <a:cs typeface="+mn-cs"/>
            </a:endParaRPr>
          </a:p>
        </p:txBody>
      </p:sp>
      <p:sp>
        <p:nvSpPr>
          <p:cNvPr id="12" name="Rectangle 37"/>
          <p:cNvSpPr txBox="1">
            <a:spLocks noChangeArrowheads="1"/>
          </p:cNvSpPr>
          <p:nvPr/>
        </p:nvSpPr>
        <p:spPr bwMode="auto">
          <a:xfrm>
            <a:off x="350838" y="3555105"/>
            <a:ext cx="2544762" cy="430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ctr">
            <a:spAutoFit/>
          </a:bodyPr>
          <a:lstStyle>
            <a:lvl1pPr defTabSz="455613" eaLnBrk="0" hangingPunct="0">
              <a:defRPr sz="3000">
                <a:solidFill>
                  <a:srgbClr val="000000"/>
                </a:solidFill>
                <a:latin typeface="Gill Sans" charset="0"/>
                <a:ea typeface="ヒラギノ角ゴ ProN W3" charset="0"/>
                <a:cs typeface="ヒラギノ角ゴ ProN W3" charset="0"/>
                <a:sym typeface="Gill Sans" charset="0"/>
              </a:defRPr>
            </a:lvl1pPr>
            <a:lvl2pPr marL="742950" indent="-285750" defTabSz="455613"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defTabSz="455613"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defTabSz="455613"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pPr eaLnBrk="1" hangingPunct="1">
              <a:spcBef>
                <a:spcPts val="188"/>
              </a:spcBef>
              <a:buClr>
                <a:srgbClr val="808080"/>
              </a:buClr>
              <a:buSzPct val="100000"/>
            </a:pPr>
            <a:r>
              <a:rPr lang="en-US" sz="2800" dirty="0">
                <a:solidFill>
                  <a:srgbClr val="FFFFFF"/>
                </a:solidFill>
                <a:latin typeface="MetaOT-Medium" charset="0"/>
                <a:ea typeface="ＭＳ Ｐゴシック" charset="0"/>
                <a:cs typeface="ＭＳ Ｐゴシック" charset="0"/>
              </a:rPr>
              <a:t>Optimistic</a:t>
            </a:r>
          </a:p>
        </p:txBody>
      </p:sp>
      <p:sp>
        <p:nvSpPr>
          <p:cNvPr id="17" name="Rectangle 16"/>
          <p:cNvSpPr/>
          <p:nvPr/>
        </p:nvSpPr>
        <p:spPr>
          <a:xfrm>
            <a:off x="3929337" y="1921500"/>
            <a:ext cx="4437575" cy="4247317"/>
          </a:xfrm>
          <a:prstGeom prst="rect">
            <a:avLst/>
          </a:prstGeom>
        </p:spPr>
        <p:txBody>
          <a:bodyPr wrap="square">
            <a:spAutoFit/>
          </a:bodyPr>
          <a:lstStyle/>
          <a:p>
            <a:r>
              <a:rPr lang="en-US" dirty="0" smtClean="0">
                <a:solidFill>
                  <a:srgbClr val="FFFFFF"/>
                </a:solidFill>
                <a:latin typeface="MetaOT-Book" pitchFamily="50" charset="0"/>
              </a:rPr>
              <a:t>The ability to consider how things could be, irrespective of tradition, trends, seniority, or even practical constraints.</a:t>
            </a:r>
          </a:p>
          <a:p>
            <a:endParaRPr lang="en-US" dirty="0">
              <a:solidFill>
                <a:srgbClr val="FFFFFF"/>
              </a:solidFill>
              <a:latin typeface="MetaOT-Book" pitchFamily="50" charset="0"/>
            </a:endParaRPr>
          </a:p>
          <a:p>
            <a:r>
              <a:rPr lang="en-US" dirty="0" smtClean="0">
                <a:solidFill>
                  <a:srgbClr val="FFFFFF"/>
                </a:solidFill>
                <a:latin typeface="MetaOT-Book" pitchFamily="50" charset="0"/>
              </a:rPr>
              <a:t>Being optimistic is to dream – to temporarily ignore realities and constraints, in order to think of alternate possibilities.</a:t>
            </a:r>
          </a:p>
          <a:p>
            <a:endParaRPr lang="en-US" dirty="0" smtClean="0">
              <a:solidFill>
                <a:srgbClr val="FFFFFF"/>
              </a:solidFill>
              <a:latin typeface="MetaOT-Book" pitchFamily="50" charset="0"/>
            </a:endParaRPr>
          </a:p>
          <a:p>
            <a:r>
              <a:rPr lang="en-US" dirty="0">
                <a:solidFill>
                  <a:srgbClr val="FFFFFF"/>
                </a:solidFill>
                <a:latin typeface="MetaOT-Book" pitchFamily="50" charset="0"/>
              </a:rPr>
              <a:t>Often embodied </a:t>
            </a:r>
            <a:r>
              <a:rPr lang="en-US" dirty="0" smtClean="0">
                <a:solidFill>
                  <a:srgbClr val="FFFFFF"/>
                </a:solidFill>
                <a:latin typeface="MetaOT-Book" pitchFamily="50" charset="0"/>
              </a:rPr>
              <a:t>as “</a:t>
            </a:r>
            <a:r>
              <a:rPr lang="en-US" dirty="0">
                <a:solidFill>
                  <a:srgbClr val="FFFFFF"/>
                </a:solidFill>
                <a:latin typeface="MetaOT-Book" pitchFamily="50" charset="0"/>
              </a:rPr>
              <a:t>Yes, and…” instead of “Yes, but…”</a:t>
            </a:r>
          </a:p>
          <a:p>
            <a:endParaRPr lang="en-US" dirty="0">
              <a:solidFill>
                <a:srgbClr val="FFFFFF"/>
              </a:solidFill>
              <a:latin typeface="MetaOT-Book" pitchFamily="50" charset="0"/>
            </a:endParaRPr>
          </a:p>
          <a:p>
            <a:endParaRPr lang="en-US" dirty="0" smtClean="0">
              <a:solidFill>
                <a:srgbClr val="FFFFFF"/>
              </a:solidFill>
              <a:latin typeface="MetaOT-Book" pitchFamily="50" charset="0"/>
            </a:endParaRPr>
          </a:p>
          <a:p>
            <a:endParaRPr lang="en-US" dirty="0" smtClean="0">
              <a:solidFill>
                <a:srgbClr val="FFFFFF"/>
              </a:solidFill>
              <a:latin typeface="MetaOT-Book" pitchFamily="50" charset="0"/>
            </a:endParaRPr>
          </a:p>
          <a:p>
            <a:endParaRPr lang="en-US" dirty="0">
              <a:solidFill>
                <a:srgbClr val="FFFFFF"/>
              </a:solidFill>
              <a:latin typeface="MetaOT-Book" pitchFamily="50" charset="0"/>
            </a:endParaRPr>
          </a:p>
        </p:txBody>
      </p:sp>
      <p:sp>
        <p:nvSpPr>
          <p:cNvPr id="18" name="TextBox 17"/>
          <p:cNvSpPr txBox="1"/>
          <p:nvPr/>
        </p:nvSpPr>
        <p:spPr>
          <a:xfrm>
            <a:off x="152400" y="381000"/>
            <a:ext cx="8991599"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Is grounded in the stance of design:</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159417741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381000"/>
            <a:ext cx="8615082" cy="1013936"/>
          </a:xfrm>
          <a:prstGeom prst="rect">
            <a:avLst/>
          </a:prstGeom>
          <a:noFill/>
        </p:spPr>
        <p:txBody>
          <a:bodyPr wrap="square" rtlCol="0">
            <a:noAutofit/>
          </a:bodyPr>
          <a:lstStyle/>
          <a:p>
            <a:r>
              <a:rPr lang="en-US" sz="3600" dirty="0" smtClean="0">
                <a:solidFill>
                  <a:schemeClr val="accent1"/>
                </a:solidFill>
                <a:latin typeface="MetaOT-Book" pitchFamily="50" charset="0"/>
              </a:rPr>
              <a:t>Kickoff</a:t>
            </a:r>
          </a:p>
          <a:p>
            <a:r>
              <a:rPr lang="en-US" sz="3600" dirty="0" smtClean="0">
                <a:solidFill>
                  <a:prstClr val="white"/>
                </a:solidFill>
                <a:latin typeface="MetaOT-Book" pitchFamily="50" charset="0"/>
              </a:rPr>
              <a:t>The beginning of a program is the optimal time to establish a creative relationship with the client, frame the business challenge with “fresh eyes,” set the rhythm for a different style of working, and establish the success criteria for the project. </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1883807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381000"/>
            <a:ext cx="8412213" cy="1013936"/>
          </a:xfrm>
          <a:prstGeom prst="rect">
            <a:avLst/>
          </a:prstGeom>
          <a:noFill/>
        </p:spPr>
        <p:txBody>
          <a:bodyPr wrap="square" rtlCol="0">
            <a:noAutofit/>
          </a:bodyPr>
          <a:lstStyle/>
          <a:p>
            <a:r>
              <a:rPr lang="en-US" sz="3600" dirty="0" smtClean="0">
                <a:solidFill>
                  <a:schemeClr val="accent3"/>
                </a:solidFill>
                <a:latin typeface="MetaOT-Book" pitchFamily="50" charset="0"/>
              </a:rPr>
              <a:t>Insight Readout</a:t>
            </a:r>
          </a:p>
          <a:p>
            <a:r>
              <a:rPr lang="en-US" sz="3600" dirty="0" smtClean="0">
                <a:solidFill>
                  <a:prstClr val="white"/>
                </a:solidFill>
                <a:latin typeface="MetaOT-Book" pitchFamily="50" charset="0"/>
              </a:rPr>
              <a:t>This is a </a:t>
            </a:r>
            <a:r>
              <a:rPr lang="en-US" sz="3600" dirty="0">
                <a:solidFill>
                  <a:prstClr val="white"/>
                </a:solidFill>
                <a:latin typeface="MetaOT-Book" pitchFamily="50" charset="0"/>
              </a:rPr>
              <a:t>facilitated review of the discovery and synthesis process to create stakeholder buy in. It is an opportunity for stakeholders who were not part of the research and synthesis process to gain </a:t>
            </a:r>
            <a:r>
              <a:rPr lang="en-US" sz="3600" dirty="0" smtClean="0">
                <a:solidFill>
                  <a:prstClr val="white"/>
                </a:solidFill>
                <a:latin typeface="MetaOT-Book" pitchFamily="50" charset="0"/>
              </a:rPr>
              <a:t>empathy with the users, </a:t>
            </a:r>
            <a:r>
              <a:rPr lang="en-US" sz="3600" dirty="0">
                <a:solidFill>
                  <a:prstClr val="white"/>
                </a:solidFill>
                <a:latin typeface="MetaOT-Book" pitchFamily="50" charset="0"/>
              </a:rPr>
              <a:t>review the process, and redefine expectations and success criteria from an informed perspective.</a:t>
            </a:r>
          </a:p>
        </p:txBody>
      </p:sp>
    </p:spTree>
    <p:extLst>
      <p:ext uri="{BB962C8B-B14F-4D97-AF65-F5344CB8AC3E}">
        <p14:creationId xmlns:p14="http://schemas.microsoft.com/office/powerpoint/2010/main" val="3049492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381000"/>
            <a:ext cx="8412213" cy="1013936"/>
          </a:xfrm>
          <a:prstGeom prst="rect">
            <a:avLst/>
          </a:prstGeom>
          <a:noFill/>
        </p:spPr>
        <p:txBody>
          <a:bodyPr wrap="square" rtlCol="0">
            <a:noAutofit/>
          </a:bodyPr>
          <a:lstStyle/>
          <a:p>
            <a:r>
              <a:rPr lang="en-US" sz="3600" dirty="0" smtClean="0">
                <a:solidFill>
                  <a:schemeClr val="accent5"/>
                </a:solidFill>
                <a:latin typeface="MetaOT-Book" pitchFamily="50" charset="0"/>
              </a:rPr>
              <a:t>During Ideation</a:t>
            </a:r>
          </a:p>
          <a:p>
            <a:r>
              <a:rPr lang="en-US" sz="3600" dirty="0" smtClean="0">
                <a:solidFill>
                  <a:prstClr val="white"/>
                </a:solidFill>
                <a:latin typeface="MetaOT-Book" pitchFamily="50" charset="0"/>
              </a:rPr>
              <a:t>Good ideas often come from subject matter experts dispersed throughout the organization. Diverse teams can bring </a:t>
            </a:r>
            <a:r>
              <a:rPr lang="en-US" sz="3600" dirty="0">
                <a:solidFill>
                  <a:prstClr val="white"/>
                </a:solidFill>
                <a:latin typeface="MetaOT-Book" pitchFamily="50" charset="0"/>
              </a:rPr>
              <a:t>new ideas to life through joint ideation activities, and capture &amp; disseminate new ideas in actionable formats</a:t>
            </a:r>
            <a:r>
              <a:rPr lang="en-US" sz="3600" dirty="0" smtClean="0">
                <a:solidFill>
                  <a:prstClr val="white"/>
                </a:solidFill>
                <a:latin typeface="MetaOT-Book" pitchFamily="50" charset="0"/>
              </a:rPr>
              <a:t>. This establishes ownership through an inclusive process.</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999477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52400" y="381000"/>
            <a:ext cx="8412213" cy="1013936"/>
          </a:xfrm>
          <a:prstGeom prst="rect">
            <a:avLst/>
          </a:prstGeom>
          <a:noFill/>
        </p:spPr>
        <p:txBody>
          <a:bodyPr wrap="square" rtlCol="0">
            <a:noAutofit/>
          </a:bodyPr>
          <a:lstStyle/>
          <a:p>
            <a:r>
              <a:rPr lang="en-US" sz="3600" dirty="0" smtClean="0">
                <a:solidFill>
                  <a:schemeClr val="accent2"/>
                </a:solidFill>
                <a:latin typeface="MetaOT-Book" pitchFamily="50" charset="0"/>
              </a:rPr>
              <a:t>Driving Solutions</a:t>
            </a:r>
          </a:p>
          <a:p>
            <a:r>
              <a:rPr lang="en-US" sz="3600" dirty="0" smtClean="0">
                <a:solidFill>
                  <a:prstClr val="white"/>
                </a:solidFill>
                <a:latin typeface="MetaOT-Book" pitchFamily="50" charset="0"/>
              </a:rPr>
              <a:t>Innovative products and services require coordination and cooperation from various parts of a client’s organization. By capturing requirements and defining priority, a team can collaboratively sculpt a roadmap for success. </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3366078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561754"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 is about dialogue. </a:t>
            </a:r>
            <a:endParaRPr lang="en-US" sz="3600" dirty="0">
              <a:solidFill>
                <a:srgbClr val="F6BB00"/>
              </a:solidFill>
              <a:latin typeface="MetaOT-Book" pitchFamily="50" charset="0"/>
            </a:endParaRPr>
          </a:p>
          <a:p>
            <a:r>
              <a:rPr lang="en-US" sz="3600" dirty="0" smtClean="0">
                <a:solidFill>
                  <a:prstClr val="white"/>
                </a:solidFill>
                <a:latin typeface="MetaOT-Book" pitchFamily="50" charset="0"/>
              </a:rPr>
              <a:t>Unlike a presentation, where content is delivered through a lecture or discussion, Creative Facilitation is dynamic and expressive. Facilitators and participants are continuously engaged in an exchange of perceptions, ideas and emotions.</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251676637"/>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18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412213"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Considering the stakeholder as part of the creative process, provide them tools to descriptively discuss their experiences and solutions. </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87524903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descr="_MG_2905.JPG"/>
          <p:cNvPicPr>
            <a:picLocks noChangeAspect="1"/>
          </p:cNvPicPr>
          <p:nvPr/>
        </p:nvPicPr>
        <p:blipFill rotWithShape="1">
          <a:blip r:embed="rId3" cstate="print">
            <a:extLst>
              <a:ext uri="{28A0092B-C50C-407E-A947-70E740481C1C}">
                <a14:useLocalDpi xmlns:a14="http://schemas.microsoft.com/office/drawing/2010/main" val="0"/>
              </a:ext>
            </a:extLst>
          </a:blip>
          <a:srcRect l="7407" r="3704"/>
          <a:stretch/>
        </p:blipFill>
        <p:spPr bwMode="auto">
          <a:xfrm>
            <a:off x="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tangle 2"/>
          <p:cNvSpPr>
            <a:spLocks noChangeArrowheads="1"/>
          </p:cNvSpPr>
          <p:nvPr/>
        </p:nvSpPr>
        <p:spPr bwMode="auto">
          <a:xfrm>
            <a:off x="0" y="4419600"/>
            <a:ext cx="9144000" cy="1403350"/>
          </a:xfrm>
          <a:prstGeom prst="rect">
            <a:avLst/>
          </a:prstGeom>
          <a:solidFill>
            <a:schemeClr val="bg1">
              <a:alpha val="77000"/>
            </a:schemeClr>
          </a:solidFill>
          <a:ln>
            <a:noFill/>
          </a:ln>
          <a:extLst/>
        </p:spPr>
        <p:txBody>
          <a:bodyPr anchor="ctr">
            <a:spAutoFit/>
          </a:bodyPr>
          <a:lstStyle/>
          <a:p>
            <a:endParaRPr lang="en-US">
              <a:latin typeface="MetaOT-Book" charset="0"/>
            </a:endParaRPr>
          </a:p>
        </p:txBody>
      </p:sp>
      <p:sp>
        <p:nvSpPr>
          <p:cNvPr id="5" name="Rectangle 1"/>
          <p:cNvSpPr>
            <a:spLocks/>
          </p:cNvSpPr>
          <p:nvPr/>
        </p:nvSpPr>
        <p:spPr bwMode="auto">
          <a:xfrm>
            <a:off x="192741" y="4690980"/>
            <a:ext cx="8476436" cy="820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rnd">
                <a:solidFill>
                  <a:schemeClr val="tx1"/>
                </a:solidFill>
                <a:round/>
                <a:headEnd/>
                <a:tailEnd/>
              </a14:hiddenLine>
            </a:ext>
          </a:extLst>
        </p:spPr>
        <p:txBody>
          <a:bodyPr lIns="26788" tIns="26788" rIns="26788" bIns="26788" anchor="ctr"/>
          <a:lstStyle/>
          <a:p>
            <a:pPr algn="l">
              <a:spcBef>
                <a:spcPts val="2675"/>
              </a:spcBef>
            </a:pPr>
            <a:r>
              <a:rPr lang="en-US" sz="2400" dirty="0" smtClean="0">
                <a:solidFill>
                  <a:srgbClr val="FFFFFF"/>
                </a:solidFill>
                <a:latin typeface="MetaOT-Book" charset="0"/>
                <a:ea typeface="ＭＳ Ｐゴシック" charset="0"/>
                <a:sym typeface="Akzidenz-Grotesk Std Med" charset="0"/>
              </a:rPr>
              <a:t>Like participatory design, creative facilitation includes a series of structured activities where users externalize ideas and reflect upon them.</a:t>
            </a:r>
            <a:endParaRPr lang="en-US" sz="2400" dirty="0">
              <a:solidFill>
                <a:srgbClr val="FFFFFF"/>
              </a:solidFill>
              <a:latin typeface="MetaOT-Book" charset="0"/>
              <a:ea typeface="ＭＳ Ｐゴシック" charset="0"/>
              <a:sym typeface="Akzidenz-Grotesk Std Med" charset="0"/>
            </a:endParaRPr>
          </a:p>
        </p:txBody>
      </p:sp>
    </p:spTree>
    <p:extLst>
      <p:ext uri="{BB962C8B-B14F-4D97-AF65-F5344CB8AC3E}">
        <p14:creationId xmlns:p14="http://schemas.microsoft.com/office/powerpoint/2010/main" val="270450056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5580" y="2751199"/>
            <a:ext cx="8412213" cy="1632954"/>
          </a:xfrm>
          <a:prstGeom prst="rect">
            <a:avLst/>
          </a:prstGeom>
          <a:noFill/>
        </p:spPr>
        <p:txBody>
          <a:bodyPr wrap="square" rtlCol="0">
            <a:noAutofit/>
          </a:bodyPr>
          <a:lstStyle/>
          <a:p>
            <a:pPr algn="ctr"/>
            <a:r>
              <a:rPr lang="en-US" sz="3600" dirty="0" smtClean="0">
                <a:solidFill>
                  <a:prstClr val="white"/>
                </a:solidFill>
                <a:latin typeface="MetaOT-Book" pitchFamily="50" charset="0"/>
              </a:rPr>
              <a:t>Ultimately, the artifact is not as important as the conversation it generated.</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406607736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736105"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Brings stakeholders together in a collaborative environment, where they use designed tools to visualize their goals, express solutions and create alignment.</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290999600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736105"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Brings stakeholders together in a collaborative environment, where they use </a:t>
            </a:r>
            <a:r>
              <a:rPr lang="en-US" sz="3600" u="sng" dirty="0" smtClean="0">
                <a:solidFill>
                  <a:srgbClr val="5FB5CD"/>
                </a:solidFill>
                <a:latin typeface="MetaOT-Book" pitchFamily="50" charset="0"/>
              </a:rPr>
              <a:t>designed tools</a:t>
            </a:r>
            <a:r>
              <a:rPr lang="en-US" sz="3600" dirty="0" smtClean="0">
                <a:solidFill>
                  <a:prstClr val="white"/>
                </a:solidFill>
                <a:latin typeface="MetaOT-Book" pitchFamily="50" charset="0"/>
              </a:rPr>
              <a:t> to visualize their goals, express solutions and create alignment.</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372555265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736105"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Brings stakeholders together in a collaborative environment, where they use designed tools to </a:t>
            </a:r>
            <a:r>
              <a:rPr lang="en-US" sz="3600" u="sng" dirty="0" smtClean="0">
                <a:solidFill>
                  <a:srgbClr val="5FB5CD"/>
                </a:solidFill>
                <a:latin typeface="MetaOT-Book" pitchFamily="50" charset="0"/>
              </a:rPr>
              <a:t>visualize their goals</a:t>
            </a:r>
            <a:r>
              <a:rPr lang="en-US" sz="3600" dirty="0" smtClean="0">
                <a:solidFill>
                  <a:prstClr val="white"/>
                </a:solidFill>
                <a:latin typeface="MetaOT-Book" pitchFamily="50" charset="0"/>
              </a:rPr>
              <a:t>, express solutions and create alignment.</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372555265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736105"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Brings stakeholders together in a collaborative environment, where they use designed tools to visualize their goals, </a:t>
            </a:r>
            <a:r>
              <a:rPr lang="en-US" sz="3600" u="sng" dirty="0" smtClean="0">
                <a:solidFill>
                  <a:srgbClr val="5FB5CD"/>
                </a:solidFill>
                <a:latin typeface="MetaOT-Book" pitchFamily="50" charset="0"/>
              </a:rPr>
              <a:t>express solutions</a:t>
            </a:r>
            <a:r>
              <a:rPr lang="en-US" sz="3600" dirty="0" smtClean="0">
                <a:solidFill>
                  <a:prstClr val="white"/>
                </a:solidFill>
                <a:latin typeface="MetaOT-Book" pitchFamily="50" charset="0"/>
              </a:rPr>
              <a:t> and create alignment.</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372555265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81000"/>
            <a:ext cx="8736105" cy="1013936"/>
          </a:xfrm>
          <a:prstGeom prst="rect">
            <a:avLst/>
          </a:prstGeom>
          <a:noFill/>
        </p:spPr>
        <p:txBody>
          <a:bodyPr wrap="square" rtlCol="0">
            <a:noAutofit/>
          </a:bodyPr>
          <a:lstStyle/>
          <a:p>
            <a:r>
              <a:rPr lang="en-US" sz="3600" dirty="0" smtClean="0">
                <a:solidFill>
                  <a:srgbClr val="F6BB00"/>
                </a:solidFill>
                <a:latin typeface="MetaOT-Book" pitchFamily="50" charset="0"/>
              </a:rPr>
              <a:t>Creative Facilitation</a:t>
            </a:r>
          </a:p>
          <a:p>
            <a:r>
              <a:rPr lang="en-US" sz="3600" dirty="0" smtClean="0">
                <a:solidFill>
                  <a:prstClr val="white"/>
                </a:solidFill>
                <a:latin typeface="MetaOT-Book" pitchFamily="50" charset="0"/>
              </a:rPr>
              <a:t>Brings stakeholders together in a collaborative environment, where they use designed tools to visualize their goals, express solutions and </a:t>
            </a:r>
            <a:r>
              <a:rPr lang="en-US" sz="3600" u="sng" dirty="0" smtClean="0">
                <a:solidFill>
                  <a:srgbClr val="5FB5CD"/>
                </a:solidFill>
                <a:latin typeface="MetaOT-Book" pitchFamily="50" charset="0"/>
              </a:rPr>
              <a:t>create alignment</a:t>
            </a:r>
            <a:r>
              <a:rPr lang="en-US" sz="3600" dirty="0" smtClean="0">
                <a:solidFill>
                  <a:prstClr val="white"/>
                </a:solidFill>
                <a:latin typeface="MetaOT-Book" pitchFamily="50" charset="0"/>
              </a:rPr>
              <a:t>.</a:t>
            </a:r>
            <a:endParaRPr lang="en-US" sz="3600" dirty="0">
              <a:solidFill>
                <a:prstClr val="white"/>
              </a:solidFill>
              <a:latin typeface="MetaOT-Book" pitchFamily="50" charset="0"/>
            </a:endParaRPr>
          </a:p>
        </p:txBody>
      </p:sp>
    </p:spTree>
    <p:extLst>
      <p:ext uri="{BB962C8B-B14F-4D97-AF65-F5344CB8AC3E}">
        <p14:creationId xmlns:p14="http://schemas.microsoft.com/office/powerpoint/2010/main" val="139321715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ayouts">
  <a:themeElements>
    <a:clrScheme name="AC4D">
      <a:dk1>
        <a:sysClr val="windowText" lastClr="000000"/>
      </a:dk1>
      <a:lt1>
        <a:sysClr val="window" lastClr="FFFFFF"/>
      </a:lt1>
      <a:dk2>
        <a:srgbClr val="F6BB00"/>
      </a:dk2>
      <a:lt2>
        <a:srgbClr val="B0DAE6"/>
      </a:lt2>
      <a:accent1>
        <a:srgbClr val="5FB5CD"/>
      </a:accent1>
      <a:accent2>
        <a:srgbClr val="CA2A27"/>
      </a:accent2>
      <a:accent3>
        <a:srgbClr val="C4248F"/>
      </a:accent3>
      <a:accent4>
        <a:srgbClr val="676767"/>
      </a:accent4>
      <a:accent5>
        <a:srgbClr val="9BCB3C"/>
      </a:accent5>
      <a:accent6>
        <a:srgbClr val="D8D8D8"/>
      </a:accent6>
      <a:hlink>
        <a:srgbClr val="676767"/>
      </a:hlink>
      <a:folHlink>
        <a:srgbClr val="676767"/>
      </a:folHlink>
    </a:clrScheme>
    <a:fontScheme name="AC4D">
      <a:majorFont>
        <a:latin typeface="MetaOT-Bold"/>
        <a:ea typeface=""/>
        <a:cs typeface=""/>
      </a:majorFont>
      <a:minorFont>
        <a:latin typeface="MetaOT-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rog color theme">
    <a:dk1>
      <a:srgbClr val="000000"/>
    </a:dk1>
    <a:lt1>
      <a:srgbClr val="FFFFFF"/>
    </a:lt1>
    <a:dk2>
      <a:srgbClr val="5A5A5A"/>
    </a:dk2>
    <a:lt2>
      <a:srgbClr val="9B9B9B"/>
    </a:lt2>
    <a:accent1>
      <a:srgbClr val="87D300"/>
    </a:accent1>
    <a:accent2>
      <a:srgbClr val="D71920"/>
    </a:accent2>
    <a:accent3>
      <a:srgbClr val="F6BB00"/>
    </a:accent3>
    <a:accent4>
      <a:srgbClr val="0070C0"/>
    </a:accent4>
    <a:accent5>
      <a:srgbClr val="00B0F0"/>
    </a:accent5>
    <a:accent6>
      <a:srgbClr val="7030A0"/>
    </a:accent6>
    <a:hlink>
      <a:srgbClr val="C00000"/>
    </a:hlink>
    <a:folHlink>
      <a:srgbClr val="002060"/>
    </a:folHlink>
  </a:clrScheme>
</a:themeOverride>
</file>

<file path=docProps/app.xml><?xml version="1.0" encoding="utf-8"?>
<Properties xmlns="http://schemas.openxmlformats.org/officeDocument/2006/extended-properties" xmlns:vt="http://schemas.openxmlformats.org/officeDocument/2006/docPropsVTypes">
  <Template/>
  <TotalTime>13545</TotalTime>
  <Words>776</Words>
  <Application>Microsoft Office PowerPoint</Application>
  <PresentationFormat>On-screen Show (4:3)</PresentationFormat>
  <Paragraphs>88</Paragraphs>
  <Slides>19</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ＭＳ Ｐゴシック</vt:lpstr>
      <vt:lpstr>Akzidenz-Grotesk Std Med</vt:lpstr>
      <vt:lpstr>Arial</vt:lpstr>
      <vt:lpstr>Gill Sans</vt:lpstr>
      <vt:lpstr>MetaOT-Bold</vt:lpstr>
      <vt:lpstr>MetaOT-Book</vt:lpstr>
      <vt:lpstr>MetaOT-Medium</vt:lpstr>
      <vt:lpstr>MetaSerifOT-Book</vt:lpstr>
      <vt:lpstr>Times New Roman</vt:lpstr>
      <vt:lpstr>Verdana</vt:lpstr>
      <vt:lpstr>Layouts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Jon.Kolko</dc:creator>
  <cp:lastModifiedBy>Jon</cp:lastModifiedBy>
  <cp:revision>1025</cp:revision>
  <cp:lastPrinted>2012-02-01T12:34:56Z</cp:lastPrinted>
  <dcterms:created xsi:type="dcterms:W3CDTF">2010-11-26T21:24:12Z</dcterms:created>
  <dcterms:modified xsi:type="dcterms:W3CDTF">2015-11-22T21:30:39Z</dcterms:modified>
</cp:coreProperties>
</file>